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9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Lst>
  <p:sldSz cx="9144000" cy="5143500" type="screen16x9"/>
  <p:notesSz cx="6858000" cy="9144000"/>
  <p:embeddedFontLst>
    <p:embeddedFont>
      <p:font typeface="Azeret Mono" panose="020B0604020202020204" charset="0"/>
      <p:regular r:id="rId92"/>
      <p:bold r:id="rId93"/>
      <p:italic r:id="rId94"/>
      <p:boldItalic r:id="rId95"/>
    </p:embeddedFont>
    <p:embeddedFont>
      <p:font typeface="Bai Jamjuree" panose="020B0604020202020204" charset="-34"/>
      <p:regular r:id="rId96"/>
      <p:bold r:id="rId97"/>
      <p:italic r:id="rId98"/>
      <p:boldItalic r:id="rId99"/>
    </p:embeddedFont>
    <p:embeddedFont>
      <p:font typeface="Lato" panose="020F0502020204030203" pitchFamily="34" charset="0"/>
      <p:regular r:id="rId100"/>
      <p:bold r:id="rId101"/>
      <p:italic r:id="rId102"/>
      <p:boldItalic r:id="rId103"/>
    </p:embeddedFont>
    <p:embeddedFont>
      <p:font typeface="Playfair Display" panose="00000500000000000000" pitchFamily="2" charset="0"/>
      <p:regular r:id="rId104"/>
      <p:bold r:id="rId105"/>
      <p:italic r:id="rId106"/>
      <p:boldItalic r:id="rId107"/>
    </p:embeddedFont>
    <p:embeddedFont>
      <p:font typeface="Roboto" panose="02000000000000000000" pitchFamily="2" charset="0"/>
      <p:regular r:id="rId108"/>
      <p:bold r:id="rId109"/>
      <p:italic r:id="rId110"/>
      <p:boldItalic r:id="rId111"/>
    </p:embeddedFont>
    <p:embeddedFont>
      <p:font typeface="Roboto Mono" panose="00000009000000000000" pitchFamily="49"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32">
          <p15:clr>
            <a:srgbClr val="747775"/>
          </p15:clr>
        </p15:guide>
        <p15:guide id="2" pos="111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0E40B2-DCD3-4BCB-A50E-6DB0146CAF58}">
  <a:tblStyle styleId="{860E40B2-DCD3-4BCB-A50E-6DB0146CAF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820" y="76"/>
      </p:cViewPr>
      <p:guideLst>
        <p:guide pos="432"/>
        <p:guide pos="1116"/>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1.fntdata"/><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2.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font" Target="fonts/font1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3.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9.fntdata"/><Relationship Id="rId115"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f2160042c90bf7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f2160042c90bf7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f063943d0b_4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f063943d0b_4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f063943d0b_4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f063943d0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f063943d0b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f063943d0b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f063943d0b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f063943d0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f063943d0b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f063943d0b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f063943d0b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f063943d0b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f063943d0b_4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f063943d0b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f2160042c90bf7a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f2160042c90bf7a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f063943d0b_4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f063943d0b_4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f063943d0b_4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f063943d0b_4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f2160042c90bf7a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f2160042c90bf7a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7a0a4fb26f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7a0a4fb26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f063943d0b_4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f063943d0b_4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f063943d0b_4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f063943d0b_4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f063943d0b_4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f063943d0b_4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f2160042c90bf7a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f2160042c90bf7a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f2160042c90bf7a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f2160042c90bf7a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f2160042c90bf7a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f2160042c90bf7a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f063943d0b_4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f063943d0b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9eb74909681179a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9eb74909681179a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f2160042c90bf7a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f2160042c90bf7a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f2160042c90bf7a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f2160042c90bf7a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a0a4fb2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a0a4fb2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f063943d0b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f063943d0b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f2160042c90bf7a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f2160042c90bf7a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f063943d0b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f063943d0b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f2160042c90bf7a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f2160042c90bf7a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7a0a4fb26f_2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7a0a4fb26f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f2160042c90bf7a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f2160042c90bf7a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7a0a4fb26f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7a0a4fb26f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f063943d0b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f063943d0b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7a0a4fb26f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7a0a4fb26f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063943d0b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063943d0b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7a0a4fb26f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7a0a4fb26f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7a0a4fb26f_2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7a0a4fb26f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7a0a4fb26f_2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27a0a4fb26f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f063943d0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f063943d0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f2160042c90bf7a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f2160042c90bf7a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f063943d0b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f063943d0b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f063943d0b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f063943d0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f063943d0b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f063943d0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f063943d0b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f063943d0b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7a0a4fb26f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7a0a4fb26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f063943d0b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f063943d0b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7a0a4fb26f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7a0a4fb26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7a0a4fb26f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7a0a4fb26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7a0a4fb26f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7a0a4fb26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7a0a4fb26f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7a0a4fb26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7a0a4fb26f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7a0a4fb26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7a0a4fb26f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7a0a4fb26f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7a0a4fb26f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7a0a4fb26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7a0a4fb26f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7a0a4fb26f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7a0a4fb26f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7a0a4fb26f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7a0a4fb26f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7a0a4fb26f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2160042c90bf7a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f2160042c90bf7a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7a0a4fb26f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7a0a4fb26f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7a0a4fb26f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7a0a4fb26f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27a0a4fb26f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27a0a4fb26f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7a0a4fb26f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7a0a4fb26f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7a0a4fb26f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7a0a4fb26f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f063943d0b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2f063943d0b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f063943d0b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2f063943d0b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f063943d0b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2f063943d0b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2f063943d0b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2f063943d0b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f063943d0b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f063943d0b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f063943d0b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f063943d0b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2f063943d0b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2f063943d0b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f063943d0b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2f063943d0b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f063943d0b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2f063943d0b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f063943d0b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2f063943d0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f063943d0b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f063943d0b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2f063943d0b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2f063943d0b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2f063943d0b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2f063943d0b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f063943d0b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2f063943d0b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2f2160042c90bf7a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2f2160042c90bf7a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2f2160042c90bf7a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2f2160042c90bf7a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f2160042c90bf7a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f2160042c90bf7a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27a0a4fb26f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27a0a4fb26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7a0a4fb26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27a0a4fb26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27a0a4fb26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27a0a4fb26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2f063943d0b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2f063943d0b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7a0a4fb26f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7a0a4fb26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27a0a4fb26f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27a0a4fb26f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27a0a4fb26f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7a0a4fb26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f063943d0b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2f063943d0b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2f2160042c90bf7a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2f2160042c90bf7a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2f2160042c90bf7a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2f2160042c90bf7a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f2160042c90bf7a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f2160042c90bf7a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rmAutofit/>
          </a:bodyPr>
          <a:lstStyle>
            <a:lvl1pPr lvl="0" rtl="0">
              <a:spcBef>
                <a:spcPts val="100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rmAutofit/>
          </a:bodyPr>
          <a:lstStyle>
            <a:lvl1pPr lvl="0" rtl="0">
              <a:lnSpc>
                <a:spcPct val="100000"/>
              </a:lnSpc>
              <a:spcBef>
                <a:spcPts val="1000"/>
              </a:spcBef>
              <a:spcAft>
                <a:spcPts val="0"/>
              </a:spcAft>
              <a:buClr>
                <a:schemeClr val="accent6"/>
              </a:buClr>
              <a:buSzPts val="2400"/>
              <a:buNone/>
              <a:defRPr sz="2400">
                <a:solidFill>
                  <a:schemeClr val="accent6"/>
                </a:solidFill>
              </a:defRPr>
            </a:lvl1pPr>
            <a:lvl2pPr lvl="1" rtl="0">
              <a:lnSpc>
                <a:spcPct val="100000"/>
              </a:lnSpc>
              <a:spcBef>
                <a:spcPts val="0"/>
              </a:spcBef>
              <a:spcAft>
                <a:spcPts val="0"/>
              </a:spcAft>
              <a:buClr>
                <a:schemeClr val="accent6"/>
              </a:buClr>
              <a:buSzPts val="2400"/>
              <a:buNone/>
              <a:defRPr sz="2400">
                <a:solidFill>
                  <a:schemeClr val="accent6"/>
                </a:solidFill>
              </a:defRPr>
            </a:lvl2pPr>
            <a:lvl3pPr lvl="2" rtl="0">
              <a:lnSpc>
                <a:spcPct val="100000"/>
              </a:lnSpc>
              <a:spcBef>
                <a:spcPts val="0"/>
              </a:spcBef>
              <a:spcAft>
                <a:spcPts val="0"/>
              </a:spcAft>
              <a:buClr>
                <a:schemeClr val="accent6"/>
              </a:buClr>
              <a:buSzPts val="2400"/>
              <a:buNone/>
              <a:defRPr sz="2400">
                <a:solidFill>
                  <a:schemeClr val="accent6"/>
                </a:solidFill>
              </a:defRPr>
            </a:lvl3pPr>
            <a:lvl4pPr lvl="3" rtl="0">
              <a:lnSpc>
                <a:spcPct val="100000"/>
              </a:lnSpc>
              <a:spcBef>
                <a:spcPts val="0"/>
              </a:spcBef>
              <a:spcAft>
                <a:spcPts val="0"/>
              </a:spcAft>
              <a:buClr>
                <a:schemeClr val="accent6"/>
              </a:buClr>
              <a:buSzPts val="2400"/>
              <a:buNone/>
              <a:defRPr sz="2400">
                <a:solidFill>
                  <a:schemeClr val="accent6"/>
                </a:solidFill>
              </a:defRPr>
            </a:lvl4pPr>
            <a:lvl5pPr lvl="4" rtl="0">
              <a:lnSpc>
                <a:spcPct val="100000"/>
              </a:lnSpc>
              <a:spcBef>
                <a:spcPts val="0"/>
              </a:spcBef>
              <a:spcAft>
                <a:spcPts val="0"/>
              </a:spcAft>
              <a:buClr>
                <a:schemeClr val="accent6"/>
              </a:buClr>
              <a:buSzPts val="2400"/>
              <a:buNone/>
              <a:defRPr sz="2400">
                <a:solidFill>
                  <a:schemeClr val="accent6"/>
                </a:solidFill>
              </a:defRPr>
            </a:lvl5pPr>
            <a:lvl6pPr lvl="5" rtl="0">
              <a:lnSpc>
                <a:spcPct val="100000"/>
              </a:lnSpc>
              <a:spcBef>
                <a:spcPts val="0"/>
              </a:spcBef>
              <a:spcAft>
                <a:spcPts val="0"/>
              </a:spcAft>
              <a:buClr>
                <a:schemeClr val="accent6"/>
              </a:buClr>
              <a:buSzPts val="2400"/>
              <a:buNone/>
              <a:defRPr sz="2400">
                <a:solidFill>
                  <a:schemeClr val="accent6"/>
                </a:solidFill>
              </a:defRPr>
            </a:lvl6pPr>
            <a:lvl7pPr lvl="6" rtl="0">
              <a:lnSpc>
                <a:spcPct val="100000"/>
              </a:lnSpc>
              <a:spcBef>
                <a:spcPts val="0"/>
              </a:spcBef>
              <a:spcAft>
                <a:spcPts val="0"/>
              </a:spcAft>
              <a:buClr>
                <a:schemeClr val="accent6"/>
              </a:buClr>
              <a:buSzPts val="2400"/>
              <a:buNone/>
              <a:defRPr sz="2400">
                <a:solidFill>
                  <a:schemeClr val="accent6"/>
                </a:solidFill>
              </a:defRPr>
            </a:lvl7pPr>
            <a:lvl8pPr lvl="7" rtl="0">
              <a:lnSpc>
                <a:spcPct val="100000"/>
              </a:lnSpc>
              <a:spcBef>
                <a:spcPts val="0"/>
              </a:spcBef>
              <a:spcAft>
                <a:spcPts val="0"/>
              </a:spcAft>
              <a:buClr>
                <a:schemeClr val="accent6"/>
              </a:buClr>
              <a:buSzPts val="2400"/>
              <a:buNone/>
              <a:defRPr sz="2400">
                <a:solidFill>
                  <a:schemeClr val="accent6"/>
                </a:solidFill>
              </a:defRPr>
            </a:lvl8pPr>
            <a:lvl9pPr lvl="8" rtl="0">
              <a:lnSpc>
                <a:spcPct val="100000"/>
              </a:lnSpc>
              <a:spcBef>
                <a:spcPts val="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6"/>
              </a:buClr>
              <a:buSzPts val="10800"/>
              <a:buNone/>
              <a:defRPr sz="10800">
                <a:solidFill>
                  <a:schemeClr val="accent6"/>
                </a:solidFill>
              </a:defRPr>
            </a:lvl1pPr>
            <a:lvl2pPr lvl="1" algn="ctr" rtl="0">
              <a:spcBef>
                <a:spcPts val="0"/>
              </a:spcBef>
              <a:spcAft>
                <a:spcPts val="0"/>
              </a:spcAft>
              <a:buClr>
                <a:schemeClr val="accent6"/>
              </a:buClr>
              <a:buSzPts val="10800"/>
              <a:buNone/>
              <a:defRPr sz="10800">
                <a:solidFill>
                  <a:schemeClr val="accent6"/>
                </a:solidFill>
              </a:defRPr>
            </a:lvl2pPr>
            <a:lvl3pPr lvl="2" algn="ctr" rtl="0">
              <a:spcBef>
                <a:spcPts val="0"/>
              </a:spcBef>
              <a:spcAft>
                <a:spcPts val="0"/>
              </a:spcAft>
              <a:buClr>
                <a:schemeClr val="accent6"/>
              </a:buClr>
              <a:buSzPts val="10800"/>
              <a:buNone/>
              <a:defRPr sz="10800">
                <a:solidFill>
                  <a:schemeClr val="accent6"/>
                </a:solidFill>
              </a:defRPr>
            </a:lvl3pPr>
            <a:lvl4pPr lvl="3" algn="ctr" rtl="0">
              <a:spcBef>
                <a:spcPts val="0"/>
              </a:spcBef>
              <a:spcAft>
                <a:spcPts val="0"/>
              </a:spcAft>
              <a:buClr>
                <a:schemeClr val="accent6"/>
              </a:buClr>
              <a:buSzPts val="10800"/>
              <a:buNone/>
              <a:defRPr sz="10800">
                <a:solidFill>
                  <a:schemeClr val="accent6"/>
                </a:solidFill>
              </a:defRPr>
            </a:lvl4pPr>
            <a:lvl5pPr lvl="4" algn="ctr" rtl="0">
              <a:spcBef>
                <a:spcPts val="0"/>
              </a:spcBef>
              <a:spcAft>
                <a:spcPts val="0"/>
              </a:spcAft>
              <a:buClr>
                <a:schemeClr val="accent6"/>
              </a:buClr>
              <a:buSzPts val="10800"/>
              <a:buNone/>
              <a:defRPr sz="10800">
                <a:solidFill>
                  <a:schemeClr val="accent6"/>
                </a:solidFill>
              </a:defRPr>
            </a:lvl5pPr>
            <a:lvl6pPr lvl="5" algn="ctr" rtl="0">
              <a:spcBef>
                <a:spcPts val="0"/>
              </a:spcBef>
              <a:spcAft>
                <a:spcPts val="0"/>
              </a:spcAft>
              <a:buClr>
                <a:schemeClr val="accent6"/>
              </a:buClr>
              <a:buSzPts val="10800"/>
              <a:buNone/>
              <a:defRPr sz="10800">
                <a:solidFill>
                  <a:schemeClr val="accent6"/>
                </a:solidFill>
              </a:defRPr>
            </a:lvl6pPr>
            <a:lvl7pPr lvl="6" algn="ctr" rtl="0">
              <a:spcBef>
                <a:spcPts val="0"/>
              </a:spcBef>
              <a:spcAft>
                <a:spcPts val="0"/>
              </a:spcAft>
              <a:buClr>
                <a:schemeClr val="accent6"/>
              </a:buClr>
              <a:buSzPts val="10800"/>
              <a:buNone/>
              <a:defRPr sz="10800">
                <a:solidFill>
                  <a:schemeClr val="accent6"/>
                </a:solidFill>
              </a:defRPr>
            </a:lvl7pPr>
            <a:lvl8pPr lvl="7" algn="ctr" rtl="0">
              <a:spcBef>
                <a:spcPts val="0"/>
              </a:spcBef>
              <a:spcAft>
                <a:spcPts val="0"/>
              </a:spcAft>
              <a:buClr>
                <a:schemeClr val="accent6"/>
              </a:buClr>
              <a:buSzPts val="10800"/>
              <a:buNone/>
              <a:defRPr sz="10800">
                <a:solidFill>
                  <a:schemeClr val="accent6"/>
                </a:solidFill>
              </a:defRPr>
            </a:lvl8pPr>
            <a:lvl9pPr lvl="8" algn="ctr" rtl="0">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4"/>
        <p:cNvGrpSpPr/>
        <p:nvPr/>
      </p:nvGrpSpPr>
      <p:grpSpPr>
        <a:xfrm>
          <a:off x="0" y="0"/>
          <a:ext cx="0" cy="0"/>
          <a:chOff x="0" y="0"/>
          <a:chExt cx="0" cy="0"/>
        </a:xfrm>
      </p:grpSpPr>
      <p:pic>
        <p:nvPicPr>
          <p:cNvPr id="65" name="Google Shape;65;p13"/>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66" name="Google Shape;66;p13"/>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 name="Google Shape;67;p13"/>
          <p:cNvSpPr txBox="1">
            <a:spLocks noGrp="1"/>
          </p:cNvSpPr>
          <p:nvPr>
            <p:ph type="title" idx="2" hasCustomPrompt="1"/>
          </p:nvPr>
        </p:nvSpPr>
        <p:spPr>
          <a:xfrm>
            <a:off x="1720643" y="1344633"/>
            <a:ext cx="618900" cy="4062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2400" b="1"/>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68" name="Google Shape;68;p13"/>
          <p:cNvSpPr txBox="1">
            <a:spLocks noGrp="1"/>
          </p:cNvSpPr>
          <p:nvPr>
            <p:ph type="subTitle" idx="1"/>
          </p:nvPr>
        </p:nvSpPr>
        <p:spPr>
          <a:xfrm>
            <a:off x="1636088" y="1944031"/>
            <a:ext cx="2882400" cy="2994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 name="Google Shape;69;p13"/>
          <p:cNvSpPr txBox="1">
            <a:spLocks noGrp="1"/>
          </p:cNvSpPr>
          <p:nvPr>
            <p:ph type="title" idx="3" hasCustomPrompt="1"/>
          </p:nvPr>
        </p:nvSpPr>
        <p:spPr>
          <a:xfrm>
            <a:off x="1720643" y="2482208"/>
            <a:ext cx="618900" cy="4062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2400" b="1"/>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70" name="Google Shape;70;p13"/>
          <p:cNvSpPr txBox="1">
            <a:spLocks noGrp="1"/>
          </p:cNvSpPr>
          <p:nvPr>
            <p:ph type="subTitle" idx="4"/>
          </p:nvPr>
        </p:nvSpPr>
        <p:spPr>
          <a:xfrm>
            <a:off x="1636088" y="3081731"/>
            <a:ext cx="2882400" cy="2994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3"/>
          <p:cNvSpPr txBox="1">
            <a:spLocks noGrp="1"/>
          </p:cNvSpPr>
          <p:nvPr>
            <p:ph type="title" idx="5" hasCustomPrompt="1"/>
          </p:nvPr>
        </p:nvSpPr>
        <p:spPr>
          <a:xfrm>
            <a:off x="1720643" y="3619908"/>
            <a:ext cx="618900" cy="4062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2400" b="1"/>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72" name="Google Shape;72;p13"/>
          <p:cNvSpPr txBox="1">
            <a:spLocks noGrp="1"/>
          </p:cNvSpPr>
          <p:nvPr>
            <p:ph type="subTitle" idx="6"/>
          </p:nvPr>
        </p:nvSpPr>
        <p:spPr>
          <a:xfrm>
            <a:off x="1636088" y="4219431"/>
            <a:ext cx="2882400" cy="2994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3"/>
          <p:cNvSpPr txBox="1">
            <a:spLocks noGrp="1"/>
          </p:cNvSpPr>
          <p:nvPr>
            <p:ph type="title" idx="7" hasCustomPrompt="1"/>
          </p:nvPr>
        </p:nvSpPr>
        <p:spPr>
          <a:xfrm>
            <a:off x="4710067" y="1344633"/>
            <a:ext cx="618900" cy="4062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2400" b="1"/>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74" name="Google Shape;74;p13"/>
          <p:cNvSpPr txBox="1">
            <a:spLocks noGrp="1"/>
          </p:cNvSpPr>
          <p:nvPr>
            <p:ph type="subTitle" idx="8"/>
          </p:nvPr>
        </p:nvSpPr>
        <p:spPr>
          <a:xfrm>
            <a:off x="4625512" y="1944031"/>
            <a:ext cx="2882400" cy="2994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3"/>
          <p:cNvSpPr txBox="1">
            <a:spLocks noGrp="1"/>
          </p:cNvSpPr>
          <p:nvPr>
            <p:ph type="title" idx="9" hasCustomPrompt="1"/>
          </p:nvPr>
        </p:nvSpPr>
        <p:spPr>
          <a:xfrm>
            <a:off x="4710067" y="2482208"/>
            <a:ext cx="618900" cy="4062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2400" b="1"/>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76" name="Google Shape;76;p13"/>
          <p:cNvSpPr txBox="1">
            <a:spLocks noGrp="1"/>
          </p:cNvSpPr>
          <p:nvPr>
            <p:ph type="subTitle" idx="13"/>
          </p:nvPr>
        </p:nvSpPr>
        <p:spPr>
          <a:xfrm>
            <a:off x="4625512" y="3081731"/>
            <a:ext cx="2882400" cy="2994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3"/>
          <p:cNvSpPr txBox="1">
            <a:spLocks noGrp="1"/>
          </p:cNvSpPr>
          <p:nvPr>
            <p:ph type="title" idx="14" hasCustomPrompt="1"/>
          </p:nvPr>
        </p:nvSpPr>
        <p:spPr>
          <a:xfrm>
            <a:off x="4710067" y="3619908"/>
            <a:ext cx="618900" cy="4062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2400" b="1"/>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
        <p:nvSpPr>
          <p:cNvPr id="78" name="Google Shape;78;p13"/>
          <p:cNvSpPr txBox="1">
            <a:spLocks noGrp="1"/>
          </p:cNvSpPr>
          <p:nvPr>
            <p:ph type="subTitle" idx="15"/>
          </p:nvPr>
        </p:nvSpPr>
        <p:spPr>
          <a:xfrm>
            <a:off x="4625512" y="4219431"/>
            <a:ext cx="2882400" cy="2994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81" name="Google Shape;81;p14"/>
          <p:cNvSpPr txBox="1">
            <a:spLocks noGrp="1"/>
          </p:cNvSpPr>
          <p:nvPr>
            <p:ph type="title"/>
          </p:nvPr>
        </p:nvSpPr>
        <p:spPr>
          <a:xfrm>
            <a:off x="789425" y="3286375"/>
            <a:ext cx="4585500" cy="13176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2" name="Google Shape;82;p14"/>
          <p:cNvSpPr txBox="1">
            <a:spLocks noGrp="1"/>
          </p:cNvSpPr>
          <p:nvPr>
            <p:ph type="title" idx="2" hasCustomPrompt="1"/>
          </p:nvPr>
        </p:nvSpPr>
        <p:spPr>
          <a:xfrm>
            <a:off x="1006726" y="1934525"/>
            <a:ext cx="1085100" cy="936600"/>
          </a:xfrm>
          <a:prstGeom prst="rect">
            <a:avLst/>
          </a:prstGeom>
        </p:spPr>
        <p:txBody>
          <a:bodyPr spcFirstLastPara="1" wrap="square" lIns="91425" tIns="91425" rIns="91425" bIns="91425" anchor="b" anchorCtr="0">
            <a:normAutofit/>
          </a:bodyPr>
          <a:lstStyle>
            <a:lvl1pPr lvl="0" rtl="0">
              <a:spcBef>
                <a:spcPts val="0"/>
              </a:spcBef>
              <a:spcAft>
                <a:spcPts val="0"/>
              </a:spcAft>
              <a:buSzPts val="12000"/>
              <a:buNone/>
              <a:defRPr sz="49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83"/>
        <p:cNvGrpSpPr/>
        <p:nvPr/>
      </p:nvGrpSpPr>
      <p:grpSpPr>
        <a:xfrm>
          <a:off x="0" y="0"/>
          <a:ext cx="0" cy="0"/>
          <a:chOff x="0" y="0"/>
          <a:chExt cx="0" cy="0"/>
        </a:xfrm>
      </p:grpSpPr>
      <p:pic>
        <p:nvPicPr>
          <p:cNvPr id="84" name="Google Shape;84;p15"/>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85" name="Google Shape;85;p15"/>
          <p:cNvSpPr txBox="1">
            <a:spLocks noGrp="1"/>
          </p:cNvSpPr>
          <p:nvPr>
            <p:ph type="body" idx="1"/>
          </p:nvPr>
        </p:nvSpPr>
        <p:spPr>
          <a:xfrm>
            <a:off x="875875" y="2084700"/>
            <a:ext cx="4396500" cy="2264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Font typeface="Open Sans"/>
              <a:buAutoNum type="arabicPeriod"/>
              <a:defRPr sz="1200"/>
            </a:lvl1pPr>
            <a:lvl2pPr marL="914400" lvl="1" indent="-304800" rtl="0">
              <a:spcBef>
                <a:spcPts val="0"/>
              </a:spcBef>
              <a:spcAft>
                <a:spcPts val="0"/>
              </a:spcAft>
              <a:buClr>
                <a:srgbClr val="E76A28"/>
              </a:buClr>
              <a:buSzPts val="1200"/>
              <a:buFont typeface="Nunito Light"/>
              <a:buAutoNum type="alphaLcPeriod"/>
              <a:defRPr sz="1200"/>
            </a:lvl2pPr>
            <a:lvl3pPr marL="1371600" lvl="2" indent="-304800" rtl="0">
              <a:spcBef>
                <a:spcPts val="0"/>
              </a:spcBef>
              <a:spcAft>
                <a:spcPts val="0"/>
              </a:spcAft>
              <a:buClr>
                <a:srgbClr val="E76A28"/>
              </a:buClr>
              <a:buSzPts val="1200"/>
              <a:buFont typeface="Nunito Light"/>
              <a:buAutoNum type="romanLcPeriod"/>
              <a:defRPr sz="1200"/>
            </a:lvl3pPr>
            <a:lvl4pPr marL="1828800" lvl="3" indent="-304800" rtl="0">
              <a:spcBef>
                <a:spcPts val="0"/>
              </a:spcBef>
              <a:spcAft>
                <a:spcPts val="0"/>
              </a:spcAft>
              <a:buClr>
                <a:srgbClr val="E76A28"/>
              </a:buClr>
              <a:buSzPts val="1200"/>
              <a:buFont typeface="Nunito Light"/>
              <a:buAutoNum type="arabicPeriod"/>
              <a:defRPr sz="1200"/>
            </a:lvl4pPr>
            <a:lvl5pPr marL="2286000" lvl="4" indent="-304800" rtl="0">
              <a:spcBef>
                <a:spcPts val="0"/>
              </a:spcBef>
              <a:spcAft>
                <a:spcPts val="0"/>
              </a:spcAft>
              <a:buClr>
                <a:srgbClr val="E76A28"/>
              </a:buClr>
              <a:buSzPts val="1200"/>
              <a:buFont typeface="Nunito Light"/>
              <a:buAutoNum type="alphaLcPeriod"/>
              <a:defRPr sz="1200"/>
            </a:lvl5pPr>
            <a:lvl6pPr marL="2743200" lvl="5" indent="-304800" rtl="0">
              <a:spcBef>
                <a:spcPts val="0"/>
              </a:spcBef>
              <a:spcAft>
                <a:spcPts val="0"/>
              </a:spcAft>
              <a:buClr>
                <a:srgbClr val="999999"/>
              </a:buClr>
              <a:buSzPts val="1200"/>
              <a:buFont typeface="Nunito Light"/>
              <a:buAutoNum type="romanLcPeriod"/>
              <a:defRPr sz="1200"/>
            </a:lvl6pPr>
            <a:lvl7pPr marL="3200400" lvl="6" indent="-304800" rtl="0">
              <a:spcBef>
                <a:spcPts val="0"/>
              </a:spcBef>
              <a:spcAft>
                <a:spcPts val="0"/>
              </a:spcAft>
              <a:buClr>
                <a:srgbClr val="999999"/>
              </a:buClr>
              <a:buSzPts val="1200"/>
              <a:buFont typeface="Nunito Light"/>
              <a:buAutoNum type="arabicPeriod"/>
              <a:defRPr sz="1200"/>
            </a:lvl7pPr>
            <a:lvl8pPr marL="3657600" lvl="7" indent="-304800" rtl="0">
              <a:spcBef>
                <a:spcPts val="0"/>
              </a:spcBef>
              <a:spcAft>
                <a:spcPts val="0"/>
              </a:spcAft>
              <a:buClr>
                <a:srgbClr val="999999"/>
              </a:buClr>
              <a:buSzPts val="1200"/>
              <a:buFont typeface="Nunito Light"/>
              <a:buAutoNum type="alphaLcPeriod"/>
              <a:defRPr sz="1200"/>
            </a:lvl8pPr>
            <a:lvl9pPr marL="4114800" lvl="8" indent="-304800" rtl="0">
              <a:spcBef>
                <a:spcPts val="0"/>
              </a:spcBef>
              <a:spcAft>
                <a:spcPts val="0"/>
              </a:spcAft>
              <a:buClr>
                <a:srgbClr val="999999"/>
              </a:buClr>
              <a:buSzPts val="1200"/>
              <a:buFont typeface="Nunito Light"/>
              <a:buAutoNum type="romanLcPeriod"/>
              <a:defRPr sz="1200"/>
            </a:lvl9pPr>
          </a:lstStyle>
          <a:p>
            <a:endParaRPr/>
          </a:p>
        </p:txBody>
      </p:sp>
      <p:sp>
        <p:nvSpPr>
          <p:cNvPr id="86" name="Google Shape;86;p15"/>
          <p:cNvSpPr txBox="1">
            <a:spLocks noGrp="1"/>
          </p:cNvSpPr>
          <p:nvPr>
            <p:ph type="title"/>
          </p:nvPr>
        </p:nvSpPr>
        <p:spPr>
          <a:xfrm>
            <a:off x="875875" y="794400"/>
            <a:ext cx="4396500" cy="10827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7" name="Google Shape;87;p15"/>
          <p:cNvSpPr>
            <a:spLocks noGrp="1"/>
          </p:cNvSpPr>
          <p:nvPr>
            <p:ph type="pic" idx="2"/>
          </p:nvPr>
        </p:nvSpPr>
        <p:spPr>
          <a:xfrm>
            <a:off x="5540730" y="817949"/>
            <a:ext cx="2568600" cy="3507600"/>
          </a:xfrm>
          <a:prstGeom prst="rect">
            <a:avLst/>
          </a:prstGeom>
          <a:noFill/>
          <a:ln w="9525" cap="flat" cmpd="sng">
            <a:solidFill>
              <a:schemeClr val="accent2"/>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90" name="Google Shape;90;p16"/>
          <p:cNvSpPr txBox="1">
            <a:spLocks noGrp="1"/>
          </p:cNvSpPr>
          <p:nvPr>
            <p:ph type="title" hasCustomPrompt="1"/>
          </p:nvPr>
        </p:nvSpPr>
        <p:spPr>
          <a:xfrm>
            <a:off x="713225" y="2931225"/>
            <a:ext cx="3676500" cy="953100"/>
          </a:xfrm>
          <a:prstGeom prst="rect">
            <a:avLst/>
          </a:prstGeom>
        </p:spPr>
        <p:txBody>
          <a:bodyPr spcFirstLastPara="1" wrap="square" lIns="91425" tIns="91425" rIns="91425" bIns="91425" anchor="b" anchorCtr="0">
            <a:normAutofit/>
          </a:bodyPr>
          <a:lstStyle>
            <a:lvl1pPr lvl="0" rtl="0">
              <a:spcBef>
                <a:spcPts val="0"/>
              </a:spcBef>
              <a:spcAft>
                <a:spcPts val="0"/>
              </a:spcAft>
              <a:buSzPts val="12000"/>
              <a:buNone/>
              <a:defRPr sz="45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16"/>
          <p:cNvSpPr txBox="1">
            <a:spLocks noGrp="1"/>
          </p:cNvSpPr>
          <p:nvPr>
            <p:ph type="subTitle" idx="1"/>
          </p:nvPr>
        </p:nvSpPr>
        <p:spPr>
          <a:xfrm>
            <a:off x="713225" y="3845050"/>
            <a:ext cx="3676500" cy="4398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92"/>
        <p:cNvGrpSpPr/>
        <p:nvPr/>
      </p:nvGrpSpPr>
      <p:grpSpPr>
        <a:xfrm>
          <a:off x="0" y="0"/>
          <a:ext cx="0" cy="0"/>
          <a:chOff x="0" y="0"/>
          <a:chExt cx="0" cy="0"/>
        </a:xfrm>
      </p:grpSpPr>
      <p:pic>
        <p:nvPicPr>
          <p:cNvPr id="93" name="Google Shape;93;p17"/>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94" name="Google Shape;94;p17"/>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5" name="Google Shape;95;p17"/>
          <p:cNvSpPr txBox="1">
            <a:spLocks noGrp="1"/>
          </p:cNvSpPr>
          <p:nvPr>
            <p:ph type="subTitle" idx="1"/>
          </p:nvPr>
        </p:nvSpPr>
        <p:spPr>
          <a:xfrm>
            <a:off x="783924" y="2128022"/>
            <a:ext cx="2408100" cy="5775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7"/>
          <p:cNvSpPr txBox="1">
            <a:spLocks noGrp="1"/>
          </p:cNvSpPr>
          <p:nvPr>
            <p:ph type="subTitle" idx="2"/>
          </p:nvPr>
        </p:nvSpPr>
        <p:spPr>
          <a:xfrm>
            <a:off x="3367948" y="2128022"/>
            <a:ext cx="2408100" cy="5775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7"/>
          <p:cNvSpPr txBox="1">
            <a:spLocks noGrp="1"/>
          </p:cNvSpPr>
          <p:nvPr>
            <p:ph type="subTitle" idx="3"/>
          </p:nvPr>
        </p:nvSpPr>
        <p:spPr>
          <a:xfrm>
            <a:off x="783913" y="2724707"/>
            <a:ext cx="2408100" cy="165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7"/>
          <p:cNvSpPr txBox="1">
            <a:spLocks noGrp="1"/>
          </p:cNvSpPr>
          <p:nvPr>
            <p:ph type="subTitle" idx="4"/>
          </p:nvPr>
        </p:nvSpPr>
        <p:spPr>
          <a:xfrm>
            <a:off x="3367949" y="2724707"/>
            <a:ext cx="2408100" cy="165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7"/>
          <p:cNvSpPr txBox="1">
            <a:spLocks noGrp="1"/>
          </p:cNvSpPr>
          <p:nvPr>
            <p:ph type="subTitle" idx="5"/>
          </p:nvPr>
        </p:nvSpPr>
        <p:spPr>
          <a:xfrm>
            <a:off x="5951974" y="2128022"/>
            <a:ext cx="2408100" cy="5775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7"/>
          <p:cNvSpPr txBox="1">
            <a:spLocks noGrp="1"/>
          </p:cNvSpPr>
          <p:nvPr>
            <p:ph type="subTitle" idx="6"/>
          </p:nvPr>
        </p:nvSpPr>
        <p:spPr>
          <a:xfrm>
            <a:off x="5951987" y="2724707"/>
            <a:ext cx="2408100" cy="165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101"/>
        <p:cNvGrpSpPr/>
        <p:nvPr/>
      </p:nvGrpSpPr>
      <p:grpSpPr>
        <a:xfrm>
          <a:off x="0" y="0"/>
          <a:ext cx="0" cy="0"/>
          <a:chOff x="0" y="0"/>
          <a:chExt cx="0" cy="0"/>
        </a:xfrm>
      </p:grpSpPr>
      <p:pic>
        <p:nvPicPr>
          <p:cNvPr id="102" name="Google Shape;102;p18"/>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103" name="Google Shape;103;p18"/>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4" name="Google Shape;104;p18"/>
          <p:cNvSpPr txBox="1">
            <a:spLocks noGrp="1"/>
          </p:cNvSpPr>
          <p:nvPr>
            <p:ph type="subTitle" idx="1"/>
          </p:nvPr>
        </p:nvSpPr>
        <p:spPr>
          <a:xfrm>
            <a:off x="728907" y="1160856"/>
            <a:ext cx="3824100" cy="4329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5" name="Google Shape;105;p18"/>
          <p:cNvSpPr txBox="1">
            <a:spLocks noGrp="1"/>
          </p:cNvSpPr>
          <p:nvPr>
            <p:ph type="subTitle" idx="2"/>
          </p:nvPr>
        </p:nvSpPr>
        <p:spPr>
          <a:xfrm>
            <a:off x="4591005" y="1160856"/>
            <a:ext cx="3824100" cy="4329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6" name="Google Shape;106;p18"/>
          <p:cNvSpPr txBox="1">
            <a:spLocks noGrp="1"/>
          </p:cNvSpPr>
          <p:nvPr>
            <p:ph type="subTitle" idx="3"/>
          </p:nvPr>
        </p:nvSpPr>
        <p:spPr>
          <a:xfrm>
            <a:off x="728882" y="1552531"/>
            <a:ext cx="3258900" cy="1215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18"/>
          <p:cNvSpPr txBox="1">
            <a:spLocks noGrp="1"/>
          </p:cNvSpPr>
          <p:nvPr>
            <p:ph type="subTitle" idx="4"/>
          </p:nvPr>
        </p:nvSpPr>
        <p:spPr>
          <a:xfrm>
            <a:off x="4591005" y="1552531"/>
            <a:ext cx="3258900" cy="1215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8"/>
          <p:cNvSpPr txBox="1">
            <a:spLocks noGrp="1"/>
          </p:cNvSpPr>
          <p:nvPr>
            <p:ph type="subTitle" idx="5"/>
          </p:nvPr>
        </p:nvSpPr>
        <p:spPr>
          <a:xfrm>
            <a:off x="728907" y="2901925"/>
            <a:ext cx="3824100" cy="4329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 name="Google Shape;109;p18"/>
          <p:cNvSpPr txBox="1">
            <a:spLocks noGrp="1"/>
          </p:cNvSpPr>
          <p:nvPr>
            <p:ph type="subTitle" idx="6"/>
          </p:nvPr>
        </p:nvSpPr>
        <p:spPr>
          <a:xfrm>
            <a:off x="4591018" y="2901925"/>
            <a:ext cx="3824100" cy="4329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18"/>
          <p:cNvSpPr txBox="1">
            <a:spLocks noGrp="1"/>
          </p:cNvSpPr>
          <p:nvPr>
            <p:ph type="subTitle" idx="7"/>
          </p:nvPr>
        </p:nvSpPr>
        <p:spPr>
          <a:xfrm>
            <a:off x="728882" y="3293750"/>
            <a:ext cx="3258900" cy="1215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18"/>
          <p:cNvSpPr txBox="1">
            <a:spLocks noGrp="1"/>
          </p:cNvSpPr>
          <p:nvPr>
            <p:ph type="subTitle" idx="8"/>
          </p:nvPr>
        </p:nvSpPr>
        <p:spPr>
          <a:xfrm>
            <a:off x="4591005" y="3293750"/>
            <a:ext cx="3258900" cy="1215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1_1_2">
    <p:spTree>
      <p:nvGrpSpPr>
        <p:cNvPr id="1" name="Shape 112"/>
        <p:cNvGrpSpPr/>
        <p:nvPr/>
      </p:nvGrpSpPr>
      <p:grpSpPr>
        <a:xfrm>
          <a:off x="0" y="0"/>
          <a:ext cx="0" cy="0"/>
          <a:chOff x="0" y="0"/>
          <a:chExt cx="0" cy="0"/>
        </a:xfrm>
      </p:grpSpPr>
      <p:pic>
        <p:nvPicPr>
          <p:cNvPr id="113" name="Google Shape;113;p1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114" name="Google Shape;114;p19"/>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5" name="Google Shape;115;p19"/>
          <p:cNvSpPr txBox="1">
            <a:spLocks noGrp="1"/>
          </p:cNvSpPr>
          <p:nvPr>
            <p:ph type="subTitle" idx="1"/>
          </p:nvPr>
        </p:nvSpPr>
        <p:spPr>
          <a:xfrm>
            <a:off x="889467" y="1126354"/>
            <a:ext cx="3503100" cy="4077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19"/>
          <p:cNvSpPr txBox="1">
            <a:spLocks noGrp="1"/>
          </p:cNvSpPr>
          <p:nvPr>
            <p:ph type="subTitle" idx="2"/>
          </p:nvPr>
        </p:nvSpPr>
        <p:spPr>
          <a:xfrm>
            <a:off x="889458" y="2297604"/>
            <a:ext cx="3503100" cy="4077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19"/>
          <p:cNvSpPr txBox="1">
            <a:spLocks noGrp="1"/>
          </p:cNvSpPr>
          <p:nvPr>
            <p:ph type="subTitle" idx="3"/>
          </p:nvPr>
        </p:nvSpPr>
        <p:spPr>
          <a:xfrm>
            <a:off x="889467" y="1463674"/>
            <a:ext cx="3503100" cy="7416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19"/>
          <p:cNvSpPr txBox="1">
            <a:spLocks noGrp="1"/>
          </p:cNvSpPr>
          <p:nvPr>
            <p:ph type="subTitle" idx="4"/>
          </p:nvPr>
        </p:nvSpPr>
        <p:spPr>
          <a:xfrm>
            <a:off x="889467" y="2634924"/>
            <a:ext cx="3503100" cy="7416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9"/>
          <p:cNvSpPr txBox="1">
            <a:spLocks noGrp="1"/>
          </p:cNvSpPr>
          <p:nvPr>
            <p:ph type="subTitle" idx="5"/>
          </p:nvPr>
        </p:nvSpPr>
        <p:spPr>
          <a:xfrm>
            <a:off x="889464" y="3468854"/>
            <a:ext cx="3503100" cy="4077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19"/>
          <p:cNvSpPr txBox="1">
            <a:spLocks noGrp="1"/>
          </p:cNvSpPr>
          <p:nvPr>
            <p:ph type="subTitle" idx="6"/>
          </p:nvPr>
        </p:nvSpPr>
        <p:spPr>
          <a:xfrm>
            <a:off x="889467" y="3806174"/>
            <a:ext cx="3503100" cy="7416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9"/>
          <p:cNvSpPr txBox="1">
            <a:spLocks noGrp="1"/>
          </p:cNvSpPr>
          <p:nvPr>
            <p:ph type="subTitle" idx="7"/>
          </p:nvPr>
        </p:nvSpPr>
        <p:spPr>
          <a:xfrm>
            <a:off x="4751442" y="1126354"/>
            <a:ext cx="3503100" cy="4077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p19"/>
          <p:cNvSpPr txBox="1">
            <a:spLocks noGrp="1"/>
          </p:cNvSpPr>
          <p:nvPr>
            <p:ph type="subTitle" idx="8"/>
          </p:nvPr>
        </p:nvSpPr>
        <p:spPr>
          <a:xfrm>
            <a:off x="4751433" y="2297604"/>
            <a:ext cx="3503100" cy="4077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p19"/>
          <p:cNvSpPr txBox="1">
            <a:spLocks noGrp="1"/>
          </p:cNvSpPr>
          <p:nvPr>
            <p:ph type="subTitle" idx="9"/>
          </p:nvPr>
        </p:nvSpPr>
        <p:spPr>
          <a:xfrm>
            <a:off x="4751442" y="1463674"/>
            <a:ext cx="3503100" cy="7416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 name="Google Shape;124;p19"/>
          <p:cNvSpPr txBox="1">
            <a:spLocks noGrp="1"/>
          </p:cNvSpPr>
          <p:nvPr>
            <p:ph type="subTitle" idx="13"/>
          </p:nvPr>
        </p:nvSpPr>
        <p:spPr>
          <a:xfrm>
            <a:off x="4751442" y="2634924"/>
            <a:ext cx="3503100" cy="7416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 name="Google Shape;125;p19"/>
          <p:cNvSpPr txBox="1">
            <a:spLocks noGrp="1"/>
          </p:cNvSpPr>
          <p:nvPr>
            <p:ph type="subTitle" idx="14"/>
          </p:nvPr>
        </p:nvSpPr>
        <p:spPr>
          <a:xfrm>
            <a:off x="4751439" y="3468854"/>
            <a:ext cx="3503100" cy="4077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latin typeface="Azeret Mono"/>
                <a:ea typeface="Azeret Mono"/>
                <a:cs typeface="Azeret Mono"/>
                <a:sym typeface="Azeret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19"/>
          <p:cNvSpPr txBox="1">
            <a:spLocks noGrp="1"/>
          </p:cNvSpPr>
          <p:nvPr>
            <p:ph type="subTitle" idx="15"/>
          </p:nvPr>
        </p:nvSpPr>
        <p:spPr>
          <a:xfrm>
            <a:off x="4751442" y="3806174"/>
            <a:ext cx="3503100" cy="7416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27"/>
        <p:cNvGrpSpPr/>
        <p:nvPr/>
      </p:nvGrpSpPr>
      <p:grpSpPr>
        <a:xfrm>
          <a:off x="0" y="0"/>
          <a:ext cx="0" cy="0"/>
          <a:chOff x="0" y="0"/>
          <a:chExt cx="0" cy="0"/>
        </a:xfrm>
      </p:grpSpPr>
      <p:pic>
        <p:nvPicPr>
          <p:cNvPr id="128" name="Google Shape;128;p20"/>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129" name="Google Shape;129;p20"/>
          <p:cNvSpPr txBox="1">
            <a:spLocks noGrp="1"/>
          </p:cNvSpPr>
          <p:nvPr>
            <p:ph type="title"/>
          </p:nvPr>
        </p:nvSpPr>
        <p:spPr>
          <a:xfrm>
            <a:off x="1243361" y="860250"/>
            <a:ext cx="4056300" cy="11331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0" name="Google Shape;130;p20"/>
          <p:cNvSpPr txBox="1">
            <a:spLocks noGrp="1"/>
          </p:cNvSpPr>
          <p:nvPr>
            <p:ph type="body" idx="1"/>
          </p:nvPr>
        </p:nvSpPr>
        <p:spPr>
          <a:xfrm>
            <a:off x="1243361" y="2111350"/>
            <a:ext cx="4056300" cy="22833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191919"/>
              </a:buClr>
              <a:buSzPts val="1800"/>
              <a:buFont typeface="Open Sans"/>
              <a:buAutoNum type="arabicPeriod"/>
              <a:defRPr/>
            </a:lvl1pPr>
            <a:lvl2pPr marL="914400" lvl="1" indent="-304800" rtl="0">
              <a:spcBef>
                <a:spcPts val="0"/>
              </a:spcBef>
              <a:spcAft>
                <a:spcPts val="0"/>
              </a:spcAft>
              <a:buClr>
                <a:srgbClr val="191919"/>
              </a:buClr>
              <a:buSzPts val="1200"/>
              <a:buFont typeface="Open Sans"/>
              <a:buAutoNum type="alphaLcPeriod"/>
              <a:defRPr sz="1200"/>
            </a:lvl2pPr>
            <a:lvl3pPr marL="1371600" lvl="2" indent="-304800" rtl="0">
              <a:spcBef>
                <a:spcPts val="0"/>
              </a:spcBef>
              <a:spcAft>
                <a:spcPts val="0"/>
              </a:spcAft>
              <a:buClr>
                <a:srgbClr val="191919"/>
              </a:buClr>
              <a:buSzPts val="1200"/>
              <a:buFont typeface="Open Sans"/>
              <a:buAutoNum type="romanLcPeriod"/>
              <a:defRPr sz="1200"/>
            </a:lvl3pPr>
            <a:lvl4pPr marL="1828800" lvl="3" indent="-304800" rtl="0">
              <a:spcBef>
                <a:spcPts val="0"/>
              </a:spcBef>
              <a:spcAft>
                <a:spcPts val="0"/>
              </a:spcAft>
              <a:buClr>
                <a:srgbClr val="191919"/>
              </a:buClr>
              <a:buSzPts val="1200"/>
              <a:buFont typeface="Open Sans"/>
              <a:buAutoNum type="arabicPeriod"/>
              <a:defRPr sz="1200"/>
            </a:lvl4pPr>
            <a:lvl5pPr marL="2286000" lvl="4" indent="-304800" rtl="0">
              <a:spcBef>
                <a:spcPts val="0"/>
              </a:spcBef>
              <a:spcAft>
                <a:spcPts val="0"/>
              </a:spcAft>
              <a:buClr>
                <a:srgbClr val="191919"/>
              </a:buClr>
              <a:buSzPts val="1200"/>
              <a:buFont typeface="Open Sans"/>
              <a:buAutoNum type="alphaLcPeriod"/>
              <a:defRPr sz="1200"/>
            </a:lvl5pPr>
            <a:lvl6pPr marL="2743200" lvl="5" indent="-304800" rtl="0">
              <a:spcBef>
                <a:spcPts val="0"/>
              </a:spcBef>
              <a:spcAft>
                <a:spcPts val="0"/>
              </a:spcAft>
              <a:buClr>
                <a:srgbClr val="191919"/>
              </a:buClr>
              <a:buSzPts val="1200"/>
              <a:buFont typeface="Open Sans"/>
              <a:buAutoNum type="romanLcPeriod"/>
              <a:defRPr sz="1200"/>
            </a:lvl6pPr>
            <a:lvl7pPr marL="3200400" lvl="6" indent="-304800" rtl="0">
              <a:spcBef>
                <a:spcPts val="0"/>
              </a:spcBef>
              <a:spcAft>
                <a:spcPts val="0"/>
              </a:spcAft>
              <a:buClr>
                <a:srgbClr val="191919"/>
              </a:buClr>
              <a:buSzPts val="1200"/>
              <a:buFont typeface="Open Sans"/>
              <a:buAutoNum type="arabicPeriod"/>
              <a:defRPr sz="1200"/>
            </a:lvl7pPr>
            <a:lvl8pPr marL="3657600" lvl="7" indent="-304800" rtl="0">
              <a:spcBef>
                <a:spcPts val="0"/>
              </a:spcBef>
              <a:spcAft>
                <a:spcPts val="0"/>
              </a:spcAft>
              <a:buClr>
                <a:srgbClr val="191919"/>
              </a:buClr>
              <a:buSzPts val="1200"/>
              <a:buFont typeface="Open Sans"/>
              <a:buAutoNum type="alphaLcPeriod"/>
              <a:defRPr sz="1200"/>
            </a:lvl8pPr>
            <a:lvl9pPr marL="4114800" lvl="8" indent="-304800" rtl="0">
              <a:spcBef>
                <a:spcPts val="0"/>
              </a:spcBef>
              <a:spcAft>
                <a:spcPts val="0"/>
              </a:spcAft>
              <a:buClr>
                <a:srgbClr val="191919"/>
              </a:buClr>
              <a:buSzPts val="1200"/>
              <a:buFont typeface="Open Sans"/>
              <a:buAutoNum type="romanLcPeriod"/>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2100"/>
              <a:buNone/>
              <a:defRPr sz="2100">
                <a:solidFill>
                  <a:schemeClr val="accent6"/>
                </a:solidFill>
              </a:defRPr>
            </a:lvl1pPr>
            <a:lvl2pPr lvl="1" algn="ctr" rtl="0">
              <a:lnSpc>
                <a:spcPct val="100000"/>
              </a:lnSpc>
              <a:spcBef>
                <a:spcPts val="0"/>
              </a:spcBef>
              <a:spcAft>
                <a:spcPts val="0"/>
              </a:spcAft>
              <a:buClr>
                <a:schemeClr val="accent6"/>
              </a:buClr>
              <a:buSzPts val="2100"/>
              <a:buNone/>
              <a:defRPr sz="2100">
                <a:solidFill>
                  <a:schemeClr val="accent6"/>
                </a:solidFill>
              </a:defRPr>
            </a:lvl2pPr>
            <a:lvl3pPr lvl="2" algn="ctr" rtl="0">
              <a:lnSpc>
                <a:spcPct val="100000"/>
              </a:lnSpc>
              <a:spcBef>
                <a:spcPts val="0"/>
              </a:spcBef>
              <a:spcAft>
                <a:spcPts val="0"/>
              </a:spcAft>
              <a:buClr>
                <a:schemeClr val="accent6"/>
              </a:buClr>
              <a:buSzPts val="2100"/>
              <a:buNone/>
              <a:defRPr sz="2100">
                <a:solidFill>
                  <a:schemeClr val="accent6"/>
                </a:solidFill>
              </a:defRPr>
            </a:lvl3pPr>
            <a:lvl4pPr lvl="3" algn="ctr" rtl="0">
              <a:lnSpc>
                <a:spcPct val="100000"/>
              </a:lnSpc>
              <a:spcBef>
                <a:spcPts val="0"/>
              </a:spcBef>
              <a:spcAft>
                <a:spcPts val="0"/>
              </a:spcAft>
              <a:buClr>
                <a:schemeClr val="accent6"/>
              </a:buClr>
              <a:buSzPts val="2100"/>
              <a:buNone/>
              <a:defRPr sz="2100">
                <a:solidFill>
                  <a:schemeClr val="accent6"/>
                </a:solidFill>
              </a:defRPr>
            </a:lvl4pPr>
            <a:lvl5pPr lvl="4" algn="ctr" rtl="0">
              <a:lnSpc>
                <a:spcPct val="100000"/>
              </a:lnSpc>
              <a:spcBef>
                <a:spcPts val="0"/>
              </a:spcBef>
              <a:spcAft>
                <a:spcPts val="0"/>
              </a:spcAft>
              <a:buClr>
                <a:schemeClr val="accent6"/>
              </a:buClr>
              <a:buSzPts val="2100"/>
              <a:buNone/>
              <a:defRPr sz="2100">
                <a:solidFill>
                  <a:schemeClr val="accent6"/>
                </a:solidFill>
              </a:defRPr>
            </a:lvl5pPr>
            <a:lvl6pPr lvl="5" algn="ctr" rtl="0">
              <a:lnSpc>
                <a:spcPct val="100000"/>
              </a:lnSpc>
              <a:spcBef>
                <a:spcPts val="0"/>
              </a:spcBef>
              <a:spcAft>
                <a:spcPts val="0"/>
              </a:spcAft>
              <a:buClr>
                <a:schemeClr val="accent6"/>
              </a:buClr>
              <a:buSzPts val="2100"/>
              <a:buNone/>
              <a:defRPr sz="2100">
                <a:solidFill>
                  <a:schemeClr val="accent6"/>
                </a:solidFill>
              </a:defRPr>
            </a:lvl6pPr>
            <a:lvl7pPr lvl="6" algn="ctr" rtl="0">
              <a:lnSpc>
                <a:spcPct val="100000"/>
              </a:lnSpc>
              <a:spcBef>
                <a:spcPts val="0"/>
              </a:spcBef>
              <a:spcAft>
                <a:spcPts val="0"/>
              </a:spcAft>
              <a:buClr>
                <a:schemeClr val="accent6"/>
              </a:buClr>
              <a:buSzPts val="2100"/>
              <a:buNone/>
              <a:defRPr sz="2100">
                <a:solidFill>
                  <a:schemeClr val="accent6"/>
                </a:solidFill>
              </a:defRPr>
            </a:lvl7pPr>
            <a:lvl8pPr lvl="7" algn="ctr" rtl="0">
              <a:lnSpc>
                <a:spcPct val="100000"/>
              </a:lnSpc>
              <a:spcBef>
                <a:spcPts val="0"/>
              </a:spcBef>
              <a:spcAft>
                <a:spcPts val="0"/>
              </a:spcAft>
              <a:buClr>
                <a:schemeClr val="accent6"/>
              </a:buClr>
              <a:buSzPts val="2100"/>
              <a:buNone/>
              <a:defRPr sz="2100">
                <a:solidFill>
                  <a:schemeClr val="accent6"/>
                </a:solidFill>
              </a:defRPr>
            </a:lvl8pPr>
            <a:lvl9pPr lvl="8" algn="ctr" rtl="0">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Lato"/>
                <a:ea typeface="Lato"/>
                <a:cs typeface="Lato"/>
                <a:sym typeface="Lato"/>
              </a:defRPr>
            </a:lvl1pPr>
            <a:lvl2pPr lvl="1" algn="r" rtl="0">
              <a:buNone/>
              <a:defRPr sz="1000">
                <a:solidFill>
                  <a:schemeClr val="dk1"/>
                </a:solidFill>
                <a:latin typeface="Lato"/>
                <a:ea typeface="Lato"/>
                <a:cs typeface="Lato"/>
                <a:sym typeface="Lato"/>
              </a:defRPr>
            </a:lvl2pPr>
            <a:lvl3pPr lvl="2" algn="r" rtl="0">
              <a:buNone/>
              <a:defRPr sz="1000">
                <a:solidFill>
                  <a:schemeClr val="dk1"/>
                </a:solidFill>
                <a:latin typeface="Lato"/>
                <a:ea typeface="Lato"/>
                <a:cs typeface="Lato"/>
                <a:sym typeface="Lato"/>
              </a:defRPr>
            </a:lvl3pPr>
            <a:lvl4pPr lvl="3" algn="r" rtl="0">
              <a:buNone/>
              <a:defRPr sz="1000">
                <a:solidFill>
                  <a:schemeClr val="dk1"/>
                </a:solidFill>
                <a:latin typeface="Lato"/>
                <a:ea typeface="Lato"/>
                <a:cs typeface="Lato"/>
                <a:sym typeface="Lato"/>
              </a:defRPr>
            </a:lvl4pPr>
            <a:lvl5pPr lvl="4" algn="r" rtl="0">
              <a:buNone/>
              <a:defRPr sz="1000">
                <a:solidFill>
                  <a:schemeClr val="dk1"/>
                </a:solidFill>
                <a:latin typeface="Lato"/>
                <a:ea typeface="Lato"/>
                <a:cs typeface="Lato"/>
                <a:sym typeface="Lato"/>
              </a:defRPr>
            </a:lvl5pPr>
            <a:lvl6pPr lvl="5" algn="r" rtl="0">
              <a:buNone/>
              <a:defRPr sz="1000">
                <a:solidFill>
                  <a:schemeClr val="dk1"/>
                </a:solidFill>
                <a:latin typeface="Lato"/>
                <a:ea typeface="Lato"/>
                <a:cs typeface="Lato"/>
                <a:sym typeface="Lato"/>
              </a:defRPr>
            </a:lvl6pPr>
            <a:lvl7pPr lvl="6" algn="r" rtl="0">
              <a:buNone/>
              <a:defRPr sz="1000">
                <a:solidFill>
                  <a:schemeClr val="dk1"/>
                </a:solidFill>
                <a:latin typeface="Lato"/>
                <a:ea typeface="Lato"/>
                <a:cs typeface="Lato"/>
                <a:sym typeface="Lato"/>
              </a:defRPr>
            </a:lvl7pPr>
            <a:lvl8pPr lvl="7" algn="r" rtl="0">
              <a:buNone/>
              <a:defRPr sz="1000">
                <a:solidFill>
                  <a:schemeClr val="dk1"/>
                </a:solidFill>
                <a:latin typeface="Lato"/>
                <a:ea typeface="Lato"/>
                <a:cs typeface="Lato"/>
                <a:sym typeface="Lato"/>
              </a:defRPr>
            </a:lvl8pPr>
            <a:lvl9pPr lvl="8" algn="r" rtl="0">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hyperlink" Target="http://drive.google.com/file/d/1rWI17bdSoPaSeQoFae6OVR-WbzWEEx66/view"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docs.google.com/document/d/1gqMxJbhrYTYN40SIwBMpk9AQ3B1YWxkqK6SCre-jDEw/edit?usp=sharing" TargetMode="External"/><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5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98.jpg"/></Relationships>
</file>

<file path=ppt/slides/_rels/slide6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104.jpg"/><Relationship Id="rId5" Type="http://schemas.openxmlformats.org/officeDocument/2006/relationships/image" Target="../media/image103.jpg"/><Relationship Id="rId4" Type="http://schemas.openxmlformats.org/officeDocument/2006/relationships/image" Target="../media/image102.jp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70.xml"/><Relationship Id="rId1" Type="http://schemas.openxmlformats.org/officeDocument/2006/relationships/slideLayout" Target="../slideLayouts/slideLayout13.xml"/><Relationship Id="rId5" Type="http://schemas.openxmlformats.org/officeDocument/2006/relationships/image" Target="../media/image107.jpg"/><Relationship Id="rId4" Type="http://schemas.openxmlformats.org/officeDocument/2006/relationships/image" Target="../media/image106.jpg"/></Relationships>
</file>

<file path=ppt/slides/_rels/slide7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13.jpg"/><Relationship Id="rId7" Type="http://schemas.openxmlformats.org/officeDocument/2006/relationships/image" Target="../media/image117.jpg"/><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18.jpg"/><Relationship Id="rId7"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18.xml"/><Relationship Id="rId6" Type="http://schemas.openxmlformats.org/officeDocument/2006/relationships/image" Target="../media/image108.jpg"/><Relationship Id="rId5" Type="http://schemas.openxmlformats.org/officeDocument/2006/relationships/image" Target="../media/image120.png"/><Relationship Id="rId4" Type="http://schemas.openxmlformats.org/officeDocument/2006/relationships/image" Target="../media/image119.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18.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thonny/thonny/issues/2845" TargetMode="External"/><Relationship Id="rId2" Type="http://schemas.openxmlformats.org/officeDocument/2006/relationships/notesSlide" Target="../notesSlides/notesSlide86.xml"/><Relationship Id="rId1" Type="http://schemas.openxmlformats.org/officeDocument/2006/relationships/slideLayout" Target="../slideLayouts/slideLayout18.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8" Type="http://schemas.openxmlformats.org/officeDocument/2006/relationships/hyperlink" Target="https://youtu.be/TDgM8eMTpIw?si=Jgo6hKibeRnFMYET" TargetMode="External"/><Relationship Id="rId13" Type="http://schemas.openxmlformats.org/officeDocument/2006/relationships/hyperlink" Target="https://docs.python.org/3/library/socket.html" TargetMode="External"/><Relationship Id="rId3" Type="http://schemas.openxmlformats.org/officeDocument/2006/relationships/image" Target="../media/image127.png"/><Relationship Id="rId7" Type="http://schemas.openxmlformats.org/officeDocument/2006/relationships/hyperlink" Target="https://youtu.be/xZF6zWLz-vY?si=vn6EXkiPK49Wyo5H" TargetMode="External"/><Relationship Id="rId12" Type="http://schemas.openxmlformats.org/officeDocument/2006/relationships/hyperlink" Target="https://github.com/thonny/thonny/issues/2282" TargetMode="External"/><Relationship Id="rId2" Type="http://schemas.openxmlformats.org/officeDocument/2006/relationships/notesSlide" Target="../notesSlides/notesSlide89.xml"/><Relationship Id="rId1" Type="http://schemas.openxmlformats.org/officeDocument/2006/relationships/slideLayout" Target="../slideLayouts/slideLayout19.xml"/><Relationship Id="rId6" Type="http://schemas.openxmlformats.org/officeDocument/2006/relationships/hyperlink" Target="https://youtu.be/Kg-sxVmCt5Q?si=pJ8aw7vPxOXJIFL6" TargetMode="External"/><Relationship Id="rId11" Type="http://schemas.openxmlformats.org/officeDocument/2006/relationships/hyperlink" Target="https://blog.csdn.net/zhusongziye/article/details/128176230" TargetMode="External"/><Relationship Id="rId5" Type="http://schemas.openxmlformats.org/officeDocument/2006/relationships/hyperlink" Target="https://youtu.be/436VDF-rk4w?si=HLJeLFKR8mP-bj8Y" TargetMode="External"/><Relationship Id="rId15" Type="http://schemas.openxmlformats.org/officeDocument/2006/relationships/hyperlink" Target="https://docs.micropython.org/en/latest/index.html" TargetMode="External"/><Relationship Id="rId10" Type="http://schemas.openxmlformats.org/officeDocument/2006/relationships/hyperlink" Target="https://github.com/thonny/thonny/issues/2845" TargetMode="External"/><Relationship Id="rId4" Type="http://schemas.openxmlformats.org/officeDocument/2006/relationships/hyperlink" Target="https://youtu.be/8A4dqoGL62E?si=o7QooOgwWbd1o6Av" TargetMode="External"/><Relationship Id="rId9" Type="http://schemas.openxmlformats.org/officeDocument/2006/relationships/hyperlink" Target="https://lastminuteengineers.com/pulse-sensor-arduino-tutorial/" TargetMode="External"/><Relationship Id="rId14" Type="http://schemas.openxmlformats.org/officeDocument/2006/relationships/hyperlink" Target="https://docs.ultralytics.com/models/yolov9/#usage-exampl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4"/>
        <p:cNvGrpSpPr/>
        <p:nvPr/>
      </p:nvGrpSpPr>
      <p:grpSpPr>
        <a:xfrm>
          <a:off x="0" y="0"/>
          <a:ext cx="0" cy="0"/>
          <a:chOff x="0" y="0"/>
          <a:chExt cx="0" cy="0"/>
        </a:xfrm>
      </p:grpSpPr>
      <p:sp>
        <p:nvSpPr>
          <p:cNvPr id="135" name="Google Shape;135;p21"/>
          <p:cNvSpPr txBox="1">
            <a:spLocks noGrp="1"/>
          </p:cNvSpPr>
          <p:nvPr>
            <p:ph type="ctrTitle"/>
          </p:nvPr>
        </p:nvSpPr>
        <p:spPr>
          <a:xfrm flipH="1">
            <a:off x="227625" y="263800"/>
            <a:ext cx="3718500" cy="1891500"/>
          </a:xfrm>
          <a:prstGeom prst="rect">
            <a:avLst/>
          </a:prstGeom>
        </p:spPr>
        <p:txBody>
          <a:bodyPr spcFirstLastPara="1" wrap="square" lIns="91425" tIns="91425" rIns="91425" bIns="91425" anchor="b" anchorCtr="0">
            <a:normAutofit/>
          </a:bodyPr>
          <a:lstStyle/>
          <a:p>
            <a:pPr marL="0" lvl="0" indent="0" algn="l" rtl="0">
              <a:spcBef>
                <a:spcPts val="1000"/>
              </a:spcBef>
              <a:spcAft>
                <a:spcPts val="0"/>
              </a:spcAft>
              <a:buNone/>
            </a:pPr>
            <a:r>
              <a:rPr lang="en" sz="2500"/>
              <a:t>EGE322 Iot System Project Project Presentation</a:t>
            </a:r>
            <a:endParaRPr sz="2500"/>
          </a:p>
        </p:txBody>
      </p:sp>
      <p:pic>
        <p:nvPicPr>
          <p:cNvPr id="136" name="Google Shape;136;p21"/>
          <p:cNvPicPr preferRelativeResize="0"/>
          <p:nvPr/>
        </p:nvPicPr>
        <p:blipFill rotWithShape="1">
          <a:blip r:embed="rId3">
            <a:alphaModFix/>
          </a:blip>
          <a:srcRect t="7142" b="1282"/>
          <a:stretch/>
        </p:blipFill>
        <p:spPr>
          <a:xfrm flipH="1">
            <a:off x="3775250" y="186125"/>
            <a:ext cx="4830075" cy="4584402"/>
          </a:xfrm>
          <a:prstGeom prst="rect">
            <a:avLst/>
          </a:prstGeom>
          <a:noFill/>
          <a:ln>
            <a:noFill/>
          </a:ln>
        </p:spPr>
      </p:pic>
      <p:sp>
        <p:nvSpPr>
          <p:cNvPr id="137" name="Google Shape;137;p21"/>
          <p:cNvSpPr txBox="1">
            <a:spLocks noGrp="1"/>
          </p:cNvSpPr>
          <p:nvPr>
            <p:ph type="ctrTitle"/>
          </p:nvPr>
        </p:nvSpPr>
        <p:spPr>
          <a:xfrm flipH="1">
            <a:off x="227625" y="2028100"/>
            <a:ext cx="3718500" cy="1891500"/>
          </a:xfrm>
          <a:prstGeom prst="rect">
            <a:avLst/>
          </a:prstGeom>
        </p:spPr>
        <p:txBody>
          <a:bodyPr spcFirstLastPara="1" wrap="square" lIns="91425" tIns="91425" rIns="91425" bIns="91425" anchor="b" anchorCtr="0">
            <a:normAutofit/>
          </a:bodyPr>
          <a:lstStyle/>
          <a:p>
            <a:pPr marL="0" lvl="0" indent="0" algn="l" rtl="0">
              <a:spcBef>
                <a:spcPts val="1000"/>
              </a:spcBef>
              <a:spcAft>
                <a:spcPts val="0"/>
              </a:spcAft>
              <a:buNone/>
            </a:pPr>
            <a:r>
              <a:rPr lang="en" sz="2500"/>
              <a:t>Development of Smart Home Automation</a:t>
            </a:r>
            <a:endParaRPr sz="2500"/>
          </a:p>
        </p:txBody>
      </p:sp>
      <p:sp>
        <p:nvSpPr>
          <p:cNvPr id="138" name="Google Shape;138;p21"/>
          <p:cNvSpPr txBox="1">
            <a:spLocks noGrp="1"/>
          </p:cNvSpPr>
          <p:nvPr>
            <p:ph type="ctrTitle"/>
          </p:nvPr>
        </p:nvSpPr>
        <p:spPr>
          <a:xfrm flipH="1">
            <a:off x="548500" y="3869025"/>
            <a:ext cx="2813100" cy="678600"/>
          </a:xfrm>
          <a:prstGeom prst="rect">
            <a:avLst/>
          </a:prstGeom>
        </p:spPr>
        <p:txBody>
          <a:bodyPr spcFirstLastPara="1" wrap="square" lIns="91425" tIns="91425" rIns="91425" bIns="91425" anchor="b" anchorCtr="0">
            <a:normAutofit/>
          </a:bodyPr>
          <a:lstStyle/>
          <a:p>
            <a:pPr marL="0" lvl="0" indent="0" algn="l" rtl="0">
              <a:spcBef>
                <a:spcPts val="1000"/>
              </a:spcBef>
              <a:spcAft>
                <a:spcPts val="0"/>
              </a:spcAft>
              <a:buNone/>
            </a:pPr>
            <a:r>
              <a:rPr lang="en" sz="1000"/>
              <a:t>Armando ()</a:t>
            </a:r>
            <a:endParaRPr sz="1000"/>
          </a:p>
          <a:p>
            <a:pPr marL="0" lvl="0" indent="0" algn="l" rtl="0">
              <a:spcBef>
                <a:spcPts val="1000"/>
              </a:spcBef>
              <a:spcAft>
                <a:spcPts val="0"/>
              </a:spcAft>
              <a:buNone/>
            </a:pPr>
            <a:r>
              <a:rPr lang="en" sz="1000"/>
              <a:t>Sanjeev (221325c)</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Description</a:t>
            </a:r>
            <a:endParaRPr/>
          </a:p>
        </p:txBody>
      </p:sp>
      <p:sp>
        <p:nvSpPr>
          <p:cNvPr id="221" name="Google Shape;221;p30"/>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fontScale="47500"/>
          </a:bodyPr>
          <a:lstStyle/>
          <a:p>
            <a:pPr marL="0" lvl="0" indent="0" algn="ctr" rtl="0">
              <a:spcBef>
                <a:spcPts val="0"/>
              </a:spcBef>
              <a:spcAft>
                <a:spcPts val="1000"/>
              </a:spcAft>
              <a:buNone/>
            </a:pPr>
            <a:r>
              <a:rPr lang="en" sz="4800"/>
              <a:t>The IoT-enabled smart cabinet is a novel solution designed to address the challenges of maintaining a healthy diet. By combining AI, IoT, and sensor technology, the cabinet provides real-time insights into food consumption, nutritional intake, and overall health. It offers personalized recommendations, automates inventory management, and integrates with healthcare providers to facilitate preventive healthcare.</a:t>
            </a:r>
            <a:endParaRPr sz="4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Objective</a:t>
            </a:r>
            <a:endParaRPr/>
          </a:p>
        </p:txBody>
      </p:sp>
      <p:sp>
        <p:nvSpPr>
          <p:cNvPr id="227" name="Google Shape;227;p31"/>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fontScale="40000"/>
          </a:bodyPr>
          <a:lstStyle/>
          <a:p>
            <a:pPr marL="0" lvl="0" indent="0" algn="ctr" rtl="0">
              <a:spcBef>
                <a:spcPts val="0"/>
              </a:spcBef>
              <a:spcAft>
                <a:spcPts val="0"/>
              </a:spcAft>
              <a:buNone/>
            </a:pPr>
            <a:r>
              <a:rPr lang="en" sz="4800"/>
              <a:t>Enhance preventive healthcare measures for malnutrition through comprehensive dietary monitoring and analysis.</a:t>
            </a:r>
            <a:endParaRPr sz="4800"/>
          </a:p>
          <a:p>
            <a:pPr marL="0" lvl="0" indent="0" algn="ctr" rtl="0">
              <a:spcBef>
                <a:spcPts val="1000"/>
              </a:spcBef>
              <a:spcAft>
                <a:spcPts val="0"/>
              </a:spcAft>
              <a:buNone/>
            </a:pPr>
            <a:r>
              <a:rPr lang="en" sz="4800"/>
              <a:t>Provide personalized nutrition recommendations to promote healthy eating habits.</a:t>
            </a:r>
            <a:endParaRPr sz="4800"/>
          </a:p>
          <a:p>
            <a:pPr marL="0" lvl="0" indent="0" algn="ctr" rtl="0">
              <a:spcBef>
                <a:spcPts val="1000"/>
              </a:spcBef>
              <a:spcAft>
                <a:spcPts val="0"/>
              </a:spcAft>
              <a:buNone/>
            </a:pPr>
            <a:r>
              <a:rPr lang="en" sz="4800"/>
              <a:t>Automate inventory management to reduce food waste and ensure access to fresh, nutritious food.</a:t>
            </a:r>
            <a:endParaRPr sz="4800"/>
          </a:p>
          <a:p>
            <a:pPr marL="0" lvl="0" indent="0" algn="ctr" rtl="0">
              <a:spcBef>
                <a:spcPts val="1000"/>
              </a:spcBef>
              <a:spcAft>
                <a:spcPts val="1000"/>
              </a:spcAft>
              <a:buNone/>
            </a:pPr>
            <a:r>
              <a:rPr lang="en" sz="4800"/>
              <a:t>Integrate with healthcare providers to enable better diagnosis and treatment.</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2"/>
          <p:cNvSpPr txBox="1"/>
          <p:nvPr/>
        </p:nvSpPr>
        <p:spPr>
          <a:xfrm>
            <a:off x="547050" y="301275"/>
            <a:ext cx="4241700" cy="5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Features</a:t>
            </a:r>
            <a:endParaRPr sz="2500">
              <a:solidFill>
                <a:schemeClr val="lt1"/>
              </a:solidFill>
              <a:latin typeface="Bai Jamjuree"/>
              <a:ea typeface="Bai Jamjuree"/>
              <a:cs typeface="Bai Jamjuree"/>
              <a:sym typeface="Bai Jamjuree"/>
            </a:endParaRPr>
          </a:p>
        </p:txBody>
      </p:sp>
      <p:sp>
        <p:nvSpPr>
          <p:cNvPr id="233" name="Google Shape;233;p32"/>
          <p:cNvSpPr txBox="1">
            <a:spLocks noGrp="1"/>
          </p:cNvSpPr>
          <p:nvPr>
            <p:ph type="body" idx="1"/>
          </p:nvPr>
        </p:nvSpPr>
        <p:spPr>
          <a:xfrm>
            <a:off x="311700" y="1172325"/>
            <a:ext cx="8520600" cy="3150900"/>
          </a:xfrm>
          <a:prstGeom prst="rect">
            <a:avLst/>
          </a:prstGeom>
        </p:spPr>
        <p:txBody>
          <a:bodyPr spcFirstLastPara="1" wrap="square" lIns="91425" tIns="91425" rIns="91425" bIns="91425" anchor="ctr" anchorCtr="0">
            <a:normAutofit/>
          </a:bodyPr>
          <a:lstStyle/>
          <a:p>
            <a:pPr marL="0" lvl="0" indent="0" algn="l" rtl="0">
              <a:spcBef>
                <a:spcPts val="1500"/>
              </a:spcBef>
              <a:spcAft>
                <a:spcPts val="0"/>
              </a:spcAft>
              <a:buNone/>
            </a:pPr>
            <a:endParaRPr sz="1200">
              <a:latin typeface="Roboto"/>
              <a:ea typeface="Roboto"/>
              <a:cs typeface="Roboto"/>
              <a:sym typeface="Roboto"/>
            </a:endParaRPr>
          </a:p>
          <a:p>
            <a:pPr marL="0" lvl="0" indent="0" algn="l" rtl="0">
              <a:lnSpc>
                <a:spcPct val="100000"/>
              </a:lnSpc>
              <a:spcBef>
                <a:spcPts val="1500"/>
              </a:spcBef>
              <a:spcAft>
                <a:spcPts val="0"/>
              </a:spcAft>
              <a:buNone/>
            </a:pPr>
            <a:r>
              <a:rPr lang="en" sz="1400" b="1">
                <a:latin typeface="Arial"/>
                <a:ea typeface="Arial"/>
                <a:cs typeface="Arial"/>
                <a:sym typeface="Arial"/>
              </a:rPr>
              <a:t>1. Habit Tracker</a:t>
            </a:r>
            <a:br>
              <a:rPr lang="en" sz="1400">
                <a:latin typeface="Arial"/>
                <a:ea typeface="Arial"/>
                <a:cs typeface="Arial"/>
                <a:sym typeface="Arial"/>
              </a:rPr>
            </a:br>
            <a:endParaRPr sz="140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Font typeface="Arial"/>
              <a:buChar char="●"/>
            </a:pPr>
            <a:r>
              <a:rPr lang="en" sz="1400">
                <a:latin typeface="Arial"/>
                <a:ea typeface="Arial"/>
                <a:cs typeface="Arial"/>
                <a:sym typeface="Arial"/>
              </a:rPr>
              <a:t>ESP32 Cam(core): Captures images of food items placed in the cabinet, enabling AI-powered image recognition to identify and catalogue these items.</a:t>
            </a:r>
            <a:br>
              <a:rPr lang="en" sz="1400">
                <a:latin typeface="Arial"/>
                <a:ea typeface="Arial"/>
                <a:cs typeface="Arial"/>
                <a:sym typeface="Arial"/>
              </a:rPr>
            </a:br>
            <a:endParaRPr sz="140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Font typeface="Arial"/>
              <a:buChar char="●"/>
            </a:pPr>
            <a:r>
              <a:rPr lang="en" sz="1400">
                <a:latin typeface="Arial"/>
                <a:ea typeface="Arial"/>
                <a:cs typeface="Arial"/>
                <a:sym typeface="Arial"/>
              </a:rPr>
              <a:t>Weight Sensor(core): Tracks the amount of food consumed, providing data on eating habits and portion control.</a:t>
            </a:r>
            <a:endParaRPr sz="1400">
              <a:latin typeface="Arial"/>
              <a:ea typeface="Arial"/>
              <a:cs typeface="Arial"/>
              <a:sym typeface="Arial"/>
            </a:endParaRPr>
          </a:p>
          <a:p>
            <a:pPr marL="914400" lvl="0" indent="0" algn="l" rtl="0">
              <a:lnSpc>
                <a:spcPct val="100000"/>
              </a:lnSpc>
              <a:spcBef>
                <a:spcPts val="0"/>
              </a:spcBef>
              <a:spcAft>
                <a:spcPts val="0"/>
              </a:spcAft>
              <a:buNone/>
            </a:pPr>
            <a:endParaRPr sz="1400">
              <a:latin typeface="Arial"/>
              <a:ea typeface="Arial"/>
              <a:cs typeface="Arial"/>
              <a:sym typeface="Arial"/>
            </a:endParaRPr>
          </a:p>
          <a:p>
            <a:pPr marL="0" lvl="0" indent="0" algn="l" rtl="0">
              <a:lnSpc>
                <a:spcPct val="100000"/>
              </a:lnSpc>
              <a:spcBef>
                <a:spcPts val="0"/>
              </a:spcBef>
              <a:spcAft>
                <a:spcPts val="0"/>
              </a:spcAft>
              <a:buNone/>
            </a:pPr>
            <a:r>
              <a:rPr lang="en" sz="1400">
                <a:latin typeface="Arial"/>
                <a:ea typeface="Arial"/>
                <a:cs typeface="Arial"/>
                <a:sym typeface="Arial"/>
              </a:rPr>
              <a:t>Role: By tracking what and how much food is consumed, the habit tracker helps identify nutritional patterns and deficiencies. This data is crucial for providing personalized health recommendations and alerts.</a:t>
            </a:r>
            <a:endParaRPr sz="1400" b="1">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p:nvPr/>
        </p:nvSpPr>
        <p:spPr>
          <a:xfrm>
            <a:off x="547050" y="301275"/>
            <a:ext cx="4241700" cy="5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Features</a:t>
            </a:r>
            <a:endParaRPr sz="2500">
              <a:solidFill>
                <a:schemeClr val="lt1"/>
              </a:solidFill>
              <a:latin typeface="Bai Jamjuree"/>
              <a:ea typeface="Bai Jamjuree"/>
              <a:cs typeface="Bai Jamjuree"/>
              <a:sym typeface="Bai Jamjuree"/>
            </a:endParaRPr>
          </a:p>
        </p:txBody>
      </p:sp>
      <p:sp>
        <p:nvSpPr>
          <p:cNvPr id="239" name="Google Shape;239;p33"/>
          <p:cNvSpPr txBox="1">
            <a:spLocks noGrp="1"/>
          </p:cNvSpPr>
          <p:nvPr>
            <p:ph type="body" idx="1"/>
          </p:nvPr>
        </p:nvSpPr>
        <p:spPr>
          <a:xfrm>
            <a:off x="311700" y="1172325"/>
            <a:ext cx="8520600" cy="3150900"/>
          </a:xfrm>
          <a:prstGeom prst="rect">
            <a:avLst/>
          </a:prstGeom>
        </p:spPr>
        <p:txBody>
          <a:bodyPr spcFirstLastPara="1" wrap="square" lIns="91425" tIns="91425" rIns="91425" bIns="91425" anchor="ctr" anchorCtr="0">
            <a:normAutofit/>
          </a:bodyPr>
          <a:lstStyle/>
          <a:p>
            <a:pPr marL="0" lvl="0" indent="0" algn="l" rtl="0">
              <a:spcBef>
                <a:spcPts val="1500"/>
              </a:spcBef>
              <a:spcAft>
                <a:spcPts val="0"/>
              </a:spcAft>
              <a:buNone/>
            </a:pPr>
            <a:endParaRPr sz="1200">
              <a:latin typeface="Roboto"/>
              <a:ea typeface="Roboto"/>
              <a:cs typeface="Roboto"/>
              <a:sym typeface="Roboto"/>
            </a:endParaRPr>
          </a:p>
          <a:p>
            <a:pPr marL="0" lvl="0" indent="0" algn="l" rtl="0">
              <a:lnSpc>
                <a:spcPct val="150000"/>
              </a:lnSpc>
              <a:spcBef>
                <a:spcPts val="1500"/>
              </a:spcBef>
              <a:spcAft>
                <a:spcPts val="0"/>
              </a:spcAft>
              <a:buNone/>
            </a:pPr>
            <a:r>
              <a:rPr lang="en" sz="1400" b="1">
                <a:latin typeface="Arial"/>
                <a:ea typeface="Arial"/>
                <a:cs typeface="Arial"/>
                <a:sym typeface="Arial"/>
              </a:rPr>
              <a:t>2. Nutrition Facts and Craving Detector</a:t>
            </a:r>
            <a:endParaRPr sz="1400" b="1">
              <a:latin typeface="Arial"/>
              <a:ea typeface="Arial"/>
              <a:cs typeface="Arial"/>
              <a:sym typeface="Arial"/>
            </a:endParaRPr>
          </a:p>
          <a:p>
            <a:pPr marL="457200" lvl="0" indent="-317500" algn="l" rtl="0">
              <a:spcBef>
                <a:spcPts val="600"/>
              </a:spcBef>
              <a:spcAft>
                <a:spcPts val="0"/>
              </a:spcAft>
              <a:buClr>
                <a:schemeClr val="dk1"/>
              </a:buClr>
              <a:buSzPts val="1400"/>
              <a:buFont typeface="Arial"/>
              <a:buAutoNum type="arabicPeriod"/>
            </a:pPr>
            <a:r>
              <a:rPr lang="en" sz="1400">
                <a:latin typeface="Arial"/>
                <a:ea typeface="Arial"/>
                <a:cs typeface="Arial"/>
                <a:sym typeface="Arial"/>
              </a:rPr>
              <a:t>Craving Detector: Analyzes the lack of vitamins in the blood, alerting users to potential nutrient deficiencies.</a:t>
            </a:r>
            <a:endParaRPr sz="1400">
              <a:latin typeface="Arial"/>
              <a:ea typeface="Arial"/>
              <a:cs typeface="Arial"/>
              <a:sym typeface="Arial"/>
            </a:endParaRPr>
          </a:p>
          <a:p>
            <a:pPr marL="457200" lvl="0" indent="-317500" algn="l" rtl="0">
              <a:spcBef>
                <a:spcPts val="0"/>
              </a:spcBef>
              <a:spcAft>
                <a:spcPts val="0"/>
              </a:spcAft>
              <a:buClr>
                <a:schemeClr val="dk1"/>
              </a:buClr>
              <a:buSzPts val="1400"/>
              <a:buFont typeface="Roboto"/>
              <a:buAutoNum type="arabicPeriod"/>
            </a:pPr>
            <a:r>
              <a:rPr lang="en" sz="1400">
                <a:latin typeface="Arial"/>
                <a:ea typeface="Arial"/>
                <a:cs typeface="Arial"/>
                <a:sym typeface="Arial"/>
              </a:rPr>
              <a:t>Nutrient Deficit Alert</a:t>
            </a:r>
            <a:r>
              <a:rPr lang="en" sz="1400" b="1">
                <a:latin typeface="Arial"/>
                <a:ea typeface="Arial"/>
                <a:cs typeface="Arial"/>
                <a:sym typeface="Arial"/>
              </a:rPr>
              <a:t>(core)</a:t>
            </a:r>
            <a:r>
              <a:rPr lang="en" sz="1400">
                <a:latin typeface="Arial"/>
                <a:ea typeface="Arial"/>
                <a:cs typeface="Arial"/>
                <a:sym typeface="Arial"/>
              </a:rPr>
              <a:t>: Sends notifications when the diet lacks essential nutrients.</a:t>
            </a:r>
            <a:endParaRPr sz="1400">
              <a:latin typeface="Arial"/>
              <a:ea typeface="Arial"/>
              <a:cs typeface="Arial"/>
              <a:sym typeface="Arial"/>
            </a:endParaRPr>
          </a:p>
          <a:p>
            <a:pPr marL="0" lvl="0" indent="0" algn="l" rtl="0">
              <a:spcBef>
                <a:spcPts val="2100"/>
              </a:spcBef>
              <a:spcAft>
                <a:spcPts val="1500"/>
              </a:spcAft>
              <a:buNone/>
            </a:pPr>
            <a:r>
              <a:rPr lang="en" sz="1400">
                <a:latin typeface="Arial"/>
                <a:ea typeface="Arial"/>
                <a:cs typeface="Arial"/>
                <a:sym typeface="Arial"/>
              </a:rPr>
              <a:t>Role: These features ensure that the family maintains a balanced diet, addressing any deficiencies promptly to prevent malnutrition and related health issues.</a:t>
            </a:r>
            <a:endParaRPr sz="20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p:nvPr/>
        </p:nvSpPr>
        <p:spPr>
          <a:xfrm>
            <a:off x="547050" y="301275"/>
            <a:ext cx="4241700" cy="5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Features</a:t>
            </a:r>
            <a:endParaRPr sz="2500">
              <a:solidFill>
                <a:schemeClr val="lt1"/>
              </a:solidFill>
              <a:latin typeface="Bai Jamjuree"/>
              <a:ea typeface="Bai Jamjuree"/>
              <a:cs typeface="Bai Jamjuree"/>
              <a:sym typeface="Bai Jamjuree"/>
            </a:endParaRPr>
          </a:p>
        </p:txBody>
      </p:sp>
      <p:sp>
        <p:nvSpPr>
          <p:cNvPr id="245" name="Google Shape;245;p34"/>
          <p:cNvSpPr txBox="1">
            <a:spLocks noGrp="1"/>
          </p:cNvSpPr>
          <p:nvPr>
            <p:ph type="body" idx="1"/>
          </p:nvPr>
        </p:nvSpPr>
        <p:spPr>
          <a:xfrm>
            <a:off x="250325" y="1172300"/>
            <a:ext cx="8520600" cy="3150900"/>
          </a:xfrm>
          <a:prstGeom prst="rect">
            <a:avLst/>
          </a:prstGeom>
        </p:spPr>
        <p:txBody>
          <a:bodyPr spcFirstLastPara="1" wrap="square" lIns="91425" tIns="91425" rIns="91425" bIns="91425" anchor="ctr" anchorCtr="0">
            <a:normAutofit/>
          </a:bodyPr>
          <a:lstStyle/>
          <a:p>
            <a:pPr marL="0" lvl="0" indent="0" algn="l" rtl="0">
              <a:lnSpc>
                <a:spcPct val="150000"/>
              </a:lnSpc>
              <a:spcBef>
                <a:spcPts val="1200"/>
              </a:spcBef>
              <a:spcAft>
                <a:spcPts val="0"/>
              </a:spcAft>
              <a:buNone/>
            </a:pPr>
            <a:r>
              <a:rPr lang="en" sz="1400" b="1">
                <a:latin typeface="Arial"/>
                <a:ea typeface="Arial"/>
                <a:cs typeface="Arial"/>
                <a:sym typeface="Arial"/>
              </a:rPr>
              <a:t>3. Health Data Gatherer</a:t>
            </a:r>
            <a:endParaRPr sz="1400" b="1">
              <a:latin typeface="Arial"/>
              <a:ea typeface="Arial"/>
              <a:cs typeface="Arial"/>
              <a:sym typeface="Arial"/>
            </a:endParaRPr>
          </a:p>
          <a:p>
            <a:pPr marL="457200" lvl="0" indent="-317500" algn="l" rtl="0">
              <a:spcBef>
                <a:spcPts val="600"/>
              </a:spcBef>
              <a:spcAft>
                <a:spcPts val="0"/>
              </a:spcAft>
              <a:buClr>
                <a:schemeClr val="dk1"/>
              </a:buClr>
              <a:buSzPts val="1400"/>
              <a:buFont typeface="Roboto"/>
              <a:buAutoNum type="arabicPeriod"/>
            </a:pPr>
            <a:r>
              <a:rPr lang="en" sz="1400">
                <a:latin typeface="Arial"/>
                <a:ea typeface="Arial"/>
                <a:cs typeface="Arial"/>
                <a:sym typeface="Arial"/>
              </a:rPr>
              <a:t>Sensors (Temperature, Humidity, Heart Rate)</a:t>
            </a:r>
            <a:r>
              <a:rPr lang="en" sz="1400" b="1">
                <a:latin typeface="Arial"/>
                <a:ea typeface="Arial"/>
                <a:cs typeface="Arial"/>
                <a:sym typeface="Arial"/>
              </a:rPr>
              <a:t>(core)</a:t>
            </a:r>
            <a:r>
              <a:rPr lang="en" sz="1400">
                <a:latin typeface="Arial"/>
                <a:ea typeface="Arial"/>
                <a:cs typeface="Arial"/>
                <a:sym typeface="Arial"/>
              </a:rPr>
              <a:t>: Collect vital health data from individuals.</a:t>
            </a:r>
            <a:endParaRPr sz="1400">
              <a:latin typeface="Arial"/>
              <a:ea typeface="Arial"/>
              <a:cs typeface="Arial"/>
              <a:sym typeface="Arial"/>
            </a:endParaRPr>
          </a:p>
          <a:p>
            <a:pPr marL="457200" lvl="0" indent="-317500" algn="l" rtl="0">
              <a:spcBef>
                <a:spcPts val="0"/>
              </a:spcBef>
              <a:spcAft>
                <a:spcPts val="0"/>
              </a:spcAft>
              <a:buClr>
                <a:schemeClr val="dk1"/>
              </a:buClr>
              <a:buSzPts val="1400"/>
              <a:buFont typeface="Arial"/>
              <a:buAutoNum type="arabicPeriod"/>
            </a:pPr>
            <a:r>
              <a:rPr lang="en" sz="1400">
                <a:latin typeface="Arial"/>
                <a:ea typeface="Arial"/>
                <a:cs typeface="Arial"/>
                <a:sym typeface="Arial"/>
              </a:rPr>
              <a:t>Logistics: Tracks and logs the use of items from the cabinet, maintaining an accurate inventory.</a:t>
            </a:r>
            <a:endParaRPr sz="1400">
              <a:latin typeface="Arial"/>
              <a:ea typeface="Arial"/>
              <a:cs typeface="Arial"/>
              <a:sym typeface="Arial"/>
            </a:endParaRPr>
          </a:p>
          <a:p>
            <a:pPr marL="0" lvl="0" indent="0" algn="l" rtl="0">
              <a:spcBef>
                <a:spcPts val="2100"/>
              </a:spcBef>
              <a:spcAft>
                <a:spcPts val="1500"/>
              </a:spcAft>
              <a:buNone/>
            </a:pPr>
            <a:r>
              <a:rPr lang="en" sz="1400">
                <a:latin typeface="Arial"/>
                <a:ea typeface="Arial"/>
                <a:cs typeface="Arial"/>
                <a:sym typeface="Arial"/>
              </a:rPr>
              <a:t>Role: Gathering comprehensive health data allows for better understanding and monitoring of each family member's health, aiding doctors in making more informed diagnoses and recommendations.</a:t>
            </a:r>
            <a:endParaRPr sz="20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p:nvPr/>
        </p:nvSpPr>
        <p:spPr>
          <a:xfrm>
            <a:off x="547050" y="301275"/>
            <a:ext cx="4241700" cy="5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Extra Features</a:t>
            </a:r>
            <a:endParaRPr sz="2500">
              <a:solidFill>
                <a:schemeClr val="lt1"/>
              </a:solidFill>
              <a:latin typeface="Bai Jamjuree"/>
              <a:ea typeface="Bai Jamjuree"/>
              <a:cs typeface="Bai Jamjuree"/>
              <a:sym typeface="Bai Jamjuree"/>
            </a:endParaRPr>
          </a:p>
        </p:txBody>
      </p:sp>
      <p:sp>
        <p:nvSpPr>
          <p:cNvPr id="251" name="Google Shape;251;p35"/>
          <p:cNvSpPr txBox="1">
            <a:spLocks noGrp="1"/>
          </p:cNvSpPr>
          <p:nvPr>
            <p:ph type="body" idx="1"/>
          </p:nvPr>
        </p:nvSpPr>
        <p:spPr>
          <a:xfrm>
            <a:off x="311700" y="884400"/>
            <a:ext cx="8520600" cy="3150900"/>
          </a:xfrm>
          <a:prstGeom prst="rect">
            <a:avLst/>
          </a:prstGeom>
        </p:spPr>
        <p:txBody>
          <a:bodyPr spcFirstLastPara="1" wrap="square" lIns="91425" tIns="91425" rIns="91425" bIns="91425" anchor="ctr" anchorCtr="0">
            <a:normAutofit/>
          </a:bodyPr>
          <a:lstStyle/>
          <a:p>
            <a:pPr marL="914400" lvl="0" indent="-304800" algn="l" rtl="0">
              <a:spcBef>
                <a:spcPts val="0"/>
              </a:spcBef>
              <a:spcAft>
                <a:spcPts val="0"/>
              </a:spcAft>
              <a:buSzPts val="1200"/>
              <a:buAutoNum type="arabicPeriod"/>
            </a:pPr>
            <a:r>
              <a:rPr lang="en"/>
              <a:t>Auto Locks : Restricts access to pest  and other things allowing the food inside to have a longer shelf life</a:t>
            </a:r>
            <a:endParaRPr/>
          </a:p>
          <a:p>
            <a:pPr marL="914400" lvl="0" indent="-304800" algn="l" rtl="0">
              <a:spcBef>
                <a:spcPts val="0"/>
              </a:spcBef>
              <a:spcAft>
                <a:spcPts val="0"/>
              </a:spcAft>
              <a:buSzPts val="1200"/>
              <a:buAutoNum type="arabicPeriod"/>
            </a:pPr>
            <a:r>
              <a:rPr lang="en"/>
              <a:t>Phone Access and Knock Knock Feature: Allows users to see inside the cabinet via touch or phone, enhancing convenience and preserving the internal environment.</a:t>
            </a:r>
            <a:endParaRPr/>
          </a:p>
          <a:p>
            <a:pPr marL="0" lvl="0" indent="0" algn="l" rtl="0">
              <a:spcBef>
                <a:spcPts val="1000"/>
              </a:spcBef>
              <a:spcAft>
                <a:spcPts val="1000"/>
              </a:spcAft>
              <a:buNone/>
            </a:pPr>
            <a:r>
              <a:rPr lang="en"/>
              <a:t>Role: These features ensure that the family follows healthy eating habits and schedules, reducing the risk of overeating or consuming unhealthy snacks.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p:nvPr/>
        </p:nvSpPr>
        <p:spPr>
          <a:xfrm>
            <a:off x="547050" y="301275"/>
            <a:ext cx="4241700" cy="5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Our System Uniqueness</a:t>
            </a:r>
            <a:endParaRPr sz="2500">
              <a:solidFill>
                <a:schemeClr val="lt1"/>
              </a:solidFill>
              <a:latin typeface="Bai Jamjuree"/>
              <a:ea typeface="Bai Jamjuree"/>
              <a:cs typeface="Bai Jamjuree"/>
              <a:sym typeface="Bai Jamjuree"/>
            </a:endParaRPr>
          </a:p>
        </p:txBody>
      </p:sp>
      <p:sp>
        <p:nvSpPr>
          <p:cNvPr id="257" name="Google Shape;257;p36"/>
          <p:cNvSpPr/>
          <p:nvPr/>
        </p:nvSpPr>
        <p:spPr>
          <a:xfrm>
            <a:off x="4127000" y="2663700"/>
            <a:ext cx="1892700" cy="730500"/>
          </a:xfrm>
          <a:prstGeom prst="roundRect">
            <a:avLst>
              <a:gd name="adj" fmla="val 25416"/>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Seamless Integration</a:t>
            </a:r>
            <a:endParaRPr>
              <a:latin typeface="Roboto"/>
              <a:ea typeface="Roboto"/>
              <a:cs typeface="Roboto"/>
              <a:sym typeface="Roboto"/>
            </a:endParaRPr>
          </a:p>
        </p:txBody>
      </p:sp>
      <p:sp>
        <p:nvSpPr>
          <p:cNvPr id="258" name="Google Shape;258;p36"/>
          <p:cNvSpPr/>
          <p:nvPr/>
        </p:nvSpPr>
        <p:spPr>
          <a:xfrm>
            <a:off x="4109675" y="4103025"/>
            <a:ext cx="1959000" cy="730500"/>
          </a:xfrm>
          <a:prstGeom prst="roundRect">
            <a:avLst>
              <a:gd name="adj" fmla="val 25416"/>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AI-Driven Personalization	</a:t>
            </a:r>
            <a:endParaRPr>
              <a:latin typeface="Roboto"/>
              <a:ea typeface="Roboto"/>
              <a:cs typeface="Roboto"/>
              <a:sym typeface="Roboto"/>
            </a:endParaRPr>
          </a:p>
        </p:txBody>
      </p:sp>
      <p:sp>
        <p:nvSpPr>
          <p:cNvPr id="259" name="Google Shape;259;p36"/>
          <p:cNvSpPr/>
          <p:nvPr/>
        </p:nvSpPr>
        <p:spPr>
          <a:xfrm>
            <a:off x="4109675" y="1224375"/>
            <a:ext cx="1836900" cy="730500"/>
          </a:xfrm>
          <a:prstGeom prst="roundRect">
            <a:avLst>
              <a:gd name="adj" fmla="val 25416"/>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     Proactive Health Management</a:t>
            </a:r>
            <a:endParaRPr>
              <a:latin typeface="Roboto"/>
              <a:ea typeface="Roboto"/>
              <a:cs typeface="Roboto"/>
              <a:sym typeface="Roboto"/>
            </a:endParaRPr>
          </a:p>
        </p:txBody>
      </p:sp>
      <p:sp>
        <p:nvSpPr>
          <p:cNvPr id="260" name="Google Shape;260;p36"/>
          <p:cNvSpPr txBox="1"/>
          <p:nvPr/>
        </p:nvSpPr>
        <p:spPr>
          <a:xfrm>
            <a:off x="6719400" y="1260975"/>
            <a:ext cx="2013000" cy="6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Predicts potential health issues based on your eating habits and provides solutions to prevent them.</a:t>
            </a:r>
            <a:endParaRPr sz="1100">
              <a:solidFill>
                <a:srgbClr val="FFFFFF"/>
              </a:solidFill>
              <a:latin typeface="Roboto"/>
              <a:ea typeface="Roboto"/>
              <a:cs typeface="Roboto"/>
              <a:sym typeface="Roboto"/>
            </a:endParaRPr>
          </a:p>
        </p:txBody>
      </p:sp>
      <p:sp>
        <p:nvSpPr>
          <p:cNvPr id="261" name="Google Shape;261;p36"/>
          <p:cNvSpPr txBox="1"/>
          <p:nvPr/>
        </p:nvSpPr>
        <p:spPr>
          <a:xfrm>
            <a:off x="6719325" y="2663700"/>
            <a:ext cx="2013000" cy="6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health data is shared directly with your doctor, allowing for better, more informed care.</a:t>
            </a:r>
            <a:endParaRPr sz="1100">
              <a:solidFill>
                <a:srgbClr val="FFFFFF"/>
              </a:solidFill>
              <a:latin typeface="Roboto"/>
              <a:ea typeface="Roboto"/>
              <a:cs typeface="Roboto"/>
              <a:sym typeface="Roboto"/>
            </a:endParaRPr>
          </a:p>
        </p:txBody>
      </p:sp>
      <p:sp>
        <p:nvSpPr>
          <p:cNvPr id="262" name="Google Shape;262;p36"/>
          <p:cNvSpPr txBox="1"/>
          <p:nvPr/>
        </p:nvSpPr>
        <p:spPr>
          <a:xfrm>
            <a:off x="6719325" y="4126575"/>
            <a:ext cx="2013000" cy="6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The cabinet learns your preferences and adapts to your needs, providing a customized health and nutrition experience.</a:t>
            </a:r>
            <a:endParaRPr sz="1100">
              <a:solidFill>
                <a:srgbClr val="FFFFFF"/>
              </a:solidFill>
              <a:latin typeface="Roboto"/>
              <a:ea typeface="Roboto"/>
              <a:cs typeface="Roboto"/>
              <a:sym typeface="Roboto"/>
            </a:endParaRPr>
          </a:p>
        </p:txBody>
      </p:sp>
      <p:grpSp>
        <p:nvGrpSpPr>
          <p:cNvPr id="263" name="Google Shape;263;p36"/>
          <p:cNvGrpSpPr/>
          <p:nvPr/>
        </p:nvGrpSpPr>
        <p:grpSpPr>
          <a:xfrm>
            <a:off x="3301101" y="2493661"/>
            <a:ext cx="1127683" cy="1070587"/>
            <a:chOff x="402825" y="1781400"/>
            <a:chExt cx="2013000" cy="1885500"/>
          </a:xfrm>
        </p:grpSpPr>
        <p:sp>
          <p:nvSpPr>
            <p:cNvPr id="264" name="Google Shape;264;p36"/>
            <p:cNvSpPr/>
            <p:nvPr/>
          </p:nvSpPr>
          <p:spPr>
            <a:xfrm>
              <a:off x="402825" y="1781400"/>
              <a:ext cx="2013000" cy="1885500"/>
            </a:xfrm>
            <a:prstGeom prst="ellipse">
              <a:avLst/>
            </a:prstGeom>
            <a:solidFill>
              <a:srgbClr val="64FFD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a:ea typeface="Roboto"/>
                <a:cs typeface="Roboto"/>
                <a:sym typeface="Roboto"/>
              </a:endParaRPr>
            </a:p>
          </p:txBody>
        </p:sp>
        <p:sp>
          <p:nvSpPr>
            <p:cNvPr id="265" name="Google Shape;265;p36"/>
            <p:cNvSpPr/>
            <p:nvPr/>
          </p:nvSpPr>
          <p:spPr>
            <a:xfrm>
              <a:off x="463087" y="1859968"/>
              <a:ext cx="1892700" cy="1745100"/>
            </a:xfrm>
            <a:prstGeom prst="ellipse">
              <a:avLst/>
            </a:prstGeom>
            <a:solidFill>
              <a:srgbClr val="9E9E9E"/>
            </a:solidFill>
            <a:ln w="9525" cap="flat" cmpd="sng">
              <a:solidFill>
                <a:srgbClr val="3747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Roboto"/>
                <a:ea typeface="Roboto"/>
                <a:cs typeface="Roboto"/>
                <a:sym typeface="Roboto"/>
              </a:endParaRPr>
            </a:p>
          </p:txBody>
        </p:sp>
      </p:grpSp>
      <p:grpSp>
        <p:nvGrpSpPr>
          <p:cNvPr id="266" name="Google Shape;266;p36"/>
          <p:cNvGrpSpPr/>
          <p:nvPr/>
        </p:nvGrpSpPr>
        <p:grpSpPr>
          <a:xfrm>
            <a:off x="3301101" y="1054317"/>
            <a:ext cx="1127683" cy="1070587"/>
            <a:chOff x="402825" y="1781400"/>
            <a:chExt cx="2013000" cy="1885500"/>
          </a:xfrm>
        </p:grpSpPr>
        <p:sp>
          <p:nvSpPr>
            <p:cNvPr id="267" name="Google Shape;267;p36"/>
            <p:cNvSpPr/>
            <p:nvPr/>
          </p:nvSpPr>
          <p:spPr>
            <a:xfrm>
              <a:off x="402825" y="1781400"/>
              <a:ext cx="2013000" cy="1885500"/>
            </a:xfrm>
            <a:prstGeom prst="ellipse">
              <a:avLst/>
            </a:prstGeom>
            <a:solidFill>
              <a:srgbClr val="64FFD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a:ea typeface="Roboto"/>
                <a:cs typeface="Roboto"/>
                <a:sym typeface="Roboto"/>
              </a:endParaRPr>
            </a:p>
          </p:txBody>
        </p:sp>
        <p:sp>
          <p:nvSpPr>
            <p:cNvPr id="268" name="Google Shape;268;p36"/>
            <p:cNvSpPr/>
            <p:nvPr/>
          </p:nvSpPr>
          <p:spPr>
            <a:xfrm>
              <a:off x="463087" y="1859968"/>
              <a:ext cx="1892700" cy="1745100"/>
            </a:xfrm>
            <a:prstGeom prst="ellipse">
              <a:avLst/>
            </a:prstGeom>
            <a:solidFill>
              <a:srgbClr val="9E9E9E"/>
            </a:solidFill>
            <a:ln w="9525" cap="flat" cmpd="sng">
              <a:solidFill>
                <a:srgbClr val="3747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Roboto"/>
                <a:ea typeface="Roboto"/>
                <a:cs typeface="Roboto"/>
                <a:sym typeface="Roboto"/>
              </a:endParaRPr>
            </a:p>
          </p:txBody>
        </p:sp>
      </p:grpSp>
      <p:grpSp>
        <p:nvGrpSpPr>
          <p:cNvPr id="269" name="Google Shape;269;p36"/>
          <p:cNvGrpSpPr/>
          <p:nvPr/>
        </p:nvGrpSpPr>
        <p:grpSpPr>
          <a:xfrm>
            <a:off x="3301101" y="3933006"/>
            <a:ext cx="1127683" cy="1070587"/>
            <a:chOff x="402825" y="1781400"/>
            <a:chExt cx="2013000" cy="1885500"/>
          </a:xfrm>
        </p:grpSpPr>
        <p:sp>
          <p:nvSpPr>
            <p:cNvPr id="270" name="Google Shape;270;p36"/>
            <p:cNvSpPr/>
            <p:nvPr/>
          </p:nvSpPr>
          <p:spPr>
            <a:xfrm>
              <a:off x="402825" y="1781400"/>
              <a:ext cx="2013000" cy="1885500"/>
            </a:xfrm>
            <a:prstGeom prst="ellipse">
              <a:avLst/>
            </a:prstGeom>
            <a:solidFill>
              <a:srgbClr val="64FFD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a:ea typeface="Roboto"/>
                <a:cs typeface="Roboto"/>
                <a:sym typeface="Roboto"/>
              </a:endParaRPr>
            </a:p>
          </p:txBody>
        </p:sp>
        <p:sp>
          <p:nvSpPr>
            <p:cNvPr id="271" name="Google Shape;271;p36"/>
            <p:cNvSpPr/>
            <p:nvPr/>
          </p:nvSpPr>
          <p:spPr>
            <a:xfrm>
              <a:off x="463087" y="1859968"/>
              <a:ext cx="1892700" cy="1745100"/>
            </a:xfrm>
            <a:prstGeom prst="ellipse">
              <a:avLst/>
            </a:prstGeom>
            <a:solidFill>
              <a:srgbClr val="9E9E9E"/>
            </a:solidFill>
            <a:ln w="9525" cap="flat" cmpd="sng">
              <a:solidFill>
                <a:srgbClr val="3747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Roboto"/>
                <a:ea typeface="Roboto"/>
                <a:cs typeface="Roboto"/>
                <a:sym typeface="Roboto"/>
              </a:endParaRPr>
            </a:p>
          </p:txBody>
        </p:sp>
      </p:grpSp>
      <p:cxnSp>
        <p:nvCxnSpPr>
          <p:cNvPr id="272" name="Google Shape;272;p36"/>
          <p:cNvCxnSpPr>
            <a:stCxn id="273" idx="6"/>
            <a:endCxn id="268" idx="2"/>
          </p:cNvCxnSpPr>
          <p:nvPr/>
        </p:nvCxnSpPr>
        <p:spPr>
          <a:xfrm rot="10800000" flipH="1">
            <a:off x="2052350" y="1594325"/>
            <a:ext cx="1282500" cy="1461600"/>
          </a:xfrm>
          <a:prstGeom prst="curvedConnector3">
            <a:avLst>
              <a:gd name="adj1" fmla="val 50000"/>
            </a:avLst>
          </a:prstGeom>
          <a:noFill/>
          <a:ln w="28575" cap="flat" cmpd="sng">
            <a:solidFill>
              <a:srgbClr val="FFFFFF"/>
            </a:solidFill>
            <a:prstDash val="solid"/>
            <a:round/>
            <a:headEnd type="none" w="med" len="med"/>
            <a:tailEnd type="none" w="med" len="med"/>
          </a:ln>
        </p:spPr>
      </p:cxnSp>
      <p:cxnSp>
        <p:nvCxnSpPr>
          <p:cNvPr id="274" name="Google Shape;274;p36"/>
          <p:cNvCxnSpPr>
            <a:stCxn id="273" idx="6"/>
            <a:endCxn id="271" idx="2"/>
          </p:cNvCxnSpPr>
          <p:nvPr/>
        </p:nvCxnSpPr>
        <p:spPr>
          <a:xfrm>
            <a:off x="2052350" y="3055925"/>
            <a:ext cx="1282500" cy="1417200"/>
          </a:xfrm>
          <a:prstGeom prst="curvedConnector3">
            <a:avLst>
              <a:gd name="adj1" fmla="val 50000"/>
            </a:avLst>
          </a:prstGeom>
          <a:noFill/>
          <a:ln w="28575" cap="flat" cmpd="sng">
            <a:solidFill>
              <a:srgbClr val="FFFFFF"/>
            </a:solidFill>
            <a:prstDash val="solid"/>
            <a:round/>
            <a:headEnd type="none" w="med" len="med"/>
            <a:tailEnd type="none" w="med" len="med"/>
          </a:ln>
        </p:spPr>
      </p:cxnSp>
      <p:cxnSp>
        <p:nvCxnSpPr>
          <p:cNvPr id="275" name="Google Shape;275;p36"/>
          <p:cNvCxnSpPr>
            <a:stCxn id="273" idx="6"/>
            <a:endCxn id="265" idx="2"/>
          </p:cNvCxnSpPr>
          <p:nvPr/>
        </p:nvCxnSpPr>
        <p:spPr>
          <a:xfrm rot="10800000" flipH="1">
            <a:off x="2052350" y="3033725"/>
            <a:ext cx="1282500" cy="22200"/>
          </a:xfrm>
          <a:prstGeom prst="curvedConnector3">
            <a:avLst>
              <a:gd name="adj1" fmla="val 50000"/>
            </a:avLst>
          </a:prstGeom>
          <a:noFill/>
          <a:ln w="28575" cap="flat" cmpd="sng">
            <a:solidFill>
              <a:srgbClr val="FFFFFF"/>
            </a:solidFill>
            <a:prstDash val="solid"/>
            <a:round/>
            <a:headEnd type="none" w="med" len="med"/>
            <a:tailEnd type="none" w="med" len="med"/>
          </a:ln>
        </p:spPr>
      </p:cxnSp>
      <p:sp>
        <p:nvSpPr>
          <p:cNvPr id="276" name="Google Shape;276;p36"/>
          <p:cNvSpPr/>
          <p:nvPr/>
        </p:nvSpPr>
        <p:spPr>
          <a:xfrm rot="8100000">
            <a:off x="6048814" y="2780330"/>
            <a:ext cx="502329" cy="497237"/>
          </a:xfrm>
          <a:prstGeom prst="halfFrame">
            <a:avLst>
              <a:gd name="adj1" fmla="val 21139"/>
              <a:gd name="adj2" fmla="val 20226"/>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7" name="Google Shape;277;p36"/>
          <p:cNvSpPr/>
          <p:nvPr/>
        </p:nvSpPr>
        <p:spPr>
          <a:xfrm rot="8100000">
            <a:off x="6048814" y="1340992"/>
            <a:ext cx="502329" cy="497237"/>
          </a:xfrm>
          <a:prstGeom prst="halfFrame">
            <a:avLst>
              <a:gd name="adj1" fmla="val 21139"/>
              <a:gd name="adj2" fmla="val 20226"/>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8" name="Google Shape;278;p36"/>
          <p:cNvSpPr/>
          <p:nvPr/>
        </p:nvSpPr>
        <p:spPr>
          <a:xfrm rot="8100000">
            <a:off x="6048814" y="4219680"/>
            <a:ext cx="502329" cy="497237"/>
          </a:xfrm>
          <a:prstGeom prst="halfFrame">
            <a:avLst>
              <a:gd name="adj1" fmla="val 21139"/>
              <a:gd name="adj2" fmla="val 20226"/>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279" name="Google Shape;279;p36"/>
          <p:cNvPicPr preferRelativeResize="0"/>
          <p:nvPr/>
        </p:nvPicPr>
        <p:blipFill>
          <a:blip r:embed="rId3">
            <a:alphaModFix/>
          </a:blip>
          <a:stretch>
            <a:fillRect/>
          </a:stretch>
        </p:blipFill>
        <p:spPr>
          <a:xfrm>
            <a:off x="3536301" y="1248075"/>
            <a:ext cx="706801" cy="706799"/>
          </a:xfrm>
          <a:prstGeom prst="rect">
            <a:avLst/>
          </a:prstGeom>
          <a:noFill/>
          <a:ln>
            <a:noFill/>
          </a:ln>
        </p:spPr>
      </p:pic>
      <p:pic>
        <p:nvPicPr>
          <p:cNvPr id="280" name="Google Shape;280;p36"/>
          <p:cNvPicPr preferRelativeResize="0"/>
          <p:nvPr/>
        </p:nvPicPr>
        <p:blipFill>
          <a:blip r:embed="rId4">
            <a:alphaModFix/>
          </a:blip>
          <a:stretch>
            <a:fillRect/>
          </a:stretch>
        </p:blipFill>
        <p:spPr>
          <a:xfrm>
            <a:off x="3469700" y="2669228"/>
            <a:ext cx="773400" cy="773400"/>
          </a:xfrm>
          <a:prstGeom prst="rect">
            <a:avLst/>
          </a:prstGeom>
          <a:noFill/>
          <a:ln>
            <a:noFill/>
          </a:ln>
        </p:spPr>
      </p:pic>
      <p:pic>
        <p:nvPicPr>
          <p:cNvPr id="281" name="Google Shape;281;p36"/>
          <p:cNvPicPr preferRelativeResize="0"/>
          <p:nvPr/>
        </p:nvPicPr>
        <p:blipFill>
          <a:blip r:embed="rId5">
            <a:alphaModFix/>
          </a:blip>
          <a:stretch>
            <a:fillRect/>
          </a:stretch>
        </p:blipFill>
        <p:spPr>
          <a:xfrm>
            <a:off x="3503000" y="4103018"/>
            <a:ext cx="706801" cy="706789"/>
          </a:xfrm>
          <a:prstGeom prst="rect">
            <a:avLst/>
          </a:prstGeom>
          <a:noFill/>
          <a:ln>
            <a:noFill/>
          </a:ln>
        </p:spPr>
      </p:pic>
      <p:sp>
        <p:nvSpPr>
          <p:cNvPr id="273" name="Google Shape;273;p36"/>
          <p:cNvSpPr/>
          <p:nvPr/>
        </p:nvSpPr>
        <p:spPr>
          <a:xfrm>
            <a:off x="159650" y="2113175"/>
            <a:ext cx="1892700" cy="1885500"/>
          </a:xfrm>
          <a:prstGeom prst="ellipse">
            <a:avLst/>
          </a:prstGeom>
          <a:solidFill>
            <a:srgbClr val="64FFDA"/>
          </a:solidFill>
          <a:ln w="19050" cap="flat" cmpd="sng">
            <a:solidFill>
              <a:srgbClr val="64FFD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700">
                <a:latin typeface="Roboto"/>
                <a:ea typeface="Roboto"/>
                <a:cs typeface="Roboto"/>
                <a:sym typeface="Roboto"/>
              </a:rPr>
              <a:t>UVP</a:t>
            </a:r>
            <a:endParaRPr sz="47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p:nvPr/>
        </p:nvSpPr>
        <p:spPr>
          <a:xfrm>
            <a:off x="873550" y="1770675"/>
            <a:ext cx="1278000" cy="1278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 name="Google Shape;287;p37"/>
          <p:cNvSpPr txBox="1">
            <a:spLocks noGrp="1"/>
          </p:cNvSpPr>
          <p:nvPr>
            <p:ph type="title"/>
          </p:nvPr>
        </p:nvSpPr>
        <p:spPr>
          <a:xfrm>
            <a:off x="422750" y="3326000"/>
            <a:ext cx="45855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Our prototype</a:t>
            </a:r>
            <a:endParaRPr/>
          </a:p>
        </p:txBody>
      </p:sp>
      <p:sp>
        <p:nvSpPr>
          <p:cNvPr id="288" name="Google Shape;288;p37"/>
          <p:cNvSpPr txBox="1">
            <a:spLocks noGrp="1"/>
          </p:cNvSpPr>
          <p:nvPr>
            <p:ph type="title" idx="2"/>
          </p:nvPr>
        </p:nvSpPr>
        <p:spPr>
          <a:xfrm>
            <a:off x="1006726" y="1934525"/>
            <a:ext cx="1085100" cy="936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03</a:t>
            </a:r>
            <a:endParaRPr/>
          </a:p>
        </p:txBody>
      </p:sp>
      <p:pic>
        <p:nvPicPr>
          <p:cNvPr id="289" name="Google Shape;289;p37"/>
          <p:cNvPicPr preferRelativeResize="0"/>
          <p:nvPr/>
        </p:nvPicPr>
        <p:blipFill rotWithShape="1">
          <a:blip r:embed="rId3">
            <a:alphaModFix/>
          </a:blip>
          <a:srcRect l="1057" r="1057"/>
          <a:stretch/>
        </p:blipFill>
        <p:spPr>
          <a:xfrm flipH="1">
            <a:off x="4235475" y="254125"/>
            <a:ext cx="4545675" cy="3872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8"/>
          <p:cNvPicPr preferRelativeResize="0"/>
          <p:nvPr/>
        </p:nvPicPr>
        <p:blipFill>
          <a:blip r:embed="rId3">
            <a:alphaModFix/>
          </a:blip>
          <a:stretch>
            <a:fillRect/>
          </a:stretch>
        </p:blipFill>
        <p:spPr>
          <a:xfrm>
            <a:off x="107200" y="1047325"/>
            <a:ext cx="8839200" cy="4021836"/>
          </a:xfrm>
          <a:prstGeom prst="rect">
            <a:avLst/>
          </a:prstGeom>
          <a:noFill/>
          <a:ln>
            <a:noFill/>
          </a:ln>
        </p:spPr>
      </p:pic>
      <p:sp>
        <p:nvSpPr>
          <p:cNvPr id="295" name="Google Shape;295;p38"/>
          <p:cNvSpPr txBox="1">
            <a:spLocks noGrp="1"/>
          </p:cNvSpPr>
          <p:nvPr>
            <p:ph type="title"/>
          </p:nvPr>
        </p:nvSpPr>
        <p:spPr>
          <a:xfrm>
            <a:off x="547250" y="31627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First Proof of concept  circuitry </a:t>
            </a:r>
            <a:endParaRPr sz="2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a:spLocks noGrp="1"/>
          </p:cNvSpPr>
          <p:nvPr>
            <p:ph type="title"/>
          </p:nvPr>
        </p:nvSpPr>
        <p:spPr>
          <a:xfrm>
            <a:off x="547250" y="31627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Prototype 1 (Cabinet) </a:t>
            </a:r>
            <a:endParaRPr sz="2500"/>
          </a:p>
        </p:txBody>
      </p:sp>
      <p:pic>
        <p:nvPicPr>
          <p:cNvPr id="301" name="Google Shape;301;p39"/>
          <p:cNvPicPr preferRelativeResize="0"/>
          <p:nvPr/>
        </p:nvPicPr>
        <p:blipFill>
          <a:blip r:embed="rId3">
            <a:alphaModFix/>
          </a:blip>
          <a:stretch>
            <a:fillRect/>
          </a:stretch>
        </p:blipFill>
        <p:spPr>
          <a:xfrm>
            <a:off x="4771225" y="316275"/>
            <a:ext cx="3268248" cy="2451201"/>
          </a:xfrm>
          <a:prstGeom prst="rect">
            <a:avLst/>
          </a:prstGeom>
          <a:noFill/>
          <a:ln>
            <a:noFill/>
          </a:ln>
        </p:spPr>
      </p:pic>
      <p:sp>
        <p:nvSpPr>
          <p:cNvPr id="302" name="Google Shape;302;p39"/>
          <p:cNvSpPr txBox="1"/>
          <p:nvPr/>
        </p:nvSpPr>
        <p:spPr>
          <a:xfrm>
            <a:off x="520275" y="1186100"/>
            <a:ext cx="33570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Used a shoebox:</a:t>
            </a:r>
            <a:endParaRPr sz="1800">
              <a:solidFill>
                <a:schemeClr val="dk1"/>
              </a:solidFill>
              <a:latin typeface="Lato"/>
              <a:ea typeface="Lato"/>
              <a:cs typeface="Lato"/>
              <a:sym typeface="Lato"/>
            </a:endParaRPr>
          </a:p>
          <a:p>
            <a:pPr marL="457200" lvl="0" indent="-342900" algn="l" rtl="0">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cut out a hole to mount the esp32 cam</a:t>
            </a:r>
            <a:endParaRPr sz="1800">
              <a:solidFill>
                <a:schemeClr val="dk1"/>
              </a:solidFill>
              <a:latin typeface="Lato"/>
              <a:ea typeface="Lato"/>
              <a:cs typeface="Lato"/>
              <a:sym typeface="Lato"/>
            </a:endParaRPr>
          </a:p>
          <a:p>
            <a:pPr marL="457200" lvl="0" indent="-342900" algn="l" rtl="0">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Initially used UV light strips  </a:t>
            </a:r>
            <a:endParaRPr sz="1800">
              <a:solidFill>
                <a:schemeClr val="dk1"/>
              </a:solidFill>
              <a:latin typeface="Lato"/>
              <a:ea typeface="Lato"/>
              <a:cs typeface="Lato"/>
              <a:sym typeface="Lato"/>
            </a:endParaRPr>
          </a:p>
          <a:p>
            <a:pPr marL="457200" lvl="0" indent="-342900" algn="l" rtl="0">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The Light strips are powered by a 12V power supply</a:t>
            </a:r>
            <a:endParaRPr sz="1800">
              <a:solidFill>
                <a:schemeClr val="dk1"/>
              </a:solidFill>
              <a:latin typeface="Lato"/>
              <a:ea typeface="Lato"/>
              <a:cs typeface="Lato"/>
              <a:sym typeface="Lato"/>
            </a:endParaRPr>
          </a:p>
          <a:p>
            <a:pPr marL="0" lvl="0" indent="0" algn="l" rtl="0">
              <a:spcBef>
                <a:spcPts val="0"/>
              </a:spcBef>
              <a:spcAft>
                <a:spcPts val="0"/>
              </a:spcAft>
              <a:buNone/>
            </a:pPr>
            <a:endParaRPr sz="1800">
              <a:solidFill>
                <a:schemeClr val="dk1"/>
              </a:solidFill>
              <a:latin typeface="Lato"/>
              <a:ea typeface="Lato"/>
              <a:cs typeface="Lato"/>
              <a:sym typeface="Lato"/>
            </a:endParaRPr>
          </a:p>
          <a:p>
            <a:pPr marL="0" lvl="0" indent="0" algn="l" rtl="0">
              <a:spcBef>
                <a:spcPts val="0"/>
              </a:spcBef>
              <a:spcAft>
                <a:spcPts val="0"/>
              </a:spcAft>
              <a:buNone/>
            </a:pPr>
            <a:r>
              <a:rPr lang="en" sz="1800">
                <a:solidFill>
                  <a:schemeClr val="dk1"/>
                </a:solidFill>
                <a:latin typeface="Lato"/>
                <a:ea typeface="Lato"/>
                <a:cs typeface="Lato"/>
                <a:sym typeface="Lato"/>
              </a:rPr>
              <a:t>Decided against this because:</a:t>
            </a:r>
            <a:endParaRPr sz="1800">
              <a:solidFill>
                <a:schemeClr val="dk1"/>
              </a:solidFill>
              <a:latin typeface="Lato"/>
              <a:ea typeface="Lato"/>
              <a:cs typeface="Lato"/>
              <a:sym typeface="Lato"/>
            </a:endParaRPr>
          </a:p>
          <a:p>
            <a:pPr marL="457200" lvl="0" indent="-342900" algn="l" rtl="0">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space constraint </a:t>
            </a:r>
            <a:endParaRPr sz="1800">
              <a:solidFill>
                <a:schemeClr val="dk1"/>
              </a:solidFill>
              <a:latin typeface="Lato"/>
              <a:ea typeface="Lato"/>
              <a:cs typeface="Lato"/>
              <a:sym typeface="Lato"/>
            </a:endParaRPr>
          </a:p>
          <a:p>
            <a:pPr marL="457200" lvl="0" indent="-342900" algn="l" rtl="0">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visually unappealing</a:t>
            </a:r>
            <a:endParaRPr sz="1800">
              <a:solidFill>
                <a:schemeClr val="dk1"/>
              </a:solidFill>
              <a:latin typeface="Lato"/>
              <a:ea typeface="Lato"/>
              <a:cs typeface="Lato"/>
              <a:sym typeface="Lato"/>
            </a:endParaRPr>
          </a:p>
        </p:txBody>
      </p:sp>
      <p:pic>
        <p:nvPicPr>
          <p:cNvPr id="303" name="Google Shape;303;p39"/>
          <p:cNvPicPr preferRelativeResize="0"/>
          <p:nvPr/>
        </p:nvPicPr>
        <p:blipFill rotWithShape="1">
          <a:blip r:embed="rId4">
            <a:alphaModFix/>
          </a:blip>
          <a:srcRect l="7859" t="17164" r="8353" b="20957"/>
          <a:stretch/>
        </p:blipFill>
        <p:spPr>
          <a:xfrm>
            <a:off x="5054401" y="2949475"/>
            <a:ext cx="2834050" cy="2093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p:nvPr/>
        </p:nvSpPr>
        <p:spPr>
          <a:xfrm>
            <a:off x="2988782" y="1280258"/>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2988782" y="2426815"/>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2988782" y="3564433"/>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673258" y="3564433"/>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664895" y="2363027"/>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673258" y="1280258"/>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txBox="1">
            <a:spLocks noGrp="1"/>
          </p:cNvSpPr>
          <p:nvPr>
            <p:ph type="title"/>
          </p:nvPr>
        </p:nvSpPr>
        <p:spPr>
          <a:xfrm>
            <a:off x="336625" y="425200"/>
            <a:ext cx="7717500" cy="577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4375"/>
              <a:buFont typeface="Arial"/>
              <a:buNone/>
            </a:pPr>
            <a:r>
              <a:rPr lang="en"/>
              <a:t>Table of contents</a:t>
            </a:r>
            <a:endParaRPr/>
          </a:p>
        </p:txBody>
      </p:sp>
      <p:sp>
        <p:nvSpPr>
          <p:cNvPr id="150" name="Google Shape;150;p22"/>
          <p:cNvSpPr txBox="1">
            <a:spLocks noGrp="1"/>
          </p:cNvSpPr>
          <p:nvPr>
            <p:ph type="title" idx="2"/>
          </p:nvPr>
        </p:nvSpPr>
        <p:spPr>
          <a:xfrm>
            <a:off x="689968" y="1374358"/>
            <a:ext cx="618900" cy="406200"/>
          </a:xfrm>
          <a:prstGeom prst="rect">
            <a:avLst/>
          </a:prstGeom>
        </p:spPr>
        <p:txBody>
          <a:bodyPr spcFirstLastPara="1" wrap="square" lIns="91425" tIns="91425" rIns="91425" bIns="0" anchor="b" anchorCtr="0">
            <a:normAutofit fontScale="90000"/>
          </a:bodyPr>
          <a:lstStyle/>
          <a:p>
            <a:pPr marL="0" lvl="0" indent="0" algn="l" rtl="0">
              <a:spcBef>
                <a:spcPts val="0"/>
              </a:spcBef>
              <a:spcAft>
                <a:spcPts val="0"/>
              </a:spcAft>
              <a:buClr>
                <a:schemeClr val="dk1"/>
              </a:buClr>
              <a:buSzPct val="45833"/>
              <a:buFont typeface="Arial"/>
              <a:buNone/>
            </a:pPr>
            <a:r>
              <a:rPr lang="en"/>
              <a:t>01</a:t>
            </a:r>
            <a:endParaRPr/>
          </a:p>
        </p:txBody>
      </p:sp>
      <p:sp>
        <p:nvSpPr>
          <p:cNvPr id="151" name="Google Shape;151;p22"/>
          <p:cNvSpPr txBox="1">
            <a:spLocks noGrp="1"/>
          </p:cNvSpPr>
          <p:nvPr>
            <p:ph type="subTitle" idx="1"/>
          </p:nvPr>
        </p:nvSpPr>
        <p:spPr>
          <a:xfrm>
            <a:off x="336613" y="1981393"/>
            <a:ext cx="2882400" cy="299400"/>
          </a:xfrm>
          <a:prstGeom prst="rect">
            <a:avLst/>
          </a:prstGeom>
        </p:spPr>
        <p:txBody>
          <a:bodyPr spcFirstLastPara="1" wrap="square" lIns="91425" tIns="91425" rIns="91425" bIns="0" anchor="b" anchorCtr="0">
            <a:normAutofit fontScale="92500" lnSpcReduction="20000"/>
          </a:bodyPr>
          <a:lstStyle/>
          <a:p>
            <a:pPr marL="0" lvl="0" indent="0" algn="l" rtl="0">
              <a:spcBef>
                <a:spcPts val="0"/>
              </a:spcBef>
              <a:spcAft>
                <a:spcPts val="0"/>
              </a:spcAft>
              <a:buClr>
                <a:schemeClr val="dk1"/>
              </a:buClr>
              <a:buSzPct val="73333"/>
              <a:buFont typeface="Arial"/>
              <a:buNone/>
            </a:pPr>
            <a:r>
              <a:rPr lang="en" sz="1500"/>
              <a:t>Introduction </a:t>
            </a:r>
            <a:endParaRPr sz="1500"/>
          </a:p>
        </p:txBody>
      </p:sp>
      <p:sp>
        <p:nvSpPr>
          <p:cNvPr id="152" name="Google Shape;152;p22"/>
          <p:cNvSpPr txBox="1">
            <a:spLocks noGrp="1"/>
          </p:cNvSpPr>
          <p:nvPr>
            <p:ph type="title" idx="3"/>
          </p:nvPr>
        </p:nvSpPr>
        <p:spPr>
          <a:xfrm>
            <a:off x="681606" y="2448146"/>
            <a:ext cx="618900" cy="406200"/>
          </a:xfrm>
          <a:prstGeom prst="rect">
            <a:avLst/>
          </a:prstGeom>
        </p:spPr>
        <p:txBody>
          <a:bodyPr spcFirstLastPara="1" wrap="square" lIns="91425" tIns="91425" rIns="91425" bIns="0" anchor="b" anchorCtr="0">
            <a:normAutofit fontScale="90000"/>
          </a:bodyPr>
          <a:lstStyle/>
          <a:p>
            <a:pPr marL="0" lvl="0" indent="0" algn="l" rtl="0">
              <a:spcBef>
                <a:spcPts val="0"/>
              </a:spcBef>
              <a:spcAft>
                <a:spcPts val="0"/>
              </a:spcAft>
              <a:buClr>
                <a:schemeClr val="dk1"/>
              </a:buClr>
              <a:buSzPct val="45833"/>
              <a:buFont typeface="Arial"/>
              <a:buNone/>
            </a:pPr>
            <a:r>
              <a:rPr lang="en"/>
              <a:t>02</a:t>
            </a:r>
            <a:endParaRPr/>
          </a:p>
        </p:txBody>
      </p:sp>
      <p:sp>
        <p:nvSpPr>
          <p:cNvPr id="153" name="Google Shape;153;p22"/>
          <p:cNvSpPr txBox="1">
            <a:spLocks noGrp="1"/>
          </p:cNvSpPr>
          <p:nvPr>
            <p:ph type="subTitle" idx="4"/>
          </p:nvPr>
        </p:nvSpPr>
        <p:spPr>
          <a:xfrm>
            <a:off x="336613" y="3123481"/>
            <a:ext cx="2882400" cy="299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Clr>
                <a:schemeClr val="dk1"/>
              </a:buClr>
              <a:buSzPts val="1100"/>
              <a:buFont typeface="Arial"/>
              <a:buNone/>
            </a:pPr>
            <a:r>
              <a:rPr lang="en" sz="1400"/>
              <a:t>Overview of Project</a:t>
            </a:r>
            <a:endParaRPr sz="1400"/>
          </a:p>
        </p:txBody>
      </p:sp>
      <p:sp>
        <p:nvSpPr>
          <p:cNvPr id="154" name="Google Shape;154;p22"/>
          <p:cNvSpPr txBox="1">
            <a:spLocks noGrp="1"/>
          </p:cNvSpPr>
          <p:nvPr>
            <p:ph type="title" idx="5"/>
          </p:nvPr>
        </p:nvSpPr>
        <p:spPr>
          <a:xfrm>
            <a:off x="689968" y="3649633"/>
            <a:ext cx="618900" cy="406200"/>
          </a:xfrm>
          <a:prstGeom prst="rect">
            <a:avLst/>
          </a:prstGeom>
        </p:spPr>
        <p:txBody>
          <a:bodyPr spcFirstLastPara="1" wrap="square" lIns="91425" tIns="91425" rIns="91425" bIns="0" anchor="b" anchorCtr="0">
            <a:normAutofit fontScale="90000"/>
          </a:bodyPr>
          <a:lstStyle/>
          <a:p>
            <a:pPr marL="0" lvl="0" indent="0" algn="l" rtl="0">
              <a:spcBef>
                <a:spcPts val="0"/>
              </a:spcBef>
              <a:spcAft>
                <a:spcPts val="0"/>
              </a:spcAft>
              <a:buClr>
                <a:schemeClr val="dk1"/>
              </a:buClr>
              <a:buSzPct val="45833"/>
              <a:buFont typeface="Arial"/>
              <a:buNone/>
            </a:pPr>
            <a:r>
              <a:rPr lang="en"/>
              <a:t>03</a:t>
            </a:r>
            <a:endParaRPr/>
          </a:p>
        </p:txBody>
      </p:sp>
      <p:sp>
        <p:nvSpPr>
          <p:cNvPr id="155" name="Google Shape;155;p22"/>
          <p:cNvSpPr txBox="1">
            <a:spLocks noGrp="1"/>
          </p:cNvSpPr>
          <p:nvPr>
            <p:ph type="subTitle" idx="6"/>
          </p:nvPr>
        </p:nvSpPr>
        <p:spPr>
          <a:xfrm>
            <a:off x="336613" y="4183331"/>
            <a:ext cx="2882400" cy="299400"/>
          </a:xfrm>
          <a:prstGeom prst="rect">
            <a:avLst/>
          </a:prstGeom>
        </p:spPr>
        <p:txBody>
          <a:bodyPr spcFirstLastPara="1" wrap="square" lIns="91425" tIns="91425" rIns="91425" bIns="0" anchor="b" anchorCtr="0">
            <a:normAutofit fontScale="92500" lnSpcReduction="20000"/>
          </a:bodyPr>
          <a:lstStyle/>
          <a:p>
            <a:pPr marL="0" lvl="0" indent="0" algn="l" rtl="0">
              <a:spcBef>
                <a:spcPts val="0"/>
              </a:spcBef>
              <a:spcAft>
                <a:spcPts val="0"/>
              </a:spcAft>
              <a:buClr>
                <a:schemeClr val="dk1"/>
              </a:buClr>
              <a:buSzPct val="73333"/>
              <a:buFont typeface="Arial"/>
              <a:buNone/>
            </a:pPr>
            <a:r>
              <a:rPr lang="en" sz="1500"/>
              <a:t>Our prototype</a:t>
            </a:r>
            <a:endParaRPr sz="1500"/>
          </a:p>
        </p:txBody>
      </p:sp>
      <p:sp>
        <p:nvSpPr>
          <p:cNvPr id="156" name="Google Shape;156;p22"/>
          <p:cNvSpPr txBox="1">
            <a:spLocks noGrp="1"/>
          </p:cNvSpPr>
          <p:nvPr>
            <p:ph type="title" idx="7"/>
          </p:nvPr>
        </p:nvSpPr>
        <p:spPr>
          <a:xfrm>
            <a:off x="3005492" y="1374358"/>
            <a:ext cx="618900" cy="406200"/>
          </a:xfrm>
          <a:prstGeom prst="rect">
            <a:avLst/>
          </a:prstGeom>
        </p:spPr>
        <p:txBody>
          <a:bodyPr spcFirstLastPara="1" wrap="square" lIns="91425" tIns="91425" rIns="91425" bIns="0" anchor="b" anchorCtr="0">
            <a:normAutofit fontScale="90000"/>
          </a:bodyPr>
          <a:lstStyle/>
          <a:p>
            <a:pPr marL="0" lvl="0" indent="0" algn="l" rtl="0">
              <a:spcBef>
                <a:spcPts val="0"/>
              </a:spcBef>
              <a:spcAft>
                <a:spcPts val="0"/>
              </a:spcAft>
              <a:buClr>
                <a:schemeClr val="dk1"/>
              </a:buClr>
              <a:buSzPct val="45833"/>
              <a:buFont typeface="Arial"/>
              <a:buNone/>
            </a:pPr>
            <a:r>
              <a:rPr lang="en"/>
              <a:t>04</a:t>
            </a:r>
            <a:endParaRPr/>
          </a:p>
        </p:txBody>
      </p:sp>
      <p:sp>
        <p:nvSpPr>
          <p:cNvPr id="157" name="Google Shape;157;p22"/>
          <p:cNvSpPr txBox="1">
            <a:spLocks noGrp="1"/>
          </p:cNvSpPr>
          <p:nvPr>
            <p:ph type="subTitle" idx="8"/>
          </p:nvPr>
        </p:nvSpPr>
        <p:spPr>
          <a:xfrm>
            <a:off x="2920937" y="1973756"/>
            <a:ext cx="2882400" cy="299400"/>
          </a:xfrm>
          <a:prstGeom prst="rect">
            <a:avLst/>
          </a:prstGeom>
        </p:spPr>
        <p:txBody>
          <a:bodyPr spcFirstLastPara="1" wrap="square" lIns="91425" tIns="91425" rIns="91425" bIns="0" anchor="b" anchorCtr="0">
            <a:normAutofit fontScale="92500" lnSpcReduction="20000"/>
          </a:bodyPr>
          <a:lstStyle/>
          <a:p>
            <a:pPr marL="0" lvl="0" indent="0" algn="l" rtl="0">
              <a:spcBef>
                <a:spcPts val="0"/>
              </a:spcBef>
              <a:spcAft>
                <a:spcPts val="0"/>
              </a:spcAft>
              <a:buClr>
                <a:schemeClr val="dk1"/>
              </a:buClr>
              <a:buSzPct val="73333"/>
              <a:buFont typeface="Arial"/>
              <a:buNone/>
            </a:pPr>
            <a:r>
              <a:rPr lang="en" sz="1500"/>
              <a:t>Hardware overview</a:t>
            </a:r>
            <a:endParaRPr sz="1500"/>
          </a:p>
        </p:txBody>
      </p:sp>
      <p:sp>
        <p:nvSpPr>
          <p:cNvPr id="158" name="Google Shape;158;p22"/>
          <p:cNvSpPr txBox="1">
            <a:spLocks noGrp="1"/>
          </p:cNvSpPr>
          <p:nvPr>
            <p:ph type="title" idx="9"/>
          </p:nvPr>
        </p:nvSpPr>
        <p:spPr>
          <a:xfrm>
            <a:off x="3005492" y="2511933"/>
            <a:ext cx="618900" cy="406200"/>
          </a:xfrm>
          <a:prstGeom prst="rect">
            <a:avLst/>
          </a:prstGeom>
        </p:spPr>
        <p:txBody>
          <a:bodyPr spcFirstLastPara="1" wrap="square" lIns="91425" tIns="91425" rIns="91425" bIns="0" anchor="b" anchorCtr="0">
            <a:normAutofit fontScale="90000"/>
          </a:bodyPr>
          <a:lstStyle/>
          <a:p>
            <a:pPr marL="0" lvl="0" indent="0" algn="l" rtl="0">
              <a:spcBef>
                <a:spcPts val="0"/>
              </a:spcBef>
              <a:spcAft>
                <a:spcPts val="0"/>
              </a:spcAft>
              <a:buClr>
                <a:schemeClr val="dk1"/>
              </a:buClr>
              <a:buSzPct val="45833"/>
              <a:buFont typeface="Arial"/>
              <a:buNone/>
            </a:pPr>
            <a:r>
              <a:rPr lang="en"/>
              <a:t>05</a:t>
            </a:r>
            <a:endParaRPr/>
          </a:p>
        </p:txBody>
      </p:sp>
      <p:sp>
        <p:nvSpPr>
          <p:cNvPr id="159" name="Google Shape;159;p22"/>
          <p:cNvSpPr txBox="1">
            <a:spLocks noGrp="1"/>
          </p:cNvSpPr>
          <p:nvPr>
            <p:ph type="subTitle" idx="13"/>
          </p:nvPr>
        </p:nvSpPr>
        <p:spPr>
          <a:xfrm>
            <a:off x="2920937" y="3111456"/>
            <a:ext cx="2882400" cy="299400"/>
          </a:xfrm>
          <a:prstGeom prst="rect">
            <a:avLst/>
          </a:prstGeom>
        </p:spPr>
        <p:txBody>
          <a:bodyPr spcFirstLastPara="1" wrap="square" lIns="91425" tIns="91425" rIns="91425" bIns="0" anchor="b" anchorCtr="0">
            <a:normAutofit fontScale="92500" lnSpcReduction="20000"/>
          </a:bodyPr>
          <a:lstStyle/>
          <a:p>
            <a:pPr marL="0" lvl="0" indent="0" algn="l" rtl="0">
              <a:spcBef>
                <a:spcPts val="0"/>
              </a:spcBef>
              <a:spcAft>
                <a:spcPts val="0"/>
              </a:spcAft>
              <a:buClr>
                <a:schemeClr val="dk1"/>
              </a:buClr>
              <a:buSzPct val="73333"/>
              <a:buFont typeface="Arial"/>
              <a:buNone/>
            </a:pPr>
            <a:r>
              <a:rPr lang="en" sz="1500"/>
              <a:t>Software overview</a:t>
            </a:r>
            <a:endParaRPr sz="1500"/>
          </a:p>
        </p:txBody>
      </p:sp>
      <p:sp>
        <p:nvSpPr>
          <p:cNvPr id="160" name="Google Shape;160;p22"/>
          <p:cNvSpPr txBox="1">
            <a:spLocks noGrp="1"/>
          </p:cNvSpPr>
          <p:nvPr>
            <p:ph type="title" idx="14"/>
          </p:nvPr>
        </p:nvSpPr>
        <p:spPr>
          <a:xfrm>
            <a:off x="3005492" y="3649633"/>
            <a:ext cx="618900" cy="406200"/>
          </a:xfrm>
          <a:prstGeom prst="rect">
            <a:avLst/>
          </a:prstGeom>
        </p:spPr>
        <p:txBody>
          <a:bodyPr spcFirstLastPara="1" wrap="square" lIns="91425" tIns="91425" rIns="91425" bIns="0" anchor="b" anchorCtr="0">
            <a:normAutofit fontScale="90000"/>
          </a:bodyPr>
          <a:lstStyle/>
          <a:p>
            <a:pPr marL="0" lvl="0" indent="0" algn="l" rtl="0">
              <a:spcBef>
                <a:spcPts val="0"/>
              </a:spcBef>
              <a:spcAft>
                <a:spcPts val="0"/>
              </a:spcAft>
              <a:buClr>
                <a:schemeClr val="dk1"/>
              </a:buClr>
              <a:buSzPct val="45833"/>
              <a:buFont typeface="Arial"/>
              <a:buNone/>
            </a:pPr>
            <a:r>
              <a:rPr lang="en"/>
              <a:t>06</a:t>
            </a:r>
            <a:endParaRPr/>
          </a:p>
        </p:txBody>
      </p:sp>
      <p:sp>
        <p:nvSpPr>
          <p:cNvPr id="161" name="Google Shape;161;p22"/>
          <p:cNvSpPr txBox="1">
            <a:spLocks noGrp="1"/>
          </p:cNvSpPr>
          <p:nvPr>
            <p:ph type="subTitle" idx="15"/>
          </p:nvPr>
        </p:nvSpPr>
        <p:spPr>
          <a:xfrm>
            <a:off x="2821812" y="4469856"/>
            <a:ext cx="2882400" cy="299400"/>
          </a:xfrm>
          <a:prstGeom prst="rect">
            <a:avLst/>
          </a:prstGeom>
        </p:spPr>
        <p:txBody>
          <a:bodyPr spcFirstLastPara="1" wrap="square" lIns="91425" tIns="91425" rIns="91425" bIns="0" anchor="b" anchorCtr="0">
            <a:normAutofit fontScale="92500" lnSpcReduction="20000"/>
          </a:bodyPr>
          <a:lstStyle/>
          <a:p>
            <a:pPr marL="0" lvl="0" indent="0" algn="l" rtl="0">
              <a:spcBef>
                <a:spcPts val="0"/>
              </a:spcBef>
              <a:spcAft>
                <a:spcPts val="0"/>
              </a:spcAft>
              <a:buClr>
                <a:schemeClr val="dk1"/>
              </a:buClr>
              <a:buSzPct val="73333"/>
              <a:buFont typeface="Arial"/>
              <a:buNone/>
            </a:pPr>
            <a:r>
              <a:rPr lang="en" sz="1500"/>
              <a:t>Outcome, Demo of project</a:t>
            </a:r>
            <a:endParaRPr sz="1500"/>
          </a:p>
        </p:txBody>
      </p:sp>
      <p:sp>
        <p:nvSpPr>
          <p:cNvPr id="162" name="Google Shape;162;p22"/>
          <p:cNvSpPr/>
          <p:nvPr/>
        </p:nvSpPr>
        <p:spPr>
          <a:xfrm>
            <a:off x="6042332" y="1280258"/>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txBox="1">
            <a:spLocks noGrp="1"/>
          </p:cNvSpPr>
          <p:nvPr>
            <p:ph type="title" idx="7"/>
          </p:nvPr>
        </p:nvSpPr>
        <p:spPr>
          <a:xfrm>
            <a:off x="6059042" y="1374358"/>
            <a:ext cx="618900" cy="406200"/>
          </a:xfrm>
          <a:prstGeom prst="rect">
            <a:avLst/>
          </a:prstGeom>
        </p:spPr>
        <p:txBody>
          <a:bodyPr spcFirstLastPara="1" wrap="square" lIns="91425" tIns="91425" rIns="91425" bIns="0" anchor="b" anchorCtr="0">
            <a:normAutofit fontScale="90000"/>
          </a:bodyPr>
          <a:lstStyle/>
          <a:p>
            <a:pPr marL="0" lvl="0" indent="0" algn="l" rtl="0">
              <a:spcBef>
                <a:spcPts val="0"/>
              </a:spcBef>
              <a:spcAft>
                <a:spcPts val="0"/>
              </a:spcAft>
              <a:buClr>
                <a:schemeClr val="dk1"/>
              </a:buClr>
              <a:buSzPct val="45833"/>
              <a:buFont typeface="Arial"/>
              <a:buNone/>
            </a:pPr>
            <a:r>
              <a:rPr lang="en"/>
              <a:t>07</a:t>
            </a:r>
            <a:endParaRPr/>
          </a:p>
        </p:txBody>
      </p:sp>
      <p:sp>
        <p:nvSpPr>
          <p:cNvPr id="164" name="Google Shape;164;p22"/>
          <p:cNvSpPr txBox="1">
            <a:spLocks noGrp="1"/>
          </p:cNvSpPr>
          <p:nvPr>
            <p:ph type="subTitle" idx="8"/>
          </p:nvPr>
        </p:nvSpPr>
        <p:spPr>
          <a:xfrm>
            <a:off x="5803337" y="2127431"/>
            <a:ext cx="2882400" cy="299400"/>
          </a:xfrm>
          <a:prstGeom prst="rect">
            <a:avLst/>
          </a:prstGeom>
        </p:spPr>
        <p:txBody>
          <a:bodyPr spcFirstLastPara="1" wrap="square" lIns="91425" tIns="91425" rIns="91425" bIns="0" anchor="b" anchorCtr="0">
            <a:normAutofit fontScale="92500" lnSpcReduction="20000"/>
          </a:bodyPr>
          <a:lstStyle/>
          <a:p>
            <a:pPr marL="0" lvl="0" indent="0" algn="l" rtl="0">
              <a:spcBef>
                <a:spcPts val="0"/>
              </a:spcBef>
              <a:spcAft>
                <a:spcPts val="0"/>
              </a:spcAft>
              <a:buClr>
                <a:schemeClr val="dk1"/>
              </a:buClr>
              <a:buSzPct val="73333"/>
              <a:buFont typeface="Arial"/>
              <a:buNone/>
            </a:pPr>
            <a:r>
              <a:rPr lang="en" sz="1500"/>
              <a:t>Problems, Encountered &amp; Solution</a:t>
            </a:r>
            <a:endParaRPr sz="1500"/>
          </a:p>
        </p:txBody>
      </p:sp>
      <p:sp>
        <p:nvSpPr>
          <p:cNvPr id="165" name="Google Shape;165;p22"/>
          <p:cNvSpPr/>
          <p:nvPr/>
        </p:nvSpPr>
        <p:spPr>
          <a:xfrm>
            <a:off x="6033969" y="2655108"/>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txBox="1">
            <a:spLocks noGrp="1"/>
          </p:cNvSpPr>
          <p:nvPr>
            <p:ph type="title" idx="7"/>
          </p:nvPr>
        </p:nvSpPr>
        <p:spPr>
          <a:xfrm>
            <a:off x="6050680" y="2749208"/>
            <a:ext cx="618900" cy="406200"/>
          </a:xfrm>
          <a:prstGeom prst="rect">
            <a:avLst/>
          </a:prstGeom>
        </p:spPr>
        <p:txBody>
          <a:bodyPr spcFirstLastPara="1" wrap="square" lIns="91425" tIns="91425" rIns="91425" bIns="0" anchor="b" anchorCtr="0">
            <a:normAutofit fontScale="90000"/>
          </a:bodyPr>
          <a:lstStyle/>
          <a:p>
            <a:pPr marL="0" lvl="0" indent="0" algn="l" rtl="0">
              <a:spcBef>
                <a:spcPts val="0"/>
              </a:spcBef>
              <a:spcAft>
                <a:spcPts val="0"/>
              </a:spcAft>
              <a:buClr>
                <a:schemeClr val="dk1"/>
              </a:buClr>
              <a:buSzPct val="45833"/>
              <a:buFont typeface="Arial"/>
              <a:buNone/>
            </a:pPr>
            <a:r>
              <a:rPr lang="en"/>
              <a:t>08</a:t>
            </a:r>
            <a:endParaRPr/>
          </a:p>
        </p:txBody>
      </p:sp>
      <p:sp>
        <p:nvSpPr>
          <p:cNvPr id="167" name="Google Shape;167;p22"/>
          <p:cNvSpPr txBox="1">
            <a:spLocks noGrp="1"/>
          </p:cNvSpPr>
          <p:nvPr>
            <p:ph type="subTitle" idx="8"/>
          </p:nvPr>
        </p:nvSpPr>
        <p:spPr>
          <a:xfrm>
            <a:off x="5803325" y="3273998"/>
            <a:ext cx="2882400" cy="406200"/>
          </a:xfrm>
          <a:prstGeom prst="rect">
            <a:avLst/>
          </a:prstGeom>
        </p:spPr>
        <p:txBody>
          <a:bodyPr spcFirstLastPara="1" wrap="square" lIns="91425" tIns="91425" rIns="91425" bIns="0" anchor="ctr" anchorCtr="0">
            <a:noAutofit/>
          </a:bodyPr>
          <a:lstStyle/>
          <a:p>
            <a:pPr marL="0" lvl="0" indent="0" algn="l" rtl="0">
              <a:spcBef>
                <a:spcPts val="0"/>
              </a:spcBef>
              <a:spcAft>
                <a:spcPts val="0"/>
              </a:spcAft>
              <a:buClr>
                <a:schemeClr val="dk1"/>
              </a:buClr>
              <a:buSzPts val="1100"/>
              <a:buFont typeface="Arial"/>
              <a:buNone/>
            </a:pPr>
            <a:r>
              <a:rPr lang="en" sz="1400"/>
              <a:t>Reference &amp; Conclusion</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40"/>
          <p:cNvPicPr preferRelativeResize="0"/>
          <p:nvPr/>
        </p:nvPicPr>
        <p:blipFill>
          <a:blip r:embed="rId3">
            <a:alphaModFix/>
          </a:blip>
          <a:stretch>
            <a:fillRect/>
          </a:stretch>
        </p:blipFill>
        <p:spPr>
          <a:xfrm>
            <a:off x="547250" y="2993475"/>
            <a:ext cx="2654600" cy="1990950"/>
          </a:xfrm>
          <a:prstGeom prst="rect">
            <a:avLst/>
          </a:prstGeom>
          <a:noFill/>
          <a:ln>
            <a:noFill/>
          </a:ln>
        </p:spPr>
      </p:pic>
      <p:pic>
        <p:nvPicPr>
          <p:cNvPr id="309" name="Google Shape;309;p40"/>
          <p:cNvPicPr preferRelativeResize="0"/>
          <p:nvPr/>
        </p:nvPicPr>
        <p:blipFill>
          <a:blip r:embed="rId4">
            <a:alphaModFix/>
          </a:blip>
          <a:stretch>
            <a:fillRect/>
          </a:stretch>
        </p:blipFill>
        <p:spPr>
          <a:xfrm>
            <a:off x="5723849" y="758174"/>
            <a:ext cx="1552875" cy="2070500"/>
          </a:xfrm>
          <a:prstGeom prst="rect">
            <a:avLst/>
          </a:prstGeom>
          <a:noFill/>
          <a:ln>
            <a:noFill/>
          </a:ln>
        </p:spPr>
      </p:pic>
      <p:sp>
        <p:nvSpPr>
          <p:cNvPr id="310" name="Google Shape;310;p40"/>
          <p:cNvSpPr txBox="1">
            <a:spLocks noGrp="1"/>
          </p:cNvSpPr>
          <p:nvPr>
            <p:ph type="title"/>
          </p:nvPr>
        </p:nvSpPr>
        <p:spPr>
          <a:xfrm>
            <a:off x="547250" y="31627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Initial (Cabinet) </a:t>
            </a:r>
            <a:endParaRPr sz="2500"/>
          </a:p>
        </p:txBody>
      </p:sp>
      <p:sp>
        <p:nvSpPr>
          <p:cNvPr id="311" name="Google Shape;311;p40"/>
          <p:cNvSpPr txBox="1">
            <a:spLocks noGrp="1"/>
          </p:cNvSpPr>
          <p:nvPr>
            <p:ph type="body" idx="4294967295"/>
          </p:nvPr>
        </p:nvSpPr>
        <p:spPr>
          <a:xfrm>
            <a:off x="3861700" y="3201300"/>
            <a:ext cx="3632700" cy="1575300"/>
          </a:xfrm>
          <a:prstGeom prst="rect">
            <a:avLst/>
          </a:prstGeom>
        </p:spPr>
        <p:txBody>
          <a:bodyPr spcFirstLastPara="1" wrap="square" lIns="91425" tIns="91425" rIns="91425" bIns="91425" anchor="ctr" anchorCtr="0">
            <a:normAutofit lnSpcReduction="20000"/>
          </a:bodyPr>
          <a:lstStyle/>
          <a:p>
            <a:pPr marL="457200" lvl="0" indent="-342900" algn="l" rtl="0">
              <a:spcBef>
                <a:spcPts val="0"/>
              </a:spcBef>
              <a:spcAft>
                <a:spcPts val="0"/>
              </a:spcAft>
              <a:buSzPts val="1800"/>
              <a:buChar char="●"/>
            </a:pPr>
            <a:r>
              <a:rPr lang="en"/>
              <a:t>Build the box </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Connected everything to check if the concept works</a:t>
            </a:r>
            <a:endParaRPr/>
          </a:p>
        </p:txBody>
      </p:sp>
      <p:sp>
        <p:nvSpPr>
          <p:cNvPr id="312" name="Google Shape;312;p40"/>
          <p:cNvSpPr txBox="1">
            <a:spLocks noGrp="1"/>
          </p:cNvSpPr>
          <p:nvPr>
            <p:ph type="body" idx="4294967295"/>
          </p:nvPr>
        </p:nvSpPr>
        <p:spPr>
          <a:xfrm>
            <a:off x="1193775" y="1155975"/>
            <a:ext cx="3632700" cy="15753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
              <a:t>Created a mount for the esp32 cam and place it there to take image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1"/>
          <p:cNvPicPr preferRelativeResize="0"/>
          <p:nvPr/>
        </p:nvPicPr>
        <p:blipFill>
          <a:blip r:embed="rId3">
            <a:alphaModFix/>
          </a:blip>
          <a:stretch>
            <a:fillRect/>
          </a:stretch>
        </p:blipFill>
        <p:spPr>
          <a:xfrm>
            <a:off x="580350" y="172537"/>
            <a:ext cx="3598825" cy="4798423"/>
          </a:xfrm>
          <a:prstGeom prst="rect">
            <a:avLst/>
          </a:prstGeom>
          <a:noFill/>
          <a:ln>
            <a:noFill/>
          </a:ln>
        </p:spPr>
      </p:pic>
      <p:sp>
        <p:nvSpPr>
          <p:cNvPr id="318" name="Google Shape;318;p41"/>
          <p:cNvSpPr txBox="1">
            <a:spLocks noGrp="1"/>
          </p:cNvSpPr>
          <p:nvPr>
            <p:ph type="title"/>
          </p:nvPr>
        </p:nvSpPr>
        <p:spPr>
          <a:xfrm>
            <a:off x="4404075" y="316275"/>
            <a:ext cx="38607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Improved (Cabinet)</a:t>
            </a:r>
            <a:endParaRPr sz="2500"/>
          </a:p>
        </p:txBody>
      </p:sp>
      <p:sp>
        <p:nvSpPr>
          <p:cNvPr id="319" name="Google Shape;319;p41"/>
          <p:cNvSpPr txBox="1">
            <a:spLocks noGrp="1"/>
          </p:cNvSpPr>
          <p:nvPr>
            <p:ph type="body" idx="4294967295"/>
          </p:nvPr>
        </p:nvSpPr>
        <p:spPr>
          <a:xfrm>
            <a:off x="4756625" y="1178775"/>
            <a:ext cx="3632700" cy="3566100"/>
          </a:xfrm>
          <a:prstGeom prst="rect">
            <a:avLst/>
          </a:prstGeom>
        </p:spPr>
        <p:txBody>
          <a:bodyPr spcFirstLastPara="1" wrap="square" lIns="91425" tIns="91425" rIns="91425" bIns="91425" anchor="ctr" anchorCtr="0">
            <a:normAutofit fontScale="92500" lnSpcReduction="20000"/>
          </a:bodyPr>
          <a:lstStyle/>
          <a:p>
            <a:pPr marL="457200" lvl="0" indent="-334327" algn="l" rtl="0">
              <a:spcBef>
                <a:spcPts val="0"/>
              </a:spcBef>
              <a:spcAft>
                <a:spcPts val="0"/>
              </a:spcAft>
              <a:buSzPct val="100000"/>
              <a:buChar char="●"/>
            </a:pPr>
            <a:r>
              <a:rPr lang="en"/>
              <a:t>We realise insufficient light was hitting the esp32 cam we added a led ceiling ring like to the top.</a:t>
            </a:r>
            <a:br>
              <a:rPr lang="en"/>
            </a:br>
            <a:endParaRPr/>
          </a:p>
          <a:p>
            <a:pPr marL="457200" lvl="0" indent="-334327" algn="l" rtl="0">
              <a:spcBef>
                <a:spcPts val="0"/>
              </a:spcBef>
              <a:spcAft>
                <a:spcPts val="0"/>
              </a:spcAft>
              <a:buSzPct val="100000"/>
              <a:buChar char="●"/>
            </a:pPr>
            <a:r>
              <a:rPr lang="en"/>
              <a:t>We mounted the Esp32 cam using hot glue gun after finding the optimal spot for the fov to capture the whole box</a:t>
            </a:r>
            <a:endParaRPr/>
          </a:p>
          <a:p>
            <a:pPr marL="457200" lvl="0" indent="0" algn="l" rtl="0">
              <a:spcBef>
                <a:spcPts val="1200"/>
              </a:spcBef>
              <a:spcAft>
                <a:spcPts val="0"/>
              </a:spcAft>
              <a:buNone/>
            </a:pPr>
            <a:endParaRPr/>
          </a:p>
          <a:p>
            <a:pPr marL="457200" lvl="0" indent="-334327" algn="l" rtl="0">
              <a:spcBef>
                <a:spcPts val="1200"/>
              </a:spcBef>
              <a:spcAft>
                <a:spcPts val="0"/>
              </a:spcAft>
              <a:buSzPct val="100000"/>
              <a:buChar char="●"/>
            </a:pPr>
            <a:r>
              <a:rPr lang="en"/>
              <a:t>We cleaned up the wiring and did a bit of rewiring and cable management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42"/>
          <p:cNvPicPr preferRelativeResize="0"/>
          <p:nvPr/>
        </p:nvPicPr>
        <p:blipFill>
          <a:blip r:embed="rId3">
            <a:alphaModFix/>
          </a:blip>
          <a:stretch>
            <a:fillRect/>
          </a:stretch>
        </p:blipFill>
        <p:spPr>
          <a:xfrm>
            <a:off x="1213100" y="2597975"/>
            <a:ext cx="2357433" cy="2465452"/>
          </a:xfrm>
          <a:prstGeom prst="rect">
            <a:avLst/>
          </a:prstGeom>
          <a:noFill/>
          <a:ln>
            <a:noFill/>
          </a:ln>
        </p:spPr>
      </p:pic>
      <p:pic>
        <p:nvPicPr>
          <p:cNvPr id="325" name="Google Shape;325;p42"/>
          <p:cNvPicPr preferRelativeResize="0"/>
          <p:nvPr/>
        </p:nvPicPr>
        <p:blipFill>
          <a:blip r:embed="rId4">
            <a:alphaModFix/>
          </a:blip>
          <a:stretch>
            <a:fillRect/>
          </a:stretch>
        </p:blipFill>
        <p:spPr>
          <a:xfrm>
            <a:off x="5099967" y="2597985"/>
            <a:ext cx="2357433" cy="2465436"/>
          </a:xfrm>
          <a:prstGeom prst="rect">
            <a:avLst/>
          </a:prstGeom>
          <a:noFill/>
          <a:ln>
            <a:noFill/>
          </a:ln>
        </p:spPr>
      </p:pic>
      <p:sp>
        <p:nvSpPr>
          <p:cNvPr id="326" name="Google Shape;326;p42"/>
          <p:cNvSpPr txBox="1">
            <a:spLocks noGrp="1"/>
          </p:cNvSpPr>
          <p:nvPr>
            <p:ph type="title"/>
          </p:nvPr>
        </p:nvSpPr>
        <p:spPr>
          <a:xfrm>
            <a:off x="547250" y="133750"/>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Final (Cabinet) </a:t>
            </a:r>
            <a:endParaRPr sz="2500"/>
          </a:p>
        </p:txBody>
      </p:sp>
      <p:sp>
        <p:nvSpPr>
          <p:cNvPr id="327" name="Google Shape;327;p42"/>
          <p:cNvSpPr txBox="1">
            <a:spLocks noGrp="1"/>
          </p:cNvSpPr>
          <p:nvPr>
            <p:ph type="body" idx="4294967295"/>
          </p:nvPr>
        </p:nvSpPr>
        <p:spPr>
          <a:xfrm>
            <a:off x="155475" y="711250"/>
            <a:ext cx="8885700" cy="1364700"/>
          </a:xfrm>
          <a:prstGeom prst="rect">
            <a:avLst/>
          </a:prstGeom>
        </p:spPr>
        <p:txBody>
          <a:bodyPr spcFirstLastPara="1" wrap="square" lIns="91425" tIns="91425" rIns="91425" bIns="91425" anchor="ctr" anchorCtr="0">
            <a:normAutofit lnSpcReduction="10000"/>
          </a:bodyPr>
          <a:lstStyle/>
          <a:p>
            <a:pPr marL="457200" lvl="0" indent="-342900" algn="l" rtl="0">
              <a:spcBef>
                <a:spcPts val="0"/>
              </a:spcBef>
              <a:spcAft>
                <a:spcPts val="0"/>
              </a:spcAft>
              <a:buSzPts val="1800"/>
              <a:buChar char="●"/>
            </a:pPr>
            <a:r>
              <a:rPr lang="en"/>
              <a:t>We added black foam to reduce the amount of light bouncing into the camera causing it the image to be over exposed</a:t>
            </a:r>
            <a:endParaRPr/>
          </a:p>
          <a:p>
            <a:pPr marL="457200" lvl="0" indent="-342900" algn="l" rtl="0">
              <a:spcBef>
                <a:spcPts val="0"/>
              </a:spcBef>
              <a:spcAft>
                <a:spcPts val="0"/>
              </a:spcAft>
              <a:buSzPts val="1800"/>
              <a:buChar char="●"/>
            </a:pPr>
            <a:r>
              <a:rPr lang="en"/>
              <a:t>Created a base for the box so that the components can be hid under and also to allow the load cell to work better</a:t>
            </a:r>
            <a:endParaRPr/>
          </a:p>
        </p:txBody>
      </p:sp>
      <p:sp>
        <p:nvSpPr>
          <p:cNvPr id="328" name="Google Shape;328;p42"/>
          <p:cNvSpPr txBox="1"/>
          <p:nvPr/>
        </p:nvSpPr>
        <p:spPr>
          <a:xfrm>
            <a:off x="1584514" y="2187863"/>
            <a:ext cx="16146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Lato"/>
                <a:ea typeface="Lato"/>
                <a:cs typeface="Lato"/>
                <a:sym typeface="Lato"/>
              </a:rPr>
              <a:t>Internal View</a:t>
            </a:r>
            <a:endParaRPr sz="1800">
              <a:solidFill>
                <a:schemeClr val="dk1"/>
              </a:solidFill>
              <a:latin typeface="Lato"/>
              <a:ea typeface="Lato"/>
              <a:cs typeface="Lato"/>
              <a:sym typeface="Lato"/>
            </a:endParaRPr>
          </a:p>
        </p:txBody>
      </p:sp>
      <p:sp>
        <p:nvSpPr>
          <p:cNvPr id="329" name="Google Shape;329;p42"/>
          <p:cNvSpPr txBox="1"/>
          <p:nvPr/>
        </p:nvSpPr>
        <p:spPr>
          <a:xfrm>
            <a:off x="5471388" y="2150450"/>
            <a:ext cx="16146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Lato"/>
                <a:ea typeface="Lato"/>
                <a:cs typeface="Lato"/>
                <a:sym typeface="Lato"/>
              </a:rPr>
              <a:t>External View</a:t>
            </a:r>
            <a:endParaRPr sz="1800">
              <a:solidFill>
                <a:schemeClr val="dk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title"/>
          </p:nvPr>
        </p:nvSpPr>
        <p:spPr>
          <a:xfrm>
            <a:off x="547250" y="133750"/>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smartwatch</a:t>
            </a:r>
            <a:endParaRPr sz="2500"/>
          </a:p>
        </p:txBody>
      </p:sp>
      <p:sp>
        <p:nvSpPr>
          <p:cNvPr id="335" name="Google Shape;335;p43"/>
          <p:cNvSpPr txBox="1"/>
          <p:nvPr/>
        </p:nvSpPr>
        <p:spPr>
          <a:xfrm>
            <a:off x="6474125" y="1178750"/>
            <a:ext cx="121140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Lato"/>
                <a:ea typeface="Lato"/>
                <a:cs typeface="Lato"/>
                <a:sym typeface="Lato"/>
              </a:rPr>
              <a:t>3d model</a:t>
            </a:r>
            <a:endParaRPr sz="1800">
              <a:solidFill>
                <a:schemeClr val="dk1"/>
              </a:solidFill>
              <a:latin typeface="Lato"/>
              <a:ea typeface="Lato"/>
              <a:cs typeface="Lato"/>
              <a:sym typeface="Lato"/>
            </a:endParaRPr>
          </a:p>
        </p:txBody>
      </p:sp>
      <p:pic>
        <p:nvPicPr>
          <p:cNvPr id="336" name="Google Shape;336;p43" title="WhatsApp Video 2024-08-04 at 14.36.19.mp4">
            <a:hlinkClick r:id="rId3"/>
          </p:cNvPr>
          <p:cNvPicPr preferRelativeResize="0"/>
          <p:nvPr/>
        </p:nvPicPr>
        <p:blipFill>
          <a:blip r:embed="rId4">
            <a:alphaModFix/>
          </a:blip>
          <a:stretch>
            <a:fillRect/>
          </a:stretch>
        </p:blipFill>
        <p:spPr>
          <a:xfrm>
            <a:off x="150025" y="1088863"/>
            <a:ext cx="5239525" cy="2965775"/>
          </a:xfrm>
          <a:prstGeom prst="rect">
            <a:avLst/>
          </a:prstGeom>
          <a:noFill/>
          <a:ln>
            <a:noFill/>
          </a:ln>
        </p:spPr>
      </p:pic>
      <p:sp>
        <p:nvSpPr>
          <p:cNvPr id="337" name="Google Shape;337;p43"/>
          <p:cNvSpPr txBox="1"/>
          <p:nvPr/>
        </p:nvSpPr>
        <p:spPr>
          <a:xfrm>
            <a:off x="327225" y="4297400"/>
            <a:ext cx="490860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Lato"/>
                <a:ea typeface="Lato"/>
                <a:cs typeface="Lato"/>
                <a:sym typeface="Lato"/>
              </a:rPr>
              <a:t>This shows the UI of the watch at it initial stages</a:t>
            </a:r>
            <a:endParaRPr sz="1800">
              <a:solidFill>
                <a:schemeClr val="dk1"/>
              </a:solidFill>
              <a:latin typeface="Lato"/>
              <a:ea typeface="Lato"/>
              <a:cs typeface="Lato"/>
              <a:sym typeface="Lato"/>
            </a:endParaRPr>
          </a:p>
        </p:txBody>
      </p:sp>
      <p:sp>
        <p:nvSpPr>
          <p:cNvPr id="338" name="Google Shape;338;p43"/>
          <p:cNvSpPr txBox="1"/>
          <p:nvPr/>
        </p:nvSpPr>
        <p:spPr>
          <a:xfrm>
            <a:off x="5967900" y="4214750"/>
            <a:ext cx="302700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Lato"/>
                <a:ea typeface="Lato"/>
                <a:cs typeface="Lato"/>
                <a:sym typeface="Lato"/>
              </a:rPr>
              <a:t>3D model made to fit all the components inside to make it a wearable.</a:t>
            </a:r>
            <a:endParaRPr sz="1800">
              <a:solidFill>
                <a:schemeClr val="dk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10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4"/>
          <p:cNvSpPr/>
          <p:nvPr/>
        </p:nvSpPr>
        <p:spPr>
          <a:xfrm>
            <a:off x="873550" y="1770675"/>
            <a:ext cx="1278000" cy="1278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44"/>
          <p:cNvSpPr txBox="1">
            <a:spLocks noGrp="1"/>
          </p:cNvSpPr>
          <p:nvPr>
            <p:ph type="title"/>
          </p:nvPr>
        </p:nvSpPr>
        <p:spPr>
          <a:xfrm>
            <a:off x="422750" y="3098075"/>
            <a:ext cx="45855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Hardware Overview</a:t>
            </a:r>
            <a:endParaRPr/>
          </a:p>
        </p:txBody>
      </p:sp>
      <p:sp>
        <p:nvSpPr>
          <p:cNvPr id="345" name="Google Shape;345;p44"/>
          <p:cNvSpPr txBox="1">
            <a:spLocks noGrp="1"/>
          </p:cNvSpPr>
          <p:nvPr>
            <p:ph type="title" idx="2"/>
          </p:nvPr>
        </p:nvSpPr>
        <p:spPr>
          <a:xfrm>
            <a:off x="1006726" y="1934525"/>
            <a:ext cx="1085100" cy="936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04</a:t>
            </a:r>
            <a:endParaRPr/>
          </a:p>
        </p:txBody>
      </p:sp>
      <p:pic>
        <p:nvPicPr>
          <p:cNvPr id="346" name="Google Shape;346;p44"/>
          <p:cNvPicPr preferRelativeResize="0"/>
          <p:nvPr/>
        </p:nvPicPr>
        <p:blipFill rotWithShape="1">
          <a:blip r:embed="rId3">
            <a:alphaModFix/>
          </a:blip>
          <a:srcRect l="1057" r="1057"/>
          <a:stretch/>
        </p:blipFill>
        <p:spPr>
          <a:xfrm flipH="1">
            <a:off x="4235475" y="254125"/>
            <a:ext cx="4545675" cy="3872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5"/>
          <p:cNvSpPr txBox="1">
            <a:spLocks noGrp="1"/>
          </p:cNvSpPr>
          <p:nvPr>
            <p:ph type="title"/>
          </p:nvPr>
        </p:nvSpPr>
        <p:spPr>
          <a:xfrm>
            <a:off x="547250" y="31627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Smart watch Hardware overview </a:t>
            </a:r>
            <a:endParaRPr sz="2500"/>
          </a:p>
        </p:txBody>
      </p:sp>
      <p:sp>
        <p:nvSpPr>
          <p:cNvPr id="352" name="Google Shape;352;p45"/>
          <p:cNvSpPr txBox="1">
            <a:spLocks noGrp="1"/>
          </p:cNvSpPr>
          <p:nvPr>
            <p:ph type="subTitle" idx="1"/>
          </p:nvPr>
        </p:nvSpPr>
        <p:spPr>
          <a:xfrm>
            <a:off x="458175" y="1770174"/>
            <a:ext cx="2408100" cy="320100"/>
          </a:xfrm>
          <a:prstGeom prst="rect">
            <a:avLst/>
          </a:prstGeom>
        </p:spPr>
        <p:txBody>
          <a:bodyPr spcFirstLastPara="1" wrap="square" lIns="91425" tIns="91425" rIns="91425" bIns="0" anchor="b" anchorCtr="0">
            <a:normAutofit fontScale="85000"/>
          </a:bodyPr>
          <a:lstStyle/>
          <a:p>
            <a:pPr marL="0" lvl="0" indent="0" algn="ctr" rtl="0">
              <a:spcBef>
                <a:spcPts val="0"/>
              </a:spcBef>
              <a:spcAft>
                <a:spcPts val="0"/>
              </a:spcAft>
              <a:buClr>
                <a:schemeClr val="dk1"/>
              </a:buClr>
              <a:buSzPct val="61111"/>
              <a:buFont typeface="Arial"/>
              <a:buNone/>
            </a:pPr>
            <a:r>
              <a:rPr lang="en" u="sng"/>
              <a:t>Pulse sensor</a:t>
            </a:r>
            <a:endParaRPr u="sng"/>
          </a:p>
        </p:txBody>
      </p:sp>
      <p:sp>
        <p:nvSpPr>
          <p:cNvPr id="353" name="Google Shape;353;p45"/>
          <p:cNvSpPr txBox="1">
            <a:spLocks noGrp="1"/>
          </p:cNvSpPr>
          <p:nvPr>
            <p:ph type="subTitle" idx="2"/>
          </p:nvPr>
        </p:nvSpPr>
        <p:spPr>
          <a:xfrm>
            <a:off x="3201950" y="1696874"/>
            <a:ext cx="2408100" cy="352800"/>
          </a:xfrm>
          <a:prstGeom prst="rect">
            <a:avLst/>
          </a:prstGeom>
        </p:spPr>
        <p:txBody>
          <a:bodyPr spcFirstLastPara="1" wrap="square" lIns="91425" tIns="91425" rIns="91425" bIns="0" anchor="b" anchorCtr="0">
            <a:normAutofit lnSpcReduction="20000"/>
          </a:bodyPr>
          <a:lstStyle/>
          <a:p>
            <a:pPr marL="0" lvl="0" indent="0" algn="ctr" rtl="0">
              <a:spcBef>
                <a:spcPts val="0"/>
              </a:spcBef>
              <a:spcAft>
                <a:spcPts val="0"/>
              </a:spcAft>
              <a:buClr>
                <a:schemeClr val="dk1"/>
              </a:buClr>
              <a:buSzPts val="1100"/>
              <a:buFont typeface="Arial"/>
              <a:buNone/>
            </a:pPr>
            <a:r>
              <a:rPr lang="en" u="sng"/>
              <a:t>Ncir sensor</a:t>
            </a:r>
            <a:endParaRPr u="sng"/>
          </a:p>
        </p:txBody>
      </p:sp>
      <p:sp>
        <p:nvSpPr>
          <p:cNvPr id="354" name="Google Shape;354;p45"/>
          <p:cNvSpPr txBox="1">
            <a:spLocks noGrp="1"/>
          </p:cNvSpPr>
          <p:nvPr>
            <p:ph type="subTitle" idx="5"/>
          </p:nvPr>
        </p:nvSpPr>
        <p:spPr>
          <a:xfrm>
            <a:off x="5626500" y="1641474"/>
            <a:ext cx="2408100" cy="448800"/>
          </a:xfrm>
          <a:prstGeom prst="rect">
            <a:avLst/>
          </a:prstGeom>
        </p:spPr>
        <p:txBody>
          <a:bodyPr spcFirstLastPara="1" wrap="square" lIns="91425" tIns="91425" rIns="91425" bIns="0" anchor="b" anchorCtr="0">
            <a:normAutofit/>
          </a:bodyPr>
          <a:lstStyle/>
          <a:p>
            <a:pPr marL="0" lvl="0" indent="0" algn="ctr" rtl="0">
              <a:spcBef>
                <a:spcPts val="0"/>
              </a:spcBef>
              <a:spcAft>
                <a:spcPts val="0"/>
              </a:spcAft>
              <a:buClr>
                <a:schemeClr val="dk1"/>
              </a:buClr>
              <a:buSzPts val="1100"/>
              <a:buFont typeface="Arial"/>
              <a:buNone/>
            </a:pPr>
            <a:r>
              <a:rPr lang="en" u="sng"/>
              <a:t>Oled</a:t>
            </a:r>
            <a:endParaRPr u="sng"/>
          </a:p>
        </p:txBody>
      </p:sp>
      <p:sp>
        <p:nvSpPr>
          <p:cNvPr id="355" name="Google Shape;355;p45"/>
          <p:cNvSpPr txBox="1">
            <a:spLocks noGrp="1"/>
          </p:cNvSpPr>
          <p:nvPr>
            <p:ph type="subTitle" idx="6"/>
          </p:nvPr>
        </p:nvSpPr>
        <p:spPr>
          <a:xfrm>
            <a:off x="5773600" y="2175550"/>
            <a:ext cx="2408100" cy="1969200"/>
          </a:xfrm>
          <a:prstGeom prst="rect">
            <a:avLst/>
          </a:prstGeom>
        </p:spPr>
        <p:txBody>
          <a:bodyPr spcFirstLastPara="1" wrap="square" lIns="91425" tIns="91425" rIns="91425" bIns="91425" anchor="t" anchorCtr="0">
            <a:noAutofit/>
          </a:bodyPr>
          <a:lstStyle/>
          <a:p>
            <a:pPr marL="228600" lvl="0" indent="-228600" algn="ctr" rtl="0">
              <a:lnSpc>
                <a:spcPct val="95000"/>
              </a:lnSpc>
              <a:spcBef>
                <a:spcPts val="1200"/>
              </a:spcBef>
              <a:spcAft>
                <a:spcPts val="0"/>
              </a:spcAft>
              <a:buSzPts val="935"/>
              <a:buNone/>
            </a:pPr>
            <a:r>
              <a:rPr lang="en" sz="1205">
                <a:latin typeface="Arial"/>
                <a:ea typeface="Arial"/>
                <a:cs typeface="Arial"/>
                <a:sym typeface="Arial"/>
              </a:rPr>
              <a:t>The organic light-emitting diode (OLED) display is a mono color, 0.96-inch display with 128×64 pixels</a:t>
            </a:r>
            <a:endParaRPr sz="1205">
              <a:latin typeface="Arial"/>
              <a:ea typeface="Arial"/>
              <a:cs typeface="Arial"/>
              <a:sym typeface="Arial"/>
            </a:endParaRPr>
          </a:p>
          <a:p>
            <a:pPr marL="228600" lvl="0" indent="-228600" algn="ctr" rtl="0">
              <a:lnSpc>
                <a:spcPct val="95000"/>
              </a:lnSpc>
              <a:spcBef>
                <a:spcPts val="1200"/>
              </a:spcBef>
              <a:spcAft>
                <a:spcPts val="1200"/>
              </a:spcAft>
              <a:buSzPts val="935"/>
              <a:buNone/>
            </a:pPr>
            <a:r>
              <a:rPr lang="en" sz="1205">
                <a:latin typeface="Arial"/>
                <a:ea typeface="Arial"/>
                <a:cs typeface="Arial"/>
                <a:sym typeface="Arial"/>
              </a:rPr>
              <a:t>It is used to display all the health data (Heart rate, body temperature)  and other health reports and alerts</a:t>
            </a:r>
            <a:endParaRPr sz="1205">
              <a:latin typeface="Arial"/>
              <a:ea typeface="Arial"/>
              <a:cs typeface="Arial"/>
              <a:sym typeface="Arial"/>
            </a:endParaRPr>
          </a:p>
        </p:txBody>
      </p:sp>
      <p:sp>
        <p:nvSpPr>
          <p:cNvPr id="356" name="Google Shape;356;p45"/>
          <p:cNvSpPr/>
          <p:nvPr/>
        </p:nvSpPr>
        <p:spPr>
          <a:xfrm>
            <a:off x="1352786" y="1022534"/>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5"/>
          <p:cNvSpPr/>
          <p:nvPr/>
        </p:nvSpPr>
        <p:spPr>
          <a:xfrm>
            <a:off x="3936813" y="1022547"/>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5"/>
          <p:cNvSpPr/>
          <p:nvPr/>
        </p:nvSpPr>
        <p:spPr>
          <a:xfrm>
            <a:off x="6520839" y="1022547"/>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45"/>
          <p:cNvGrpSpPr/>
          <p:nvPr/>
        </p:nvGrpSpPr>
        <p:grpSpPr>
          <a:xfrm>
            <a:off x="1479576" y="1164837"/>
            <a:ext cx="352818" cy="320182"/>
            <a:chOff x="1190625" y="479500"/>
            <a:chExt cx="5219200" cy="4736425"/>
          </a:xfrm>
        </p:grpSpPr>
        <p:sp>
          <p:nvSpPr>
            <p:cNvPr id="360" name="Google Shape;360;p45"/>
            <p:cNvSpPr/>
            <p:nvPr/>
          </p:nvSpPr>
          <p:spPr>
            <a:xfrm>
              <a:off x="2298875" y="479500"/>
              <a:ext cx="2579450" cy="1094425"/>
            </a:xfrm>
            <a:custGeom>
              <a:avLst/>
              <a:gdLst/>
              <a:ahLst/>
              <a:cxnLst/>
              <a:rect l="l" t="t" r="r" b="b"/>
              <a:pathLst>
                <a:path w="103178" h="43777" extrusionOk="0">
                  <a:moveTo>
                    <a:pt x="64653" y="0"/>
                  </a:moveTo>
                  <a:cubicBezTo>
                    <a:pt x="53236" y="0"/>
                    <a:pt x="42047" y="3980"/>
                    <a:pt x="33240" y="11222"/>
                  </a:cubicBezTo>
                  <a:cubicBezTo>
                    <a:pt x="25346" y="17713"/>
                    <a:pt x="19605" y="26488"/>
                    <a:pt x="16865" y="36241"/>
                  </a:cubicBezTo>
                  <a:cubicBezTo>
                    <a:pt x="15397" y="35977"/>
                    <a:pt x="13903" y="35845"/>
                    <a:pt x="12382" y="35845"/>
                  </a:cubicBezTo>
                  <a:cubicBezTo>
                    <a:pt x="12213" y="35845"/>
                    <a:pt x="12044" y="35846"/>
                    <a:pt x="11874" y="35850"/>
                  </a:cubicBezTo>
                  <a:cubicBezTo>
                    <a:pt x="8547" y="35915"/>
                    <a:pt x="5317" y="36600"/>
                    <a:pt x="2251" y="37905"/>
                  </a:cubicBezTo>
                  <a:cubicBezTo>
                    <a:pt x="718" y="38590"/>
                    <a:pt x="0" y="40384"/>
                    <a:pt x="653" y="41917"/>
                  </a:cubicBezTo>
                  <a:cubicBezTo>
                    <a:pt x="1142" y="43091"/>
                    <a:pt x="2284" y="43776"/>
                    <a:pt x="3458" y="43776"/>
                  </a:cubicBezTo>
                  <a:cubicBezTo>
                    <a:pt x="3882" y="43776"/>
                    <a:pt x="4274" y="43711"/>
                    <a:pt x="4665" y="43548"/>
                  </a:cubicBezTo>
                  <a:cubicBezTo>
                    <a:pt x="6981" y="42537"/>
                    <a:pt x="9460" y="42015"/>
                    <a:pt x="12005" y="41982"/>
                  </a:cubicBezTo>
                  <a:cubicBezTo>
                    <a:pt x="12194" y="41976"/>
                    <a:pt x="12384" y="41973"/>
                    <a:pt x="12575" y="41973"/>
                  </a:cubicBezTo>
                  <a:cubicBezTo>
                    <a:pt x="14477" y="41973"/>
                    <a:pt x="16393" y="42270"/>
                    <a:pt x="18202" y="42863"/>
                  </a:cubicBezTo>
                  <a:cubicBezTo>
                    <a:pt x="18488" y="42943"/>
                    <a:pt x="18785" y="42983"/>
                    <a:pt x="19082" y="42983"/>
                  </a:cubicBezTo>
                  <a:cubicBezTo>
                    <a:pt x="19633" y="42983"/>
                    <a:pt x="20182" y="42845"/>
                    <a:pt x="20649" y="42569"/>
                  </a:cubicBezTo>
                  <a:cubicBezTo>
                    <a:pt x="21399" y="42145"/>
                    <a:pt x="21921" y="41395"/>
                    <a:pt x="22117" y="40547"/>
                  </a:cubicBezTo>
                  <a:cubicBezTo>
                    <a:pt x="26325" y="20616"/>
                    <a:pt x="44233" y="6133"/>
                    <a:pt x="64653" y="6133"/>
                  </a:cubicBezTo>
                  <a:cubicBezTo>
                    <a:pt x="77244" y="6133"/>
                    <a:pt x="89183" y="11548"/>
                    <a:pt x="97436" y="21040"/>
                  </a:cubicBezTo>
                  <a:cubicBezTo>
                    <a:pt x="98058" y="21733"/>
                    <a:pt x="98911" y="22087"/>
                    <a:pt x="99765" y="22087"/>
                  </a:cubicBezTo>
                  <a:cubicBezTo>
                    <a:pt x="100480" y="22087"/>
                    <a:pt x="101195" y="21839"/>
                    <a:pt x="101774" y="21334"/>
                  </a:cubicBezTo>
                  <a:cubicBezTo>
                    <a:pt x="103047" y="20225"/>
                    <a:pt x="103177" y="18268"/>
                    <a:pt x="102068" y="16995"/>
                  </a:cubicBezTo>
                  <a:cubicBezTo>
                    <a:pt x="92641" y="6198"/>
                    <a:pt x="79006" y="0"/>
                    <a:pt x="64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5"/>
            <p:cNvSpPr/>
            <p:nvPr/>
          </p:nvSpPr>
          <p:spPr>
            <a:xfrm>
              <a:off x="1190625" y="1145000"/>
              <a:ext cx="5219200" cy="4070925"/>
            </a:xfrm>
            <a:custGeom>
              <a:avLst/>
              <a:gdLst/>
              <a:ahLst/>
              <a:cxnLst/>
              <a:rect l="l" t="t" r="r" b="b"/>
              <a:pathLst>
                <a:path w="208768" h="162837" extrusionOk="0">
                  <a:moveTo>
                    <a:pt x="101317" y="49156"/>
                  </a:moveTo>
                  <a:lnTo>
                    <a:pt x="101317" y="150539"/>
                  </a:lnTo>
                  <a:lnTo>
                    <a:pt x="94076" y="150539"/>
                  </a:lnTo>
                  <a:cubicBezTo>
                    <a:pt x="93130" y="147897"/>
                    <a:pt x="91042" y="145809"/>
                    <a:pt x="88400" y="144896"/>
                  </a:cubicBezTo>
                  <a:lnTo>
                    <a:pt x="88400" y="49156"/>
                  </a:lnTo>
                  <a:close/>
                  <a:moveTo>
                    <a:pt x="9231" y="150474"/>
                  </a:moveTo>
                  <a:cubicBezTo>
                    <a:pt x="10960" y="150474"/>
                    <a:pt x="12330" y="151876"/>
                    <a:pt x="12330" y="153605"/>
                  </a:cubicBezTo>
                  <a:cubicBezTo>
                    <a:pt x="12330" y="155334"/>
                    <a:pt x="10960" y="156704"/>
                    <a:pt x="9231" y="156704"/>
                  </a:cubicBezTo>
                  <a:cubicBezTo>
                    <a:pt x="7503" y="156704"/>
                    <a:pt x="6133" y="155334"/>
                    <a:pt x="6133" y="153605"/>
                  </a:cubicBezTo>
                  <a:cubicBezTo>
                    <a:pt x="6133" y="151876"/>
                    <a:pt x="7503" y="150474"/>
                    <a:pt x="9231" y="150474"/>
                  </a:cubicBezTo>
                  <a:close/>
                  <a:moveTo>
                    <a:pt x="47299" y="150474"/>
                  </a:moveTo>
                  <a:cubicBezTo>
                    <a:pt x="48995" y="150474"/>
                    <a:pt x="50398" y="151876"/>
                    <a:pt x="50398" y="153605"/>
                  </a:cubicBezTo>
                  <a:cubicBezTo>
                    <a:pt x="50398" y="155334"/>
                    <a:pt x="48995" y="156704"/>
                    <a:pt x="47299" y="156704"/>
                  </a:cubicBezTo>
                  <a:cubicBezTo>
                    <a:pt x="45570" y="156704"/>
                    <a:pt x="44167" y="155334"/>
                    <a:pt x="44167" y="153605"/>
                  </a:cubicBezTo>
                  <a:cubicBezTo>
                    <a:pt x="44167" y="151876"/>
                    <a:pt x="45570" y="150474"/>
                    <a:pt x="47299" y="150474"/>
                  </a:cubicBezTo>
                  <a:close/>
                  <a:moveTo>
                    <a:pt x="85366" y="150474"/>
                  </a:moveTo>
                  <a:cubicBezTo>
                    <a:pt x="87062" y="150474"/>
                    <a:pt x="88465" y="151876"/>
                    <a:pt x="88465" y="153605"/>
                  </a:cubicBezTo>
                  <a:cubicBezTo>
                    <a:pt x="88465" y="155334"/>
                    <a:pt x="87062" y="156704"/>
                    <a:pt x="85366" y="156704"/>
                  </a:cubicBezTo>
                  <a:cubicBezTo>
                    <a:pt x="83637" y="156704"/>
                    <a:pt x="82235" y="155334"/>
                    <a:pt x="82235" y="153605"/>
                  </a:cubicBezTo>
                  <a:cubicBezTo>
                    <a:pt x="82235" y="151876"/>
                    <a:pt x="83637" y="150474"/>
                    <a:pt x="85366" y="150474"/>
                  </a:cubicBezTo>
                  <a:close/>
                  <a:moveTo>
                    <a:pt x="123401" y="150474"/>
                  </a:moveTo>
                  <a:cubicBezTo>
                    <a:pt x="125130" y="150474"/>
                    <a:pt x="126532" y="151876"/>
                    <a:pt x="126532" y="153605"/>
                  </a:cubicBezTo>
                  <a:cubicBezTo>
                    <a:pt x="126532" y="155334"/>
                    <a:pt x="125130" y="156704"/>
                    <a:pt x="123401" y="156704"/>
                  </a:cubicBezTo>
                  <a:cubicBezTo>
                    <a:pt x="121705" y="156704"/>
                    <a:pt x="120302" y="155334"/>
                    <a:pt x="120302" y="153605"/>
                  </a:cubicBezTo>
                  <a:cubicBezTo>
                    <a:pt x="120302" y="151876"/>
                    <a:pt x="121705" y="150474"/>
                    <a:pt x="123401" y="150474"/>
                  </a:cubicBezTo>
                  <a:close/>
                  <a:moveTo>
                    <a:pt x="161468" y="150474"/>
                  </a:moveTo>
                  <a:cubicBezTo>
                    <a:pt x="163197" y="150474"/>
                    <a:pt x="164600" y="151876"/>
                    <a:pt x="164600" y="153605"/>
                  </a:cubicBezTo>
                  <a:cubicBezTo>
                    <a:pt x="164600" y="155334"/>
                    <a:pt x="163197" y="156704"/>
                    <a:pt x="161468" y="156704"/>
                  </a:cubicBezTo>
                  <a:cubicBezTo>
                    <a:pt x="159772" y="156704"/>
                    <a:pt x="158369" y="155334"/>
                    <a:pt x="158369" y="153605"/>
                  </a:cubicBezTo>
                  <a:cubicBezTo>
                    <a:pt x="158369" y="151876"/>
                    <a:pt x="159772" y="150474"/>
                    <a:pt x="161468" y="150474"/>
                  </a:cubicBezTo>
                  <a:close/>
                  <a:moveTo>
                    <a:pt x="199536" y="150474"/>
                  </a:moveTo>
                  <a:cubicBezTo>
                    <a:pt x="201265" y="150474"/>
                    <a:pt x="202667" y="151876"/>
                    <a:pt x="202667" y="153605"/>
                  </a:cubicBezTo>
                  <a:cubicBezTo>
                    <a:pt x="202667" y="155334"/>
                    <a:pt x="201265" y="156704"/>
                    <a:pt x="199536" y="156704"/>
                  </a:cubicBezTo>
                  <a:cubicBezTo>
                    <a:pt x="197807" y="156704"/>
                    <a:pt x="196437" y="155334"/>
                    <a:pt x="196437" y="153605"/>
                  </a:cubicBezTo>
                  <a:cubicBezTo>
                    <a:pt x="196437" y="151876"/>
                    <a:pt x="197807" y="150474"/>
                    <a:pt x="199536" y="150474"/>
                  </a:cubicBezTo>
                  <a:close/>
                  <a:moveTo>
                    <a:pt x="151062" y="0"/>
                  </a:moveTo>
                  <a:cubicBezTo>
                    <a:pt x="150625" y="0"/>
                    <a:pt x="150180" y="94"/>
                    <a:pt x="149758" y="292"/>
                  </a:cubicBezTo>
                  <a:cubicBezTo>
                    <a:pt x="148257" y="1010"/>
                    <a:pt x="147605" y="2836"/>
                    <a:pt x="148323" y="4369"/>
                  </a:cubicBezTo>
                  <a:cubicBezTo>
                    <a:pt x="150997" y="10013"/>
                    <a:pt x="152400" y="16047"/>
                    <a:pt x="152498" y="22310"/>
                  </a:cubicBezTo>
                  <a:cubicBezTo>
                    <a:pt x="152498" y="23256"/>
                    <a:pt x="152955" y="24137"/>
                    <a:pt x="153705" y="24724"/>
                  </a:cubicBezTo>
                  <a:cubicBezTo>
                    <a:pt x="154249" y="25126"/>
                    <a:pt x="154913" y="25340"/>
                    <a:pt x="155572" y="25340"/>
                  </a:cubicBezTo>
                  <a:cubicBezTo>
                    <a:pt x="155822" y="25340"/>
                    <a:pt x="156072" y="25309"/>
                    <a:pt x="156314" y="25246"/>
                  </a:cubicBezTo>
                  <a:cubicBezTo>
                    <a:pt x="157340" y="24964"/>
                    <a:pt x="158405" y="24823"/>
                    <a:pt x="159463" y="24823"/>
                  </a:cubicBezTo>
                  <a:cubicBezTo>
                    <a:pt x="159752" y="24823"/>
                    <a:pt x="160040" y="24834"/>
                    <a:pt x="160327" y="24855"/>
                  </a:cubicBezTo>
                  <a:cubicBezTo>
                    <a:pt x="165937" y="25246"/>
                    <a:pt x="171254" y="30465"/>
                    <a:pt x="171744" y="36076"/>
                  </a:cubicBezTo>
                  <a:lnTo>
                    <a:pt x="171776" y="36206"/>
                  </a:lnTo>
                  <a:cubicBezTo>
                    <a:pt x="171907" y="38000"/>
                    <a:pt x="171287" y="39697"/>
                    <a:pt x="170080" y="41001"/>
                  </a:cubicBezTo>
                  <a:cubicBezTo>
                    <a:pt x="168840" y="42339"/>
                    <a:pt x="167177" y="43057"/>
                    <a:pt x="165383" y="43057"/>
                  </a:cubicBezTo>
                  <a:lnTo>
                    <a:pt x="43482" y="43057"/>
                  </a:lnTo>
                  <a:cubicBezTo>
                    <a:pt x="40253" y="43057"/>
                    <a:pt x="37545" y="40675"/>
                    <a:pt x="37154" y="37511"/>
                  </a:cubicBezTo>
                  <a:cubicBezTo>
                    <a:pt x="37024" y="36630"/>
                    <a:pt x="36991" y="35750"/>
                    <a:pt x="36991" y="34836"/>
                  </a:cubicBezTo>
                  <a:cubicBezTo>
                    <a:pt x="37024" y="30889"/>
                    <a:pt x="38263" y="27040"/>
                    <a:pt x="40546" y="23778"/>
                  </a:cubicBezTo>
                  <a:cubicBezTo>
                    <a:pt x="41525" y="22408"/>
                    <a:pt x="41199" y="20484"/>
                    <a:pt x="39829" y="19505"/>
                  </a:cubicBezTo>
                  <a:cubicBezTo>
                    <a:pt x="39289" y="19141"/>
                    <a:pt x="38676" y="18965"/>
                    <a:pt x="38071" y="18965"/>
                  </a:cubicBezTo>
                  <a:cubicBezTo>
                    <a:pt x="37104" y="18965"/>
                    <a:pt x="36157" y="19413"/>
                    <a:pt x="35556" y="20255"/>
                  </a:cubicBezTo>
                  <a:cubicBezTo>
                    <a:pt x="32555" y="24561"/>
                    <a:pt x="30924" y="29585"/>
                    <a:pt x="30858" y="34804"/>
                  </a:cubicBezTo>
                  <a:cubicBezTo>
                    <a:pt x="30858" y="35945"/>
                    <a:pt x="30924" y="37120"/>
                    <a:pt x="31087" y="38261"/>
                  </a:cubicBezTo>
                  <a:cubicBezTo>
                    <a:pt x="31837" y="44492"/>
                    <a:pt x="37187" y="49156"/>
                    <a:pt x="43482" y="49156"/>
                  </a:cubicBezTo>
                  <a:lnTo>
                    <a:pt x="44233" y="49156"/>
                  </a:lnTo>
                  <a:lnTo>
                    <a:pt x="44233" y="65825"/>
                  </a:lnTo>
                  <a:lnTo>
                    <a:pt x="6654" y="103403"/>
                  </a:lnTo>
                  <a:cubicBezTo>
                    <a:pt x="6067" y="103990"/>
                    <a:pt x="5741" y="104741"/>
                    <a:pt x="5741" y="105556"/>
                  </a:cubicBezTo>
                  <a:lnTo>
                    <a:pt x="5741" y="145059"/>
                  </a:lnTo>
                  <a:cubicBezTo>
                    <a:pt x="2381" y="146429"/>
                    <a:pt x="0" y="149756"/>
                    <a:pt x="0" y="153605"/>
                  </a:cubicBezTo>
                  <a:cubicBezTo>
                    <a:pt x="0" y="158694"/>
                    <a:pt x="4143" y="162837"/>
                    <a:pt x="9231" y="162837"/>
                  </a:cubicBezTo>
                  <a:cubicBezTo>
                    <a:pt x="14320" y="162837"/>
                    <a:pt x="18463" y="158694"/>
                    <a:pt x="18463" y="153605"/>
                  </a:cubicBezTo>
                  <a:cubicBezTo>
                    <a:pt x="18463" y="149430"/>
                    <a:pt x="15690" y="145907"/>
                    <a:pt x="11874" y="144765"/>
                  </a:cubicBezTo>
                  <a:lnTo>
                    <a:pt x="11874" y="106828"/>
                  </a:lnTo>
                  <a:lnTo>
                    <a:pt x="49452" y="69250"/>
                  </a:lnTo>
                  <a:cubicBezTo>
                    <a:pt x="50039" y="68663"/>
                    <a:pt x="50365" y="67880"/>
                    <a:pt x="50365" y="67065"/>
                  </a:cubicBezTo>
                  <a:lnTo>
                    <a:pt x="50365" y="49156"/>
                  </a:lnTo>
                  <a:lnTo>
                    <a:pt x="63804" y="49156"/>
                  </a:lnTo>
                  <a:lnTo>
                    <a:pt x="63804" y="74991"/>
                  </a:lnTo>
                  <a:lnTo>
                    <a:pt x="45113" y="93683"/>
                  </a:lnTo>
                  <a:cubicBezTo>
                    <a:pt x="44559" y="94237"/>
                    <a:pt x="44233" y="95020"/>
                    <a:pt x="44233" y="95835"/>
                  </a:cubicBezTo>
                  <a:lnTo>
                    <a:pt x="44233" y="144896"/>
                  </a:lnTo>
                  <a:cubicBezTo>
                    <a:pt x="40644" y="146168"/>
                    <a:pt x="38067" y="149593"/>
                    <a:pt x="38067" y="153605"/>
                  </a:cubicBezTo>
                  <a:cubicBezTo>
                    <a:pt x="38067" y="158694"/>
                    <a:pt x="42210" y="162837"/>
                    <a:pt x="47299" y="162837"/>
                  </a:cubicBezTo>
                  <a:cubicBezTo>
                    <a:pt x="52388" y="162837"/>
                    <a:pt x="56530" y="158694"/>
                    <a:pt x="56530" y="153605"/>
                  </a:cubicBezTo>
                  <a:cubicBezTo>
                    <a:pt x="56530" y="149593"/>
                    <a:pt x="53953" y="146168"/>
                    <a:pt x="50365" y="144896"/>
                  </a:cubicBezTo>
                  <a:lnTo>
                    <a:pt x="50365" y="97108"/>
                  </a:lnTo>
                  <a:lnTo>
                    <a:pt x="69024" y="78416"/>
                  </a:lnTo>
                  <a:cubicBezTo>
                    <a:pt x="69611" y="77862"/>
                    <a:pt x="69904" y="77079"/>
                    <a:pt x="69904" y="76264"/>
                  </a:cubicBezTo>
                  <a:lnTo>
                    <a:pt x="69904" y="49156"/>
                  </a:lnTo>
                  <a:lnTo>
                    <a:pt x="82300" y="49156"/>
                  </a:lnTo>
                  <a:lnTo>
                    <a:pt x="82300" y="144896"/>
                  </a:lnTo>
                  <a:cubicBezTo>
                    <a:pt x="78712" y="146168"/>
                    <a:pt x="76135" y="149593"/>
                    <a:pt x="76135" y="153605"/>
                  </a:cubicBezTo>
                  <a:cubicBezTo>
                    <a:pt x="76135" y="158694"/>
                    <a:pt x="80277" y="162837"/>
                    <a:pt x="85366" y="162837"/>
                  </a:cubicBezTo>
                  <a:cubicBezTo>
                    <a:pt x="89378" y="162837"/>
                    <a:pt x="92804" y="160260"/>
                    <a:pt x="94076" y="156671"/>
                  </a:cubicBezTo>
                  <a:lnTo>
                    <a:pt x="114691" y="156671"/>
                  </a:lnTo>
                  <a:cubicBezTo>
                    <a:pt x="115964" y="160260"/>
                    <a:pt x="119389" y="162837"/>
                    <a:pt x="123401" y="162837"/>
                  </a:cubicBezTo>
                  <a:cubicBezTo>
                    <a:pt x="128490" y="162837"/>
                    <a:pt x="132632" y="158694"/>
                    <a:pt x="132632" y="153605"/>
                  </a:cubicBezTo>
                  <a:cubicBezTo>
                    <a:pt x="132632" y="149593"/>
                    <a:pt x="130055" y="146168"/>
                    <a:pt x="126500" y="144896"/>
                  </a:cubicBezTo>
                  <a:cubicBezTo>
                    <a:pt x="126598" y="137002"/>
                    <a:pt x="126598" y="129303"/>
                    <a:pt x="126467" y="121377"/>
                  </a:cubicBezTo>
                  <a:cubicBezTo>
                    <a:pt x="126435" y="119733"/>
                    <a:pt x="125096" y="118375"/>
                    <a:pt x="123428" y="118375"/>
                  </a:cubicBezTo>
                  <a:cubicBezTo>
                    <a:pt x="123408" y="118375"/>
                    <a:pt x="123388" y="118375"/>
                    <a:pt x="123368" y="118376"/>
                  </a:cubicBezTo>
                  <a:cubicBezTo>
                    <a:pt x="121672" y="118408"/>
                    <a:pt x="120335" y="119811"/>
                    <a:pt x="120367" y="121475"/>
                  </a:cubicBezTo>
                  <a:cubicBezTo>
                    <a:pt x="120498" y="129369"/>
                    <a:pt x="120498" y="137034"/>
                    <a:pt x="120367" y="144896"/>
                  </a:cubicBezTo>
                  <a:cubicBezTo>
                    <a:pt x="117725" y="145809"/>
                    <a:pt x="115637" y="147897"/>
                    <a:pt x="114691" y="150539"/>
                  </a:cubicBezTo>
                  <a:lnTo>
                    <a:pt x="107450" y="150539"/>
                  </a:lnTo>
                  <a:lnTo>
                    <a:pt x="107450" y="49156"/>
                  </a:lnTo>
                  <a:lnTo>
                    <a:pt x="120367" y="49156"/>
                  </a:lnTo>
                  <a:cubicBezTo>
                    <a:pt x="120498" y="68794"/>
                    <a:pt x="120498" y="88561"/>
                    <a:pt x="120367" y="108003"/>
                  </a:cubicBezTo>
                  <a:cubicBezTo>
                    <a:pt x="120335" y="109699"/>
                    <a:pt x="121705" y="111069"/>
                    <a:pt x="123401" y="111069"/>
                  </a:cubicBezTo>
                  <a:cubicBezTo>
                    <a:pt x="125097" y="111069"/>
                    <a:pt x="126467" y="109732"/>
                    <a:pt x="126467" y="108035"/>
                  </a:cubicBezTo>
                  <a:cubicBezTo>
                    <a:pt x="126598" y="88594"/>
                    <a:pt x="126598" y="68794"/>
                    <a:pt x="126500" y="49156"/>
                  </a:cubicBezTo>
                  <a:lnTo>
                    <a:pt x="138863" y="49156"/>
                  </a:lnTo>
                  <a:lnTo>
                    <a:pt x="138863" y="76264"/>
                  </a:lnTo>
                  <a:cubicBezTo>
                    <a:pt x="138863" y="77079"/>
                    <a:pt x="139156" y="77862"/>
                    <a:pt x="139744" y="78416"/>
                  </a:cubicBezTo>
                  <a:lnTo>
                    <a:pt x="158402" y="97108"/>
                  </a:lnTo>
                  <a:lnTo>
                    <a:pt x="158402" y="144896"/>
                  </a:lnTo>
                  <a:cubicBezTo>
                    <a:pt x="154814" y="146168"/>
                    <a:pt x="152237" y="149593"/>
                    <a:pt x="152237" y="153605"/>
                  </a:cubicBezTo>
                  <a:cubicBezTo>
                    <a:pt x="152237" y="158694"/>
                    <a:pt x="156380" y="162837"/>
                    <a:pt x="161468" y="162837"/>
                  </a:cubicBezTo>
                  <a:cubicBezTo>
                    <a:pt x="166557" y="162837"/>
                    <a:pt x="170700" y="158694"/>
                    <a:pt x="170700" y="153605"/>
                  </a:cubicBezTo>
                  <a:cubicBezTo>
                    <a:pt x="170700" y="149593"/>
                    <a:pt x="168123" y="146168"/>
                    <a:pt x="164535" y="144896"/>
                  </a:cubicBezTo>
                  <a:lnTo>
                    <a:pt x="164535" y="95835"/>
                  </a:lnTo>
                  <a:cubicBezTo>
                    <a:pt x="164535" y="95020"/>
                    <a:pt x="164208" y="94237"/>
                    <a:pt x="163654" y="93683"/>
                  </a:cubicBezTo>
                  <a:lnTo>
                    <a:pt x="144963" y="74991"/>
                  </a:lnTo>
                  <a:lnTo>
                    <a:pt x="144963" y="49156"/>
                  </a:lnTo>
                  <a:lnTo>
                    <a:pt x="158402" y="49156"/>
                  </a:lnTo>
                  <a:lnTo>
                    <a:pt x="158402" y="67065"/>
                  </a:lnTo>
                  <a:cubicBezTo>
                    <a:pt x="158402" y="67880"/>
                    <a:pt x="158728" y="68663"/>
                    <a:pt x="159315" y="69250"/>
                  </a:cubicBezTo>
                  <a:lnTo>
                    <a:pt x="196894" y="106828"/>
                  </a:lnTo>
                  <a:lnTo>
                    <a:pt x="196894" y="144765"/>
                  </a:lnTo>
                  <a:cubicBezTo>
                    <a:pt x="193077" y="145907"/>
                    <a:pt x="190304" y="149430"/>
                    <a:pt x="190304" y="153605"/>
                  </a:cubicBezTo>
                  <a:cubicBezTo>
                    <a:pt x="190304" y="158694"/>
                    <a:pt x="194447" y="162837"/>
                    <a:pt x="199536" y="162837"/>
                  </a:cubicBezTo>
                  <a:cubicBezTo>
                    <a:pt x="204624" y="162837"/>
                    <a:pt x="208767" y="158694"/>
                    <a:pt x="208767" y="153605"/>
                  </a:cubicBezTo>
                  <a:cubicBezTo>
                    <a:pt x="208767" y="149756"/>
                    <a:pt x="206386" y="146429"/>
                    <a:pt x="203026" y="145059"/>
                  </a:cubicBezTo>
                  <a:lnTo>
                    <a:pt x="203026" y="105556"/>
                  </a:lnTo>
                  <a:cubicBezTo>
                    <a:pt x="203026" y="104741"/>
                    <a:pt x="202700" y="103990"/>
                    <a:pt x="202113" y="103403"/>
                  </a:cubicBezTo>
                  <a:lnTo>
                    <a:pt x="164535" y="65825"/>
                  </a:lnTo>
                  <a:lnTo>
                    <a:pt x="164535" y="49156"/>
                  </a:lnTo>
                  <a:lnTo>
                    <a:pt x="165383" y="49156"/>
                  </a:lnTo>
                  <a:cubicBezTo>
                    <a:pt x="168840" y="49156"/>
                    <a:pt x="172200" y="47721"/>
                    <a:pt x="174549" y="45177"/>
                  </a:cubicBezTo>
                  <a:cubicBezTo>
                    <a:pt x="176898" y="42632"/>
                    <a:pt x="178104" y="39207"/>
                    <a:pt x="177876" y="35782"/>
                  </a:cubicBezTo>
                  <a:cubicBezTo>
                    <a:pt x="177844" y="35684"/>
                    <a:pt x="177844" y="35587"/>
                    <a:pt x="177844" y="35521"/>
                  </a:cubicBezTo>
                  <a:cubicBezTo>
                    <a:pt x="177093" y="26877"/>
                    <a:pt x="169428" y="19342"/>
                    <a:pt x="160751" y="18755"/>
                  </a:cubicBezTo>
                  <a:cubicBezTo>
                    <a:pt x="160299" y="18736"/>
                    <a:pt x="159858" y="18717"/>
                    <a:pt x="159415" y="18717"/>
                  </a:cubicBezTo>
                  <a:cubicBezTo>
                    <a:pt x="159091" y="18717"/>
                    <a:pt x="158766" y="18727"/>
                    <a:pt x="158435" y="18755"/>
                  </a:cubicBezTo>
                  <a:cubicBezTo>
                    <a:pt x="157945" y="12818"/>
                    <a:pt x="156412" y="7142"/>
                    <a:pt x="153835" y="1760"/>
                  </a:cubicBezTo>
                  <a:cubicBezTo>
                    <a:pt x="153315" y="649"/>
                    <a:pt x="152213" y="0"/>
                    <a:pt x="15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5"/>
            <p:cNvSpPr/>
            <p:nvPr/>
          </p:nvSpPr>
          <p:spPr>
            <a:xfrm>
              <a:off x="3409575" y="1115575"/>
              <a:ext cx="425725" cy="729100"/>
            </a:xfrm>
            <a:custGeom>
              <a:avLst/>
              <a:gdLst/>
              <a:ahLst/>
              <a:cxnLst/>
              <a:rect l="l" t="t" r="r" b="b"/>
              <a:pathLst>
                <a:path w="17029" h="29164" extrusionOk="0">
                  <a:moveTo>
                    <a:pt x="13962" y="1"/>
                  </a:moveTo>
                  <a:cubicBezTo>
                    <a:pt x="12266" y="1"/>
                    <a:pt x="10896" y="1371"/>
                    <a:pt x="10896" y="3067"/>
                  </a:cubicBezTo>
                  <a:lnTo>
                    <a:pt x="10896" y="18725"/>
                  </a:lnTo>
                  <a:lnTo>
                    <a:pt x="5546" y="13342"/>
                  </a:lnTo>
                  <a:cubicBezTo>
                    <a:pt x="4943" y="12739"/>
                    <a:pt x="4160" y="12437"/>
                    <a:pt x="3377" y="12437"/>
                  </a:cubicBezTo>
                  <a:cubicBezTo>
                    <a:pt x="2594" y="12437"/>
                    <a:pt x="1811" y="12739"/>
                    <a:pt x="1208" y="13342"/>
                  </a:cubicBezTo>
                  <a:cubicBezTo>
                    <a:pt x="1" y="14517"/>
                    <a:pt x="1" y="16474"/>
                    <a:pt x="1208" y="17648"/>
                  </a:cubicBezTo>
                  <a:lnTo>
                    <a:pt x="11809" y="28250"/>
                  </a:lnTo>
                  <a:cubicBezTo>
                    <a:pt x="12396" y="28837"/>
                    <a:pt x="13179" y="29163"/>
                    <a:pt x="13962" y="29163"/>
                  </a:cubicBezTo>
                  <a:cubicBezTo>
                    <a:pt x="14353" y="29163"/>
                    <a:pt x="14777" y="29065"/>
                    <a:pt x="15136" y="28935"/>
                  </a:cubicBezTo>
                  <a:cubicBezTo>
                    <a:pt x="16278" y="28445"/>
                    <a:pt x="17028" y="27336"/>
                    <a:pt x="17028" y="26097"/>
                  </a:cubicBezTo>
                  <a:lnTo>
                    <a:pt x="17028" y="3067"/>
                  </a:lnTo>
                  <a:cubicBezTo>
                    <a:pt x="17028" y="1371"/>
                    <a:pt x="15658" y="1"/>
                    <a:pt x="13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5"/>
            <p:cNvSpPr/>
            <p:nvPr/>
          </p:nvSpPr>
          <p:spPr>
            <a:xfrm>
              <a:off x="3934750" y="1115375"/>
              <a:ext cx="425725" cy="729300"/>
            </a:xfrm>
            <a:custGeom>
              <a:avLst/>
              <a:gdLst/>
              <a:ahLst/>
              <a:cxnLst/>
              <a:rect l="l" t="t" r="r" b="b"/>
              <a:pathLst>
                <a:path w="17029" h="29172" extrusionOk="0">
                  <a:moveTo>
                    <a:pt x="3049" y="0"/>
                  </a:moveTo>
                  <a:cubicBezTo>
                    <a:pt x="2660" y="0"/>
                    <a:pt x="2268" y="77"/>
                    <a:pt x="1893" y="237"/>
                  </a:cubicBezTo>
                  <a:cubicBezTo>
                    <a:pt x="751" y="727"/>
                    <a:pt x="1" y="1836"/>
                    <a:pt x="1" y="3075"/>
                  </a:cubicBezTo>
                  <a:lnTo>
                    <a:pt x="1" y="26105"/>
                  </a:lnTo>
                  <a:cubicBezTo>
                    <a:pt x="1" y="27801"/>
                    <a:pt x="1371" y="29171"/>
                    <a:pt x="3067" y="29171"/>
                  </a:cubicBezTo>
                  <a:cubicBezTo>
                    <a:pt x="4763" y="29171"/>
                    <a:pt x="6133" y="27801"/>
                    <a:pt x="6133" y="26105"/>
                  </a:cubicBezTo>
                  <a:lnTo>
                    <a:pt x="6133" y="10447"/>
                  </a:lnTo>
                  <a:lnTo>
                    <a:pt x="11483" y="15830"/>
                  </a:lnTo>
                  <a:cubicBezTo>
                    <a:pt x="12087" y="16433"/>
                    <a:pt x="12869" y="16735"/>
                    <a:pt x="13652" y="16735"/>
                  </a:cubicBezTo>
                  <a:cubicBezTo>
                    <a:pt x="14435" y="16735"/>
                    <a:pt x="15218" y="16433"/>
                    <a:pt x="15821" y="15830"/>
                  </a:cubicBezTo>
                  <a:cubicBezTo>
                    <a:pt x="17028" y="14623"/>
                    <a:pt x="17028" y="12698"/>
                    <a:pt x="15821" y="11491"/>
                  </a:cubicBezTo>
                  <a:lnTo>
                    <a:pt x="5220" y="890"/>
                  </a:lnTo>
                  <a:cubicBezTo>
                    <a:pt x="4628" y="320"/>
                    <a:pt x="3845" y="0"/>
                    <a:pt x="3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45"/>
          <p:cNvGrpSpPr/>
          <p:nvPr/>
        </p:nvGrpSpPr>
        <p:grpSpPr>
          <a:xfrm>
            <a:off x="4063603" y="1155588"/>
            <a:ext cx="352818" cy="352818"/>
            <a:chOff x="1190625" y="238125"/>
            <a:chExt cx="5219200" cy="5219200"/>
          </a:xfrm>
        </p:grpSpPr>
        <p:sp>
          <p:nvSpPr>
            <p:cNvPr id="365" name="Google Shape;365;p45"/>
            <p:cNvSpPr/>
            <p:nvPr/>
          </p:nvSpPr>
          <p:spPr>
            <a:xfrm>
              <a:off x="1190625" y="238125"/>
              <a:ext cx="5219200" cy="5219200"/>
            </a:xfrm>
            <a:custGeom>
              <a:avLst/>
              <a:gdLst/>
              <a:ahLst/>
              <a:cxnLst/>
              <a:rect l="l" t="t" r="r" b="b"/>
              <a:pathLst>
                <a:path w="208768" h="208768" extrusionOk="0">
                  <a:moveTo>
                    <a:pt x="58977" y="6100"/>
                  </a:moveTo>
                  <a:cubicBezTo>
                    <a:pt x="59336" y="6100"/>
                    <a:pt x="59629" y="6393"/>
                    <a:pt x="59629" y="6752"/>
                  </a:cubicBezTo>
                  <a:lnTo>
                    <a:pt x="59629" y="15658"/>
                  </a:lnTo>
                  <a:lnTo>
                    <a:pt x="36371" y="15658"/>
                  </a:lnTo>
                  <a:lnTo>
                    <a:pt x="36371" y="6752"/>
                  </a:lnTo>
                  <a:cubicBezTo>
                    <a:pt x="36371" y="6393"/>
                    <a:pt x="36665" y="6100"/>
                    <a:pt x="37024" y="6100"/>
                  </a:cubicBezTo>
                  <a:close/>
                  <a:moveTo>
                    <a:pt x="115344" y="6100"/>
                  </a:moveTo>
                  <a:cubicBezTo>
                    <a:pt x="115703" y="6100"/>
                    <a:pt x="115996" y="6393"/>
                    <a:pt x="115996" y="6752"/>
                  </a:cubicBezTo>
                  <a:lnTo>
                    <a:pt x="115996" y="15658"/>
                  </a:lnTo>
                  <a:lnTo>
                    <a:pt x="92771" y="15658"/>
                  </a:lnTo>
                  <a:lnTo>
                    <a:pt x="92771" y="6752"/>
                  </a:lnTo>
                  <a:cubicBezTo>
                    <a:pt x="92771" y="6393"/>
                    <a:pt x="93064" y="6100"/>
                    <a:pt x="93423" y="6100"/>
                  </a:cubicBezTo>
                  <a:close/>
                  <a:moveTo>
                    <a:pt x="171744" y="6100"/>
                  </a:moveTo>
                  <a:cubicBezTo>
                    <a:pt x="172102" y="6100"/>
                    <a:pt x="172396" y="6393"/>
                    <a:pt x="172396" y="6752"/>
                  </a:cubicBezTo>
                  <a:lnTo>
                    <a:pt x="172396" y="15658"/>
                  </a:lnTo>
                  <a:lnTo>
                    <a:pt x="149138" y="15658"/>
                  </a:lnTo>
                  <a:lnTo>
                    <a:pt x="149138" y="6752"/>
                  </a:lnTo>
                  <a:cubicBezTo>
                    <a:pt x="149138" y="6393"/>
                    <a:pt x="149432" y="6100"/>
                    <a:pt x="149790" y="6100"/>
                  </a:cubicBezTo>
                  <a:close/>
                  <a:moveTo>
                    <a:pt x="15658" y="36371"/>
                  </a:moveTo>
                  <a:lnTo>
                    <a:pt x="15658" y="59629"/>
                  </a:lnTo>
                  <a:lnTo>
                    <a:pt x="6752" y="59629"/>
                  </a:lnTo>
                  <a:cubicBezTo>
                    <a:pt x="6393" y="59629"/>
                    <a:pt x="6100" y="59336"/>
                    <a:pt x="6100" y="58977"/>
                  </a:cubicBezTo>
                  <a:lnTo>
                    <a:pt x="6100" y="37024"/>
                  </a:lnTo>
                  <a:cubicBezTo>
                    <a:pt x="6100" y="36665"/>
                    <a:pt x="6393" y="36371"/>
                    <a:pt x="6752" y="36371"/>
                  </a:cubicBezTo>
                  <a:close/>
                  <a:moveTo>
                    <a:pt x="202015" y="36371"/>
                  </a:moveTo>
                  <a:cubicBezTo>
                    <a:pt x="202374" y="36371"/>
                    <a:pt x="202667" y="36665"/>
                    <a:pt x="202667" y="37024"/>
                  </a:cubicBezTo>
                  <a:lnTo>
                    <a:pt x="202667" y="58977"/>
                  </a:lnTo>
                  <a:cubicBezTo>
                    <a:pt x="202667" y="59336"/>
                    <a:pt x="202374" y="59629"/>
                    <a:pt x="202015" y="59629"/>
                  </a:cubicBezTo>
                  <a:lnTo>
                    <a:pt x="193110" y="59629"/>
                  </a:lnTo>
                  <a:lnTo>
                    <a:pt x="193110" y="36371"/>
                  </a:lnTo>
                  <a:close/>
                  <a:moveTo>
                    <a:pt x="15658" y="92771"/>
                  </a:moveTo>
                  <a:lnTo>
                    <a:pt x="15658" y="115996"/>
                  </a:lnTo>
                  <a:lnTo>
                    <a:pt x="6752" y="115996"/>
                  </a:lnTo>
                  <a:cubicBezTo>
                    <a:pt x="6393" y="115996"/>
                    <a:pt x="6100" y="115703"/>
                    <a:pt x="6100" y="115344"/>
                  </a:cubicBezTo>
                  <a:lnTo>
                    <a:pt x="6100" y="93423"/>
                  </a:lnTo>
                  <a:cubicBezTo>
                    <a:pt x="6100" y="93064"/>
                    <a:pt x="6393" y="92771"/>
                    <a:pt x="6752" y="92771"/>
                  </a:cubicBezTo>
                  <a:close/>
                  <a:moveTo>
                    <a:pt x="202015" y="92771"/>
                  </a:moveTo>
                  <a:cubicBezTo>
                    <a:pt x="202374" y="92771"/>
                    <a:pt x="202667" y="93064"/>
                    <a:pt x="202667" y="93423"/>
                  </a:cubicBezTo>
                  <a:lnTo>
                    <a:pt x="202667" y="115344"/>
                  </a:lnTo>
                  <a:cubicBezTo>
                    <a:pt x="202667" y="115703"/>
                    <a:pt x="202374" y="115996"/>
                    <a:pt x="202015" y="115996"/>
                  </a:cubicBezTo>
                  <a:lnTo>
                    <a:pt x="193110" y="115996"/>
                  </a:lnTo>
                  <a:lnTo>
                    <a:pt x="193110" y="92771"/>
                  </a:lnTo>
                  <a:close/>
                  <a:moveTo>
                    <a:pt x="15658" y="149138"/>
                  </a:moveTo>
                  <a:lnTo>
                    <a:pt x="15658" y="172396"/>
                  </a:lnTo>
                  <a:lnTo>
                    <a:pt x="6752" y="172396"/>
                  </a:lnTo>
                  <a:cubicBezTo>
                    <a:pt x="6393" y="172396"/>
                    <a:pt x="6100" y="172102"/>
                    <a:pt x="6100" y="171744"/>
                  </a:cubicBezTo>
                  <a:lnTo>
                    <a:pt x="6100" y="149790"/>
                  </a:lnTo>
                  <a:cubicBezTo>
                    <a:pt x="6100" y="149432"/>
                    <a:pt x="6393" y="149138"/>
                    <a:pt x="6752" y="149138"/>
                  </a:cubicBezTo>
                  <a:close/>
                  <a:moveTo>
                    <a:pt x="202015" y="149138"/>
                  </a:moveTo>
                  <a:cubicBezTo>
                    <a:pt x="202374" y="149138"/>
                    <a:pt x="202667" y="149432"/>
                    <a:pt x="202667" y="149790"/>
                  </a:cubicBezTo>
                  <a:lnTo>
                    <a:pt x="202667" y="171744"/>
                  </a:lnTo>
                  <a:cubicBezTo>
                    <a:pt x="202667" y="172102"/>
                    <a:pt x="202374" y="172396"/>
                    <a:pt x="202015" y="172396"/>
                  </a:cubicBezTo>
                  <a:lnTo>
                    <a:pt x="193110" y="172396"/>
                  </a:lnTo>
                  <a:lnTo>
                    <a:pt x="193110" y="149138"/>
                  </a:lnTo>
                  <a:close/>
                  <a:moveTo>
                    <a:pt x="177909" y="21790"/>
                  </a:moveTo>
                  <a:cubicBezTo>
                    <a:pt x="182932" y="21790"/>
                    <a:pt x="186977" y="25835"/>
                    <a:pt x="186977" y="30858"/>
                  </a:cubicBezTo>
                  <a:lnTo>
                    <a:pt x="186977" y="177909"/>
                  </a:lnTo>
                  <a:cubicBezTo>
                    <a:pt x="186977" y="182932"/>
                    <a:pt x="182900" y="186977"/>
                    <a:pt x="177909" y="186977"/>
                  </a:cubicBezTo>
                  <a:lnTo>
                    <a:pt x="30858" y="186977"/>
                  </a:lnTo>
                  <a:cubicBezTo>
                    <a:pt x="25868" y="186977"/>
                    <a:pt x="21790" y="182932"/>
                    <a:pt x="21790" y="177909"/>
                  </a:cubicBezTo>
                  <a:lnTo>
                    <a:pt x="21790" y="30858"/>
                  </a:lnTo>
                  <a:cubicBezTo>
                    <a:pt x="21790" y="25868"/>
                    <a:pt x="25868" y="21790"/>
                    <a:pt x="30858" y="21790"/>
                  </a:cubicBezTo>
                  <a:close/>
                  <a:moveTo>
                    <a:pt x="115996" y="193110"/>
                  </a:moveTo>
                  <a:lnTo>
                    <a:pt x="115996" y="202015"/>
                  </a:lnTo>
                  <a:cubicBezTo>
                    <a:pt x="115996" y="202374"/>
                    <a:pt x="115703" y="202667"/>
                    <a:pt x="115344" y="202667"/>
                  </a:cubicBezTo>
                  <a:lnTo>
                    <a:pt x="93423" y="202667"/>
                  </a:lnTo>
                  <a:cubicBezTo>
                    <a:pt x="93064" y="202667"/>
                    <a:pt x="92771" y="202374"/>
                    <a:pt x="92771" y="202015"/>
                  </a:cubicBezTo>
                  <a:lnTo>
                    <a:pt x="92771" y="193110"/>
                  </a:lnTo>
                  <a:close/>
                  <a:moveTo>
                    <a:pt x="172396" y="193110"/>
                  </a:moveTo>
                  <a:lnTo>
                    <a:pt x="172396" y="202015"/>
                  </a:lnTo>
                  <a:cubicBezTo>
                    <a:pt x="172396" y="202374"/>
                    <a:pt x="172102" y="202667"/>
                    <a:pt x="171744" y="202667"/>
                  </a:cubicBezTo>
                  <a:lnTo>
                    <a:pt x="149790" y="202667"/>
                  </a:lnTo>
                  <a:cubicBezTo>
                    <a:pt x="149432" y="202667"/>
                    <a:pt x="149138" y="202374"/>
                    <a:pt x="149138" y="202015"/>
                  </a:cubicBezTo>
                  <a:lnTo>
                    <a:pt x="149138" y="193110"/>
                  </a:lnTo>
                  <a:close/>
                  <a:moveTo>
                    <a:pt x="37024" y="0"/>
                  </a:moveTo>
                  <a:cubicBezTo>
                    <a:pt x="33305" y="0"/>
                    <a:pt x="30271" y="3034"/>
                    <a:pt x="30271" y="6752"/>
                  </a:cubicBezTo>
                  <a:lnTo>
                    <a:pt x="30271" y="15690"/>
                  </a:lnTo>
                  <a:cubicBezTo>
                    <a:pt x="22345" y="15984"/>
                    <a:pt x="15984" y="22345"/>
                    <a:pt x="15690" y="30271"/>
                  </a:cubicBezTo>
                  <a:lnTo>
                    <a:pt x="6752" y="30271"/>
                  </a:lnTo>
                  <a:cubicBezTo>
                    <a:pt x="3034" y="30271"/>
                    <a:pt x="0" y="33305"/>
                    <a:pt x="0" y="37024"/>
                  </a:cubicBezTo>
                  <a:lnTo>
                    <a:pt x="0" y="58977"/>
                  </a:lnTo>
                  <a:cubicBezTo>
                    <a:pt x="0" y="62695"/>
                    <a:pt x="3034" y="65729"/>
                    <a:pt x="6752" y="65729"/>
                  </a:cubicBezTo>
                  <a:lnTo>
                    <a:pt x="15658" y="65729"/>
                  </a:lnTo>
                  <a:lnTo>
                    <a:pt x="15658" y="86638"/>
                  </a:lnTo>
                  <a:lnTo>
                    <a:pt x="6752" y="86638"/>
                  </a:lnTo>
                  <a:cubicBezTo>
                    <a:pt x="3034" y="86638"/>
                    <a:pt x="0" y="89672"/>
                    <a:pt x="0" y="93423"/>
                  </a:cubicBezTo>
                  <a:lnTo>
                    <a:pt x="0" y="115344"/>
                  </a:lnTo>
                  <a:cubicBezTo>
                    <a:pt x="0" y="119095"/>
                    <a:pt x="3034" y="122129"/>
                    <a:pt x="6752" y="122129"/>
                  </a:cubicBezTo>
                  <a:lnTo>
                    <a:pt x="15658" y="122129"/>
                  </a:lnTo>
                  <a:lnTo>
                    <a:pt x="15658" y="143038"/>
                  </a:lnTo>
                  <a:lnTo>
                    <a:pt x="6752" y="143038"/>
                  </a:lnTo>
                  <a:cubicBezTo>
                    <a:pt x="3034" y="143038"/>
                    <a:pt x="0" y="146072"/>
                    <a:pt x="0" y="149790"/>
                  </a:cubicBezTo>
                  <a:lnTo>
                    <a:pt x="0" y="171744"/>
                  </a:lnTo>
                  <a:cubicBezTo>
                    <a:pt x="0" y="175462"/>
                    <a:pt x="3034" y="178496"/>
                    <a:pt x="6752" y="178496"/>
                  </a:cubicBezTo>
                  <a:lnTo>
                    <a:pt x="15690" y="178496"/>
                  </a:lnTo>
                  <a:cubicBezTo>
                    <a:pt x="15984" y="186423"/>
                    <a:pt x="22345" y="192783"/>
                    <a:pt x="30271" y="193077"/>
                  </a:cubicBezTo>
                  <a:lnTo>
                    <a:pt x="30271" y="202015"/>
                  </a:lnTo>
                  <a:cubicBezTo>
                    <a:pt x="30271" y="205733"/>
                    <a:pt x="33305" y="208767"/>
                    <a:pt x="37024" y="208767"/>
                  </a:cubicBezTo>
                  <a:lnTo>
                    <a:pt x="39568" y="208767"/>
                  </a:lnTo>
                  <a:cubicBezTo>
                    <a:pt x="41264" y="208767"/>
                    <a:pt x="42634" y="207397"/>
                    <a:pt x="42634" y="205701"/>
                  </a:cubicBezTo>
                  <a:cubicBezTo>
                    <a:pt x="42634" y="204005"/>
                    <a:pt x="41264" y="202667"/>
                    <a:pt x="39568" y="202667"/>
                  </a:cubicBezTo>
                  <a:lnTo>
                    <a:pt x="37024" y="202667"/>
                  </a:lnTo>
                  <a:cubicBezTo>
                    <a:pt x="36665" y="202667"/>
                    <a:pt x="36371" y="202374"/>
                    <a:pt x="36371" y="202015"/>
                  </a:cubicBezTo>
                  <a:lnTo>
                    <a:pt x="36371" y="193110"/>
                  </a:lnTo>
                  <a:lnTo>
                    <a:pt x="59629" y="193110"/>
                  </a:lnTo>
                  <a:lnTo>
                    <a:pt x="59629" y="202015"/>
                  </a:lnTo>
                  <a:cubicBezTo>
                    <a:pt x="59629" y="202374"/>
                    <a:pt x="59336" y="202667"/>
                    <a:pt x="58977" y="202667"/>
                  </a:cubicBezTo>
                  <a:lnTo>
                    <a:pt x="52061" y="202667"/>
                  </a:lnTo>
                  <a:cubicBezTo>
                    <a:pt x="50365" y="202667"/>
                    <a:pt x="48995" y="204005"/>
                    <a:pt x="48995" y="205701"/>
                  </a:cubicBezTo>
                  <a:cubicBezTo>
                    <a:pt x="48995" y="207397"/>
                    <a:pt x="50365" y="208767"/>
                    <a:pt x="52061" y="208767"/>
                  </a:cubicBezTo>
                  <a:lnTo>
                    <a:pt x="58977" y="208767"/>
                  </a:lnTo>
                  <a:cubicBezTo>
                    <a:pt x="62695" y="208767"/>
                    <a:pt x="65729" y="205733"/>
                    <a:pt x="65729" y="202015"/>
                  </a:cubicBezTo>
                  <a:lnTo>
                    <a:pt x="65729" y="193110"/>
                  </a:lnTo>
                  <a:lnTo>
                    <a:pt x="86638" y="193110"/>
                  </a:lnTo>
                  <a:lnTo>
                    <a:pt x="86638" y="202015"/>
                  </a:lnTo>
                  <a:cubicBezTo>
                    <a:pt x="86638" y="205733"/>
                    <a:pt x="89672" y="208767"/>
                    <a:pt x="93423" y="208767"/>
                  </a:cubicBezTo>
                  <a:lnTo>
                    <a:pt x="115344" y="208767"/>
                  </a:lnTo>
                  <a:cubicBezTo>
                    <a:pt x="119095" y="208767"/>
                    <a:pt x="122129" y="205733"/>
                    <a:pt x="122129" y="202015"/>
                  </a:cubicBezTo>
                  <a:lnTo>
                    <a:pt x="122129" y="193110"/>
                  </a:lnTo>
                  <a:lnTo>
                    <a:pt x="143038" y="193110"/>
                  </a:lnTo>
                  <a:lnTo>
                    <a:pt x="143038" y="202015"/>
                  </a:lnTo>
                  <a:cubicBezTo>
                    <a:pt x="143038" y="205733"/>
                    <a:pt x="146072" y="208767"/>
                    <a:pt x="149790" y="208767"/>
                  </a:cubicBezTo>
                  <a:lnTo>
                    <a:pt x="171744" y="208767"/>
                  </a:lnTo>
                  <a:cubicBezTo>
                    <a:pt x="175462" y="208767"/>
                    <a:pt x="178496" y="205733"/>
                    <a:pt x="178496" y="202015"/>
                  </a:cubicBezTo>
                  <a:lnTo>
                    <a:pt x="178496" y="193077"/>
                  </a:lnTo>
                  <a:cubicBezTo>
                    <a:pt x="186423" y="192783"/>
                    <a:pt x="192783" y="186423"/>
                    <a:pt x="193077" y="178496"/>
                  </a:cubicBezTo>
                  <a:lnTo>
                    <a:pt x="202015" y="178496"/>
                  </a:lnTo>
                  <a:cubicBezTo>
                    <a:pt x="205733" y="178496"/>
                    <a:pt x="208767" y="175462"/>
                    <a:pt x="208767" y="171744"/>
                  </a:cubicBezTo>
                  <a:lnTo>
                    <a:pt x="208767" y="149790"/>
                  </a:lnTo>
                  <a:cubicBezTo>
                    <a:pt x="208767" y="146072"/>
                    <a:pt x="205733" y="143038"/>
                    <a:pt x="202015" y="143038"/>
                  </a:cubicBezTo>
                  <a:lnTo>
                    <a:pt x="193110" y="143038"/>
                  </a:lnTo>
                  <a:lnTo>
                    <a:pt x="193110" y="122129"/>
                  </a:lnTo>
                  <a:lnTo>
                    <a:pt x="202015" y="122129"/>
                  </a:lnTo>
                  <a:cubicBezTo>
                    <a:pt x="205733" y="122129"/>
                    <a:pt x="208767" y="119095"/>
                    <a:pt x="208767" y="115344"/>
                  </a:cubicBezTo>
                  <a:lnTo>
                    <a:pt x="208767" y="93423"/>
                  </a:lnTo>
                  <a:cubicBezTo>
                    <a:pt x="208767" y="89672"/>
                    <a:pt x="205733" y="86638"/>
                    <a:pt x="202015" y="86638"/>
                  </a:cubicBezTo>
                  <a:lnTo>
                    <a:pt x="193110" y="86638"/>
                  </a:lnTo>
                  <a:lnTo>
                    <a:pt x="193110" y="65729"/>
                  </a:lnTo>
                  <a:lnTo>
                    <a:pt x="202015" y="65729"/>
                  </a:lnTo>
                  <a:cubicBezTo>
                    <a:pt x="205733" y="65729"/>
                    <a:pt x="208767" y="62695"/>
                    <a:pt x="208767" y="58977"/>
                  </a:cubicBezTo>
                  <a:lnTo>
                    <a:pt x="208767" y="37024"/>
                  </a:lnTo>
                  <a:cubicBezTo>
                    <a:pt x="208767" y="33305"/>
                    <a:pt x="205733" y="30271"/>
                    <a:pt x="202015" y="30271"/>
                  </a:cubicBezTo>
                  <a:lnTo>
                    <a:pt x="193077" y="30271"/>
                  </a:lnTo>
                  <a:cubicBezTo>
                    <a:pt x="192783" y="22345"/>
                    <a:pt x="186423" y="15984"/>
                    <a:pt x="178496" y="15690"/>
                  </a:cubicBezTo>
                  <a:lnTo>
                    <a:pt x="178496" y="6752"/>
                  </a:lnTo>
                  <a:cubicBezTo>
                    <a:pt x="178496" y="3034"/>
                    <a:pt x="175462" y="0"/>
                    <a:pt x="171744" y="0"/>
                  </a:cubicBezTo>
                  <a:lnTo>
                    <a:pt x="149790" y="0"/>
                  </a:lnTo>
                  <a:cubicBezTo>
                    <a:pt x="146072" y="0"/>
                    <a:pt x="143038" y="3034"/>
                    <a:pt x="143038" y="6752"/>
                  </a:cubicBezTo>
                  <a:lnTo>
                    <a:pt x="143038" y="15658"/>
                  </a:lnTo>
                  <a:lnTo>
                    <a:pt x="122129" y="15658"/>
                  </a:lnTo>
                  <a:lnTo>
                    <a:pt x="122129" y="6752"/>
                  </a:lnTo>
                  <a:cubicBezTo>
                    <a:pt x="122129" y="3034"/>
                    <a:pt x="119095" y="0"/>
                    <a:pt x="115344" y="0"/>
                  </a:cubicBezTo>
                  <a:lnTo>
                    <a:pt x="93423" y="0"/>
                  </a:lnTo>
                  <a:cubicBezTo>
                    <a:pt x="89672" y="0"/>
                    <a:pt x="86638" y="3034"/>
                    <a:pt x="86638" y="6752"/>
                  </a:cubicBezTo>
                  <a:lnTo>
                    <a:pt x="86638" y="15658"/>
                  </a:lnTo>
                  <a:lnTo>
                    <a:pt x="65729" y="15658"/>
                  </a:lnTo>
                  <a:lnTo>
                    <a:pt x="65729" y="6752"/>
                  </a:lnTo>
                  <a:cubicBezTo>
                    <a:pt x="65729" y="3034"/>
                    <a:pt x="62695" y="0"/>
                    <a:pt x="58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2170850" y="1218350"/>
              <a:ext cx="3258750" cy="3258750"/>
            </a:xfrm>
            <a:custGeom>
              <a:avLst/>
              <a:gdLst/>
              <a:ahLst/>
              <a:cxnLst/>
              <a:rect l="l" t="t" r="r" b="b"/>
              <a:pathLst>
                <a:path w="130350" h="130350" extrusionOk="0">
                  <a:moveTo>
                    <a:pt x="9329" y="0"/>
                  </a:moveTo>
                  <a:cubicBezTo>
                    <a:pt x="4208" y="0"/>
                    <a:pt x="0" y="4208"/>
                    <a:pt x="0" y="9329"/>
                  </a:cubicBezTo>
                  <a:lnTo>
                    <a:pt x="0" y="121020"/>
                  </a:lnTo>
                  <a:cubicBezTo>
                    <a:pt x="0" y="126141"/>
                    <a:pt x="4208" y="130349"/>
                    <a:pt x="9329" y="130349"/>
                  </a:cubicBezTo>
                  <a:lnTo>
                    <a:pt x="24824" y="130349"/>
                  </a:lnTo>
                  <a:cubicBezTo>
                    <a:pt x="26520" y="130349"/>
                    <a:pt x="27890" y="128979"/>
                    <a:pt x="27890" y="127283"/>
                  </a:cubicBezTo>
                  <a:cubicBezTo>
                    <a:pt x="27890" y="125587"/>
                    <a:pt x="26520" y="124217"/>
                    <a:pt x="24824" y="124217"/>
                  </a:cubicBezTo>
                  <a:lnTo>
                    <a:pt x="9329" y="124217"/>
                  </a:lnTo>
                  <a:cubicBezTo>
                    <a:pt x="7568" y="124217"/>
                    <a:pt x="6133" y="122781"/>
                    <a:pt x="6133" y="121020"/>
                  </a:cubicBezTo>
                  <a:lnTo>
                    <a:pt x="6133" y="9329"/>
                  </a:lnTo>
                  <a:cubicBezTo>
                    <a:pt x="6133" y="7568"/>
                    <a:pt x="7568" y="6133"/>
                    <a:pt x="9329" y="6133"/>
                  </a:cubicBezTo>
                  <a:lnTo>
                    <a:pt x="121020" y="6133"/>
                  </a:lnTo>
                  <a:cubicBezTo>
                    <a:pt x="122781" y="6133"/>
                    <a:pt x="124217" y="7568"/>
                    <a:pt x="124217" y="9329"/>
                  </a:cubicBezTo>
                  <a:lnTo>
                    <a:pt x="124217" y="34055"/>
                  </a:lnTo>
                  <a:cubicBezTo>
                    <a:pt x="124217" y="35751"/>
                    <a:pt x="125587" y="37121"/>
                    <a:pt x="127283" y="37121"/>
                  </a:cubicBezTo>
                  <a:cubicBezTo>
                    <a:pt x="128979" y="37121"/>
                    <a:pt x="130349" y="35751"/>
                    <a:pt x="130349" y="34055"/>
                  </a:cubicBezTo>
                  <a:lnTo>
                    <a:pt x="130349" y="9329"/>
                  </a:lnTo>
                  <a:cubicBezTo>
                    <a:pt x="130349" y="4208"/>
                    <a:pt x="126141" y="0"/>
                    <a:pt x="12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5"/>
            <p:cNvSpPr/>
            <p:nvPr/>
          </p:nvSpPr>
          <p:spPr>
            <a:xfrm>
              <a:off x="3027100" y="2305400"/>
              <a:ext cx="2402500" cy="2171700"/>
            </a:xfrm>
            <a:custGeom>
              <a:avLst/>
              <a:gdLst/>
              <a:ahLst/>
              <a:cxnLst/>
              <a:rect l="l" t="t" r="r" b="b"/>
              <a:pathLst>
                <a:path w="96100" h="86868" extrusionOk="0">
                  <a:moveTo>
                    <a:pt x="93033" y="0"/>
                  </a:moveTo>
                  <a:cubicBezTo>
                    <a:pt x="91337" y="0"/>
                    <a:pt x="89967" y="1370"/>
                    <a:pt x="89967" y="3067"/>
                  </a:cubicBezTo>
                  <a:lnTo>
                    <a:pt x="89967" y="77538"/>
                  </a:lnTo>
                  <a:cubicBezTo>
                    <a:pt x="89967" y="79299"/>
                    <a:pt x="88531" y="80735"/>
                    <a:pt x="86770" y="80735"/>
                  </a:cubicBezTo>
                  <a:lnTo>
                    <a:pt x="3067" y="80735"/>
                  </a:lnTo>
                  <a:cubicBezTo>
                    <a:pt x="1371" y="80735"/>
                    <a:pt x="1" y="82105"/>
                    <a:pt x="1" y="83801"/>
                  </a:cubicBezTo>
                  <a:cubicBezTo>
                    <a:pt x="1" y="85497"/>
                    <a:pt x="1371" y="86867"/>
                    <a:pt x="3067" y="86867"/>
                  </a:cubicBezTo>
                  <a:lnTo>
                    <a:pt x="86770" y="86867"/>
                  </a:lnTo>
                  <a:cubicBezTo>
                    <a:pt x="91891" y="86867"/>
                    <a:pt x="96099" y="82659"/>
                    <a:pt x="96099" y="77538"/>
                  </a:cubicBezTo>
                  <a:lnTo>
                    <a:pt x="96099" y="3067"/>
                  </a:lnTo>
                  <a:cubicBezTo>
                    <a:pt x="96099" y="1370"/>
                    <a:pt x="94729" y="0"/>
                    <a:pt x="93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5"/>
            <p:cNvSpPr/>
            <p:nvPr/>
          </p:nvSpPr>
          <p:spPr>
            <a:xfrm>
              <a:off x="2639750" y="1852800"/>
              <a:ext cx="153350" cy="1989825"/>
            </a:xfrm>
            <a:custGeom>
              <a:avLst/>
              <a:gdLst/>
              <a:ahLst/>
              <a:cxnLst/>
              <a:rect l="l" t="t" r="r" b="b"/>
              <a:pathLst>
                <a:path w="6134" h="79593" extrusionOk="0">
                  <a:moveTo>
                    <a:pt x="3067" y="0"/>
                  </a:moveTo>
                  <a:cubicBezTo>
                    <a:pt x="1371" y="0"/>
                    <a:pt x="1" y="1370"/>
                    <a:pt x="1" y="3034"/>
                  </a:cubicBezTo>
                  <a:lnTo>
                    <a:pt x="1" y="76559"/>
                  </a:lnTo>
                  <a:cubicBezTo>
                    <a:pt x="1" y="78223"/>
                    <a:pt x="1371" y="79593"/>
                    <a:pt x="3067" y="79593"/>
                  </a:cubicBezTo>
                  <a:cubicBezTo>
                    <a:pt x="4763" y="79593"/>
                    <a:pt x="6133" y="78223"/>
                    <a:pt x="6133" y="76559"/>
                  </a:cubicBezTo>
                  <a:lnTo>
                    <a:pt x="6133" y="3034"/>
                  </a:lnTo>
                  <a:cubicBezTo>
                    <a:pt x="6133" y="1370"/>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5"/>
            <p:cNvSpPr/>
            <p:nvPr/>
          </p:nvSpPr>
          <p:spPr>
            <a:xfrm>
              <a:off x="4807350" y="1852800"/>
              <a:ext cx="153325" cy="1989825"/>
            </a:xfrm>
            <a:custGeom>
              <a:avLst/>
              <a:gdLst/>
              <a:ahLst/>
              <a:cxnLst/>
              <a:rect l="l" t="t" r="r" b="b"/>
              <a:pathLst>
                <a:path w="6133" h="79593" extrusionOk="0">
                  <a:moveTo>
                    <a:pt x="3066" y="0"/>
                  </a:moveTo>
                  <a:cubicBezTo>
                    <a:pt x="1370" y="0"/>
                    <a:pt x="0" y="1370"/>
                    <a:pt x="0" y="3034"/>
                  </a:cubicBezTo>
                  <a:lnTo>
                    <a:pt x="0" y="76559"/>
                  </a:lnTo>
                  <a:cubicBezTo>
                    <a:pt x="0" y="78223"/>
                    <a:pt x="1370" y="79593"/>
                    <a:pt x="3066" y="79593"/>
                  </a:cubicBezTo>
                  <a:cubicBezTo>
                    <a:pt x="4763" y="79593"/>
                    <a:pt x="6133" y="78223"/>
                    <a:pt x="6133" y="76559"/>
                  </a:cubicBezTo>
                  <a:lnTo>
                    <a:pt x="6133" y="3034"/>
                  </a:lnTo>
                  <a:cubicBezTo>
                    <a:pt x="6133" y="1370"/>
                    <a:pt x="4763" y="0"/>
                    <a:pt x="3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5"/>
            <p:cNvSpPr/>
            <p:nvPr/>
          </p:nvSpPr>
          <p:spPr>
            <a:xfrm>
              <a:off x="2805300" y="1687250"/>
              <a:ext cx="1989825" cy="153350"/>
            </a:xfrm>
            <a:custGeom>
              <a:avLst/>
              <a:gdLst/>
              <a:ahLst/>
              <a:cxnLst/>
              <a:rect l="l" t="t" r="r" b="b"/>
              <a:pathLst>
                <a:path w="79593" h="6134" extrusionOk="0">
                  <a:moveTo>
                    <a:pt x="3034" y="1"/>
                  </a:moveTo>
                  <a:cubicBezTo>
                    <a:pt x="1370" y="1"/>
                    <a:pt x="0" y="1371"/>
                    <a:pt x="0" y="3067"/>
                  </a:cubicBezTo>
                  <a:cubicBezTo>
                    <a:pt x="0" y="4763"/>
                    <a:pt x="1370" y="6133"/>
                    <a:pt x="3034" y="6133"/>
                  </a:cubicBezTo>
                  <a:lnTo>
                    <a:pt x="76559" y="6133"/>
                  </a:lnTo>
                  <a:cubicBezTo>
                    <a:pt x="78223" y="6133"/>
                    <a:pt x="79593" y="4763"/>
                    <a:pt x="79593" y="3067"/>
                  </a:cubicBezTo>
                  <a:cubicBezTo>
                    <a:pt x="79593" y="1371"/>
                    <a:pt x="78223" y="1"/>
                    <a:pt x="76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2805300" y="3854850"/>
              <a:ext cx="1989825" cy="153325"/>
            </a:xfrm>
            <a:custGeom>
              <a:avLst/>
              <a:gdLst/>
              <a:ahLst/>
              <a:cxnLst/>
              <a:rect l="l" t="t" r="r" b="b"/>
              <a:pathLst>
                <a:path w="79593" h="6133" extrusionOk="0">
                  <a:moveTo>
                    <a:pt x="3034" y="0"/>
                  </a:moveTo>
                  <a:cubicBezTo>
                    <a:pt x="1370" y="0"/>
                    <a:pt x="0" y="1370"/>
                    <a:pt x="0" y="3066"/>
                  </a:cubicBezTo>
                  <a:cubicBezTo>
                    <a:pt x="0" y="4763"/>
                    <a:pt x="1370" y="6133"/>
                    <a:pt x="3034" y="6133"/>
                  </a:cubicBezTo>
                  <a:lnTo>
                    <a:pt x="76559" y="6133"/>
                  </a:lnTo>
                  <a:cubicBezTo>
                    <a:pt x="78223" y="6133"/>
                    <a:pt x="79593" y="4763"/>
                    <a:pt x="79593" y="3066"/>
                  </a:cubicBezTo>
                  <a:cubicBezTo>
                    <a:pt x="79593" y="1370"/>
                    <a:pt x="78223" y="0"/>
                    <a:pt x="76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3813250" y="1977575"/>
              <a:ext cx="863625" cy="863625"/>
            </a:xfrm>
            <a:custGeom>
              <a:avLst/>
              <a:gdLst/>
              <a:ahLst/>
              <a:cxnLst/>
              <a:rect l="l" t="t" r="r" b="b"/>
              <a:pathLst>
                <a:path w="34545" h="34545" extrusionOk="0">
                  <a:moveTo>
                    <a:pt x="3067" y="0"/>
                  </a:moveTo>
                  <a:cubicBezTo>
                    <a:pt x="1371" y="0"/>
                    <a:pt x="0" y="1370"/>
                    <a:pt x="0" y="3066"/>
                  </a:cubicBezTo>
                  <a:cubicBezTo>
                    <a:pt x="0" y="4763"/>
                    <a:pt x="1371" y="6133"/>
                    <a:pt x="3067" y="6133"/>
                  </a:cubicBezTo>
                  <a:lnTo>
                    <a:pt x="28412" y="6133"/>
                  </a:lnTo>
                  <a:lnTo>
                    <a:pt x="28412" y="31478"/>
                  </a:lnTo>
                  <a:cubicBezTo>
                    <a:pt x="28412" y="33175"/>
                    <a:pt x="29782" y="34545"/>
                    <a:pt x="31479" y="34545"/>
                  </a:cubicBezTo>
                  <a:cubicBezTo>
                    <a:pt x="33175" y="34545"/>
                    <a:pt x="34545" y="33175"/>
                    <a:pt x="34545" y="31478"/>
                  </a:cubicBezTo>
                  <a:lnTo>
                    <a:pt x="34545" y="3066"/>
                  </a:lnTo>
                  <a:cubicBezTo>
                    <a:pt x="34545" y="1370"/>
                    <a:pt x="33175" y="0"/>
                    <a:pt x="3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2923550" y="3069525"/>
              <a:ext cx="648325" cy="648325"/>
            </a:xfrm>
            <a:custGeom>
              <a:avLst/>
              <a:gdLst/>
              <a:ahLst/>
              <a:cxnLst/>
              <a:rect l="l" t="t" r="r" b="b"/>
              <a:pathLst>
                <a:path w="25933" h="25933" extrusionOk="0">
                  <a:moveTo>
                    <a:pt x="19279" y="6100"/>
                  </a:moveTo>
                  <a:cubicBezTo>
                    <a:pt x="19572" y="6100"/>
                    <a:pt x="19800" y="6361"/>
                    <a:pt x="19800" y="6655"/>
                  </a:cubicBezTo>
                  <a:lnTo>
                    <a:pt x="19800" y="19246"/>
                  </a:lnTo>
                  <a:cubicBezTo>
                    <a:pt x="19800" y="19572"/>
                    <a:pt x="19572" y="19800"/>
                    <a:pt x="19279" y="19800"/>
                  </a:cubicBezTo>
                  <a:lnTo>
                    <a:pt x="6655" y="19800"/>
                  </a:lnTo>
                  <a:cubicBezTo>
                    <a:pt x="6361" y="19800"/>
                    <a:pt x="6133" y="19572"/>
                    <a:pt x="6133" y="19246"/>
                  </a:cubicBezTo>
                  <a:lnTo>
                    <a:pt x="6133" y="6655"/>
                  </a:lnTo>
                  <a:cubicBezTo>
                    <a:pt x="6133" y="6361"/>
                    <a:pt x="6361" y="6100"/>
                    <a:pt x="6655" y="6100"/>
                  </a:cubicBezTo>
                  <a:close/>
                  <a:moveTo>
                    <a:pt x="6655" y="0"/>
                  </a:moveTo>
                  <a:cubicBezTo>
                    <a:pt x="3001" y="0"/>
                    <a:pt x="0" y="2969"/>
                    <a:pt x="0" y="6655"/>
                  </a:cubicBezTo>
                  <a:lnTo>
                    <a:pt x="0" y="19246"/>
                  </a:lnTo>
                  <a:cubicBezTo>
                    <a:pt x="0" y="22932"/>
                    <a:pt x="3001" y="25933"/>
                    <a:pt x="6655" y="25933"/>
                  </a:cubicBezTo>
                  <a:lnTo>
                    <a:pt x="19279" y="25933"/>
                  </a:lnTo>
                  <a:cubicBezTo>
                    <a:pt x="22932" y="25933"/>
                    <a:pt x="25933" y="22932"/>
                    <a:pt x="25933" y="19246"/>
                  </a:cubicBezTo>
                  <a:lnTo>
                    <a:pt x="25933" y="6655"/>
                  </a:lnTo>
                  <a:cubicBezTo>
                    <a:pt x="25933" y="2969"/>
                    <a:pt x="22932" y="0"/>
                    <a:pt x="19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45"/>
          <p:cNvGrpSpPr/>
          <p:nvPr/>
        </p:nvGrpSpPr>
        <p:grpSpPr>
          <a:xfrm>
            <a:off x="6654148" y="1172622"/>
            <a:ext cx="352818" cy="318749"/>
            <a:chOff x="1190625" y="490100"/>
            <a:chExt cx="5219200" cy="4715225"/>
          </a:xfrm>
        </p:grpSpPr>
        <p:sp>
          <p:nvSpPr>
            <p:cNvPr id="375" name="Google Shape;375;p45"/>
            <p:cNvSpPr/>
            <p:nvPr/>
          </p:nvSpPr>
          <p:spPr>
            <a:xfrm>
              <a:off x="1190625" y="490100"/>
              <a:ext cx="5219200" cy="4715225"/>
            </a:xfrm>
            <a:custGeom>
              <a:avLst/>
              <a:gdLst/>
              <a:ahLst/>
              <a:cxnLst/>
              <a:rect l="l" t="t" r="r" b="b"/>
              <a:pathLst>
                <a:path w="208768" h="188609" extrusionOk="0">
                  <a:moveTo>
                    <a:pt x="125652" y="156184"/>
                  </a:moveTo>
                  <a:cubicBezTo>
                    <a:pt x="127772" y="164307"/>
                    <a:pt x="132339" y="174713"/>
                    <a:pt x="142288" y="182248"/>
                  </a:cubicBezTo>
                  <a:cubicBezTo>
                    <a:pt x="142320" y="182280"/>
                    <a:pt x="142353" y="182280"/>
                    <a:pt x="142353" y="182280"/>
                  </a:cubicBezTo>
                  <a:cubicBezTo>
                    <a:pt x="142353" y="182346"/>
                    <a:pt x="142320" y="182443"/>
                    <a:pt x="142288" y="182476"/>
                  </a:cubicBezTo>
                  <a:lnTo>
                    <a:pt x="66479" y="182476"/>
                  </a:lnTo>
                  <a:cubicBezTo>
                    <a:pt x="66447" y="182443"/>
                    <a:pt x="66414" y="182346"/>
                    <a:pt x="66414" y="182313"/>
                  </a:cubicBezTo>
                  <a:cubicBezTo>
                    <a:pt x="66414" y="182313"/>
                    <a:pt x="66414" y="182280"/>
                    <a:pt x="66479" y="182248"/>
                  </a:cubicBezTo>
                  <a:cubicBezTo>
                    <a:pt x="76494" y="174647"/>
                    <a:pt x="81060" y="164144"/>
                    <a:pt x="83115" y="156184"/>
                  </a:cubicBezTo>
                  <a:close/>
                  <a:moveTo>
                    <a:pt x="18071" y="1"/>
                  </a:moveTo>
                  <a:cubicBezTo>
                    <a:pt x="8122" y="1"/>
                    <a:pt x="0" y="8123"/>
                    <a:pt x="0" y="18072"/>
                  </a:cubicBezTo>
                  <a:lnTo>
                    <a:pt x="0" y="146464"/>
                  </a:lnTo>
                  <a:cubicBezTo>
                    <a:pt x="0" y="151813"/>
                    <a:pt x="4338" y="156184"/>
                    <a:pt x="9688" y="156184"/>
                  </a:cubicBezTo>
                  <a:lnTo>
                    <a:pt x="76787" y="156184"/>
                  </a:lnTo>
                  <a:cubicBezTo>
                    <a:pt x="74797" y="162937"/>
                    <a:pt x="70785" y="171287"/>
                    <a:pt x="62761" y="177387"/>
                  </a:cubicBezTo>
                  <a:cubicBezTo>
                    <a:pt x="60608" y="179018"/>
                    <a:pt x="59760" y="181758"/>
                    <a:pt x="60640" y="184335"/>
                  </a:cubicBezTo>
                  <a:cubicBezTo>
                    <a:pt x="61488" y="186912"/>
                    <a:pt x="63837" y="188609"/>
                    <a:pt x="66545" y="188609"/>
                  </a:cubicBezTo>
                  <a:lnTo>
                    <a:pt x="142223" y="188609"/>
                  </a:lnTo>
                  <a:cubicBezTo>
                    <a:pt x="144930" y="188609"/>
                    <a:pt x="147279" y="186912"/>
                    <a:pt x="148127" y="184335"/>
                  </a:cubicBezTo>
                  <a:cubicBezTo>
                    <a:pt x="149008" y="181758"/>
                    <a:pt x="148159" y="179018"/>
                    <a:pt x="146007" y="177387"/>
                  </a:cubicBezTo>
                  <a:cubicBezTo>
                    <a:pt x="138015" y="171320"/>
                    <a:pt x="134002" y="163067"/>
                    <a:pt x="131980" y="156184"/>
                  </a:cubicBezTo>
                  <a:lnTo>
                    <a:pt x="162969" y="156184"/>
                  </a:lnTo>
                  <a:cubicBezTo>
                    <a:pt x="164665" y="156184"/>
                    <a:pt x="166035" y="154814"/>
                    <a:pt x="166035" y="153118"/>
                  </a:cubicBezTo>
                  <a:cubicBezTo>
                    <a:pt x="166035" y="151422"/>
                    <a:pt x="164665" y="150052"/>
                    <a:pt x="162969" y="150052"/>
                  </a:cubicBezTo>
                  <a:lnTo>
                    <a:pt x="9688" y="150052"/>
                  </a:lnTo>
                  <a:cubicBezTo>
                    <a:pt x="7731" y="150052"/>
                    <a:pt x="6133" y="148454"/>
                    <a:pt x="6133" y="146464"/>
                  </a:cubicBezTo>
                  <a:lnTo>
                    <a:pt x="6133" y="128099"/>
                  </a:lnTo>
                  <a:lnTo>
                    <a:pt x="29227" y="128099"/>
                  </a:lnTo>
                  <a:cubicBezTo>
                    <a:pt x="30924" y="128099"/>
                    <a:pt x="32294" y="126729"/>
                    <a:pt x="32294" y="125032"/>
                  </a:cubicBezTo>
                  <a:cubicBezTo>
                    <a:pt x="32294" y="123336"/>
                    <a:pt x="30924" y="121999"/>
                    <a:pt x="29227" y="121999"/>
                  </a:cubicBezTo>
                  <a:lnTo>
                    <a:pt x="6133" y="121999"/>
                  </a:lnTo>
                  <a:lnTo>
                    <a:pt x="6133" y="18072"/>
                  </a:lnTo>
                  <a:cubicBezTo>
                    <a:pt x="6133" y="11483"/>
                    <a:pt x="11482" y="6133"/>
                    <a:pt x="18071" y="6133"/>
                  </a:cubicBezTo>
                  <a:lnTo>
                    <a:pt x="52029" y="6133"/>
                  </a:lnTo>
                  <a:lnTo>
                    <a:pt x="52029" y="121999"/>
                  </a:lnTo>
                  <a:lnTo>
                    <a:pt x="41721" y="121999"/>
                  </a:lnTo>
                  <a:cubicBezTo>
                    <a:pt x="40025" y="121999"/>
                    <a:pt x="38655" y="123336"/>
                    <a:pt x="38655" y="125032"/>
                  </a:cubicBezTo>
                  <a:cubicBezTo>
                    <a:pt x="38655" y="126729"/>
                    <a:pt x="40025" y="128099"/>
                    <a:pt x="41721" y="128099"/>
                  </a:cubicBezTo>
                  <a:lnTo>
                    <a:pt x="202635" y="128099"/>
                  </a:lnTo>
                  <a:lnTo>
                    <a:pt x="202635" y="146464"/>
                  </a:lnTo>
                  <a:cubicBezTo>
                    <a:pt x="202635" y="148454"/>
                    <a:pt x="201036" y="150052"/>
                    <a:pt x="199079" y="150052"/>
                  </a:cubicBezTo>
                  <a:lnTo>
                    <a:pt x="175462" y="150052"/>
                  </a:lnTo>
                  <a:cubicBezTo>
                    <a:pt x="173766" y="150052"/>
                    <a:pt x="172396" y="151422"/>
                    <a:pt x="172396" y="153118"/>
                  </a:cubicBezTo>
                  <a:cubicBezTo>
                    <a:pt x="172396" y="154814"/>
                    <a:pt x="173766" y="156184"/>
                    <a:pt x="175462" y="156184"/>
                  </a:cubicBezTo>
                  <a:lnTo>
                    <a:pt x="199079" y="156184"/>
                  </a:lnTo>
                  <a:cubicBezTo>
                    <a:pt x="204429" y="156184"/>
                    <a:pt x="208767" y="151813"/>
                    <a:pt x="208767" y="146464"/>
                  </a:cubicBezTo>
                  <a:lnTo>
                    <a:pt x="208767" y="18072"/>
                  </a:lnTo>
                  <a:cubicBezTo>
                    <a:pt x="208767" y="8123"/>
                    <a:pt x="200645" y="1"/>
                    <a:pt x="190696" y="1"/>
                  </a:cubicBezTo>
                  <a:lnTo>
                    <a:pt x="79495" y="1"/>
                  </a:lnTo>
                  <a:cubicBezTo>
                    <a:pt x="77798" y="1"/>
                    <a:pt x="76428" y="1371"/>
                    <a:pt x="76428" y="3067"/>
                  </a:cubicBezTo>
                  <a:cubicBezTo>
                    <a:pt x="76428" y="4763"/>
                    <a:pt x="77798" y="6133"/>
                    <a:pt x="79495" y="6133"/>
                  </a:cubicBezTo>
                  <a:lnTo>
                    <a:pt x="190696" y="6133"/>
                  </a:lnTo>
                  <a:cubicBezTo>
                    <a:pt x="197285" y="6133"/>
                    <a:pt x="202635" y="11483"/>
                    <a:pt x="202635" y="18072"/>
                  </a:cubicBezTo>
                  <a:lnTo>
                    <a:pt x="202635" y="121999"/>
                  </a:lnTo>
                  <a:lnTo>
                    <a:pt x="58161" y="121999"/>
                  </a:lnTo>
                  <a:lnTo>
                    <a:pt x="58161" y="6133"/>
                  </a:lnTo>
                  <a:lnTo>
                    <a:pt x="67001" y="6133"/>
                  </a:lnTo>
                  <a:cubicBezTo>
                    <a:pt x="68697" y="6133"/>
                    <a:pt x="70067" y="4763"/>
                    <a:pt x="70067" y="3067"/>
                  </a:cubicBezTo>
                  <a:cubicBezTo>
                    <a:pt x="70067" y="1371"/>
                    <a:pt x="68697" y="1"/>
                    <a:pt x="67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3610200" y="3776550"/>
              <a:ext cx="380025" cy="380875"/>
            </a:xfrm>
            <a:custGeom>
              <a:avLst/>
              <a:gdLst/>
              <a:ahLst/>
              <a:cxnLst/>
              <a:rect l="l" t="t" r="r" b="b"/>
              <a:pathLst>
                <a:path w="15201" h="15235" extrusionOk="0">
                  <a:moveTo>
                    <a:pt x="7601" y="6133"/>
                  </a:moveTo>
                  <a:cubicBezTo>
                    <a:pt x="8416" y="6133"/>
                    <a:pt x="9101" y="6786"/>
                    <a:pt x="9101" y="7634"/>
                  </a:cubicBezTo>
                  <a:cubicBezTo>
                    <a:pt x="9101" y="8449"/>
                    <a:pt x="8416" y="9134"/>
                    <a:pt x="7601" y="9134"/>
                  </a:cubicBezTo>
                  <a:cubicBezTo>
                    <a:pt x="6785" y="9134"/>
                    <a:pt x="6100" y="8449"/>
                    <a:pt x="6100" y="7634"/>
                  </a:cubicBezTo>
                  <a:cubicBezTo>
                    <a:pt x="6100" y="6786"/>
                    <a:pt x="6785" y="6133"/>
                    <a:pt x="7601" y="6133"/>
                  </a:cubicBezTo>
                  <a:close/>
                  <a:moveTo>
                    <a:pt x="7601" y="1"/>
                  </a:moveTo>
                  <a:cubicBezTo>
                    <a:pt x="3393" y="1"/>
                    <a:pt x="0" y="3426"/>
                    <a:pt x="0" y="7634"/>
                  </a:cubicBezTo>
                  <a:cubicBezTo>
                    <a:pt x="0" y="11809"/>
                    <a:pt x="3393" y="15234"/>
                    <a:pt x="7601" y="15234"/>
                  </a:cubicBezTo>
                  <a:cubicBezTo>
                    <a:pt x="11809" y="15234"/>
                    <a:pt x="15201" y="11809"/>
                    <a:pt x="15201" y="7634"/>
                  </a:cubicBezTo>
                  <a:cubicBezTo>
                    <a:pt x="15201" y="3426"/>
                    <a:pt x="11809" y="1"/>
                    <a:pt x="7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1691325" y="1459725"/>
              <a:ext cx="153350" cy="168825"/>
            </a:xfrm>
            <a:custGeom>
              <a:avLst/>
              <a:gdLst/>
              <a:ahLst/>
              <a:cxnLst/>
              <a:rect l="l" t="t" r="r" b="b"/>
              <a:pathLst>
                <a:path w="6134" h="6753" extrusionOk="0">
                  <a:moveTo>
                    <a:pt x="3067" y="1"/>
                  </a:moveTo>
                  <a:cubicBezTo>
                    <a:pt x="1371" y="1"/>
                    <a:pt x="1" y="1371"/>
                    <a:pt x="1" y="3067"/>
                  </a:cubicBezTo>
                  <a:lnTo>
                    <a:pt x="1" y="3687"/>
                  </a:lnTo>
                  <a:cubicBezTo>
                    <a:pt x="1" y="5383"/>
                    <a:pt x="1371" y="6753"/>
                    <a:pt x="3067" y="6753"/>
                  </a:cubicBezTo>
                  <a:cubicBezTo>
                    <a:pt x="4763" y="6753"/>
                    <a:pt x="6133" y="5383"/>
                    <a:pt x="6133" y="3687"/>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a:off x="1932725" y="1459725"/>
              <a:ext cx="152500" cy="168825"/>
            </a:xfrm>
            <a:custGeom>
              <a:avLst/>
              <a:gdLst/>
              <a:ahLst/>
              <a:cxnLst/>
              <a:rect l="l" t="t" r="r" b="b"/>
              <a:pathLst>
                <a:path w="6100" h="6753" extrusionOk="0">
                  <a:moveTo>
                    <a:pt x="3034" y="1"/>
                  </a:moveTo>
                  <a:cubicBezTo>
                    <a:pt x="1370" y="1"/>
                    <a:pt x="0" y="1371"/>
                    <a:pt x="0" y="3067"/>
                  </a:cubicBezTo>
                  <a:lnTo>
                    <a:pt x="0" y="3687"/>
                  </a:lnTo>
                  <a:cubicBezTo>
                    <a:pt x="0" y="5383"/>
                    <a:pt x="1370" y="6753"/>
                    <a:pt x="3034" y="6753"/>
                  </a:cubicBezTo>
                  <a:cubicBezTo>
                    <a:pt x="4730" y="6753"/>
                    <a:pt x="6100" y="5383"/>
                    <a:pt x="6100" y="3687"/>
                  </a:cubicBezTo>
                  <a:lnTo>
                    <a:pt x="6100" y="3067"/>
                  </a:lnTo>
                  <a:cubicBezTo>
                    <a:pt x="6100" y="1371"/>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1630975" y="1757375"/>
              <a:ext cx="515425" cy="153350"/>
            </a:xfrm>
            <a:custGeom>
              <a:avLst/>
              <a:gdLst/>
              <a:ahLst/>
              <a:cxnLst/>
              <a:rect l="l" t="t" r="r" b="b"/>
              <a:pathLst>
                <a:path w="20617" h="6134" extrusionOk="0">
                  <a:moveTo>
                    <a:pt x="3067" y="1"/>
                  </a:moveTo>
                  <a:cubicBezTo>
                    <a:pt x="1371" y="1"/>
                    <a:pt x="1" y="1371"/>
                    <a:pt x="1" y="3067"/>
                  </a:cubicBezTo>
                  <a:cubicBezTo>
                    <a:pt x="1" y="4763"/>
                    <a:pt x="1371" y="6133"/>
                    <a:pt x="3067" y="6133"/>
                  </a:cubicBezTo>
                  <a:lnTo>
                    <a:pt x="17550" y="6133"/>
                  </a:lnTo>
                  <a:cubicBezTo>
                    <a:pt x="19246" y="6133"/>
                    <a:pt x="20616" y="4763"/>
                    <a:pt x="20616" y="3067"/>
                  </a:cubicBezTo>
                  <a:cubicBezTo>
                    <a:pt x="20616" y="1371"/>
                    <a:pt x="19246" y="1"/>
                    <a:pt x="1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1630975" y="1985725"/>
              <a:ext cx="515425" cy="153325"/>
            </a:xfrm>
            <a:custGeom>
              <a:avLst/>
              <a:gdLst/>
              <a:ahLst/>
              <a:cxnLst/>
              <a:rect l="l" t="t" r="r" b="b"/>
              <a:pathLst>
                <a:path w="20617" h="6133" extrusionOk="0">
                  <a:moveTo>
                    <a:pt x="3067" y="0"/>
                  </a:moveTo>
                  <a:cubicBezTo>
                    <a:pt x="1371" y="0"/>
                    <a:pt x="1" y="1370"/>
                    <a:pt x="1" y="3067"/>
                  </a:cubicBezTo>
                  <a:cubicBezTo>
                    <a:pt x="1" y="4763"/>
                    <a:pt x="1371" y="6133"/>
                    <a:pt x="3067" y="6133"/>
                  </a:cubicBezTo>
                  <a:lnTo>
                    <a:pt x="17550" y="6133"/>
                  </a:lnTo>
                  <a:cubicBezTo>
                    <a:pt x="19246" y="6133"/>
                    <a:pt x="20616" y="4763"/>
                    <a:pt x="20616" y="3067"/>
                  </a:cubicBezTo>
                  <a:cubicBezTo>
                    <a:pt x="20616" y="1370"/>
                    <a:pt x="19246" y="0"/>
                    <a:pt x="17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1630975" y="2214050"/>
              <a:ext cx="515425" cy="153350"/>
            </a:xfrm>
            <a:custGeom>
              <a:avLst/>
              <a:gdLst/>
              <a:ahLst/>
              <a:cxnLst/>
              <a:rect l="l" t="t" r="r" b="b"/>
              <a:pathLst>
                <a:path w="20617" h="6134" extrusionOk="0">
                  <a:moveTo>
                    <a:pt x="3067" y="1"/>
                  </a:moveTo>
                  <a:cubicBezTo>
                    <a:pt x="1371" y="1"/>
                    <a:pt x="1" y="1371"/>
                    <a:pt x="1" y="3067"/>
                  </a:cubicBezTo>
                  <a:cubicBezTo>
                    <a:pt x="1" y="4763"/>
                    <a:pt x="1371" y="6133"/>
                    <a:pt x="3067" y="6133"/>
                  </a:cubicBezTo>
                  <a:lnTo>
                    <a:pt x="17550" y="6133"/>
                  </a:lnTo>
                  <a:cubicBezTo>
                    <a:pt x="19246" y="6133"/>
                    <a:pt x="20616" y="4763"/>
                    <a:pt x="20616" y="3067"/>
                  </a:cubicBezTo>
                  <a:cubicBezTo>
                    <a:pt x="20616" y="1371"/>
                    <a:pt x="19246" y="1"/>
                    <a:pt x="1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3243225" y="1237900"/>
              <a:ext cx="458325" cy="655700"/>
            </a:xfrm>
            <a:custGeom>
              <a:avLst/>
              <a:gdLst/>
              <a:ahLst/>
              <a:cxnLst/>
              <a:rect l="l" t="t" r="r" b="b"/>
              <a:pathLst>
                <a:path w="18333" h="26228" extrusionOk="0">
                  <a:moveTo>
                    <a:pt x="9166" y="6101"/>
                  </a:moveTo>
                  <a:cubicBezTo>
                    <a:pt x="10863" y="6101"/>
                    <a:pt x="12200" y="7471"/>
                    <a:pt x="12200" y="9135"/>
                  </a:cubicBezTo>
                  <a:lnTo>
                    <a:pt x="12200" y="17061"/>
                  </a:lnTo>
                  <a:cubicBezTo>
                    <a:pt x="12200" y="18725"/>
                    <a:pt x="10863" y="20095"/>
                    <a:pt x="9166" y="20095"/>
                  </a:cubicBezTo>
                  <a:cubicBezTo>
                    <a:pt x="7503" y="20095"/>
                    <a:pt x="6133" y="18725"/>
                    <a:pt x="6133" y="17061"/>
                  </a:cubicBezTo>
                  <a:lnTo>
                    <a:pt x="6133" y="9135"/>
                  </a:lnTo>
                  <a:cubicBezTo>
                    <a:pt x="6133" y="7471"/>
                    <a:pt x="7503" y="6101"/>
                    <a:pt x="9166" y="6101"/>
                  </a:cubicBezTo>
                  <a:close/>
                  <a:moveTo>
                    <a:pt x="9166" y="1"/>
                  </a:moveTo>
                  <a:cubicBezTo>
                    <a:pt x="4110" y="1"/>
                    <a:pt x="0" y="4078"/>
                    <a:pt x="0" y="9135"/>
                  </a:cubicBezTo>
                  <a:lnTo>
                    <a:pt x="0" y="17061"/>
                  </a:lnTo>
                  <a:cubicBezTo>
                    <a:pt x="0" y="22117"/>
                    <a:pt x="4110" y="26227"/>
                    <a:pt x="9166" y="26227"/>
                  </a:cubicBezTo>
                  <a:cubicBezTo>
                    <a:pt x="14222" y="26227"/>
                    <a:pt x="18333" y="22117"/>
                    <a:pt x="18333" y="17061"/>
                  </a:cubicBezTo>
                  <a:lnTo>
                    <a:pt x="18333" y="9135"/>
                  </a:lnTo>
                  <a:cubicBezTo>
                    <a:pt x="18333" y="4078"/>
                    <a:pt x="14222" y="1"/>
                    <a:pt x="9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457500" y="1237900"/>
              <a:ext cx="458325" cy="655700"/>
            </a:xfrm>
            <a:custGeom>
              <a:avLst/>
              <a:gdLst/>
              <a:ahLst/>
              <a:cxnLst/>
              <a:rect l="l" t="t" r="r" b="b"/>
              <a:pathLst>
                <a:path w="18333" h="26228" extrusionOk="0">
                  <a:moveTo>
                    <a:pt x="9166" y="6101"/>
                  </a:moveTo>
                  <a:cubicBezTo>
                    <a:pt x="10830" y="6101"/>
                    <a:pt x="12200" y="7471"/>
                    <a:pt x="12200" y="9135"/>
                  </a:cubicBezTo>
                  <a:lnTo>
                    <a:pt x="12200" y="17061"/>
                  </a:lnTo>
                  <a:cubicBezTo>
                    <a:pt x="12200" y="18725"/>
                    <a:pt x="10830" y="20095"/>
                    <a:pt x="9166" y="20095"/>
                  </a:cubicBezTo>
                  <a:cubicBezTo>
                    <a:pt x="7470" y="20095"/>
                    <a:pt x="6100" y="18725"/>
                    <a:pt x="6100" y="17061"/>
                  </a:cubicBezTo>
                  <a:lnTo>
                    <a:pt x="6100" y="9135"/>
                  </a:lnTo>
                  <a:cubicBezTo>
                    <a:pt x="6100" y="7471"/>
                    <a:pt x="7470" y="6101"/>
                    <a:pt x="9166" y="6101"/>
                  </a:cubicBezTo>
                  <a:close/>
                  <a:moveTo>
                    <a:pt x="9166" y="1"/>
                  </a:moveTo>
                  <a:cubicBezTo>
                    <a:pt x="4110" y="1"/>
                    <a:pt x="0" y="4078"/>
                    <a:pt x="0" y="9135"/>
                  </a:cubicBezTo>
                  <a:lnTo>
                    <a:pt x="0" y="17061"/>
                  </a:lnTo>
                  <a:cubicBezTo>
                    <a:pt x="0" y="22117"/>
                    <a:pt x="4110" y="26227"/>
                    <a:pt x="9166" y="26227"/>
                  </a:cubicBezTo>
                  <a:cubicBezTo>
                    <a:pt x="14222" y="26227"/>
                    <a:pt x="18333" y="22117"/>
                    <a:pt x="18333" y="17061"/>
                  </a:cubicBezTo>
                  <a:lnTo>
                    <a:pt x="18333" y="9135"/>
                  </a:lnTo>
                  <a:cubicBezTo>
                    <a:pt x="18333" y="4078"/>
                    <a:pt x="14222" y="1"/>
                    <a:pt x="9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3846675" y="1237900"/>
              <a:ext cx="153350" cy="640200"/>
            </a:xfrm>
            <a:custGeom>
              <a:avLst/>
              <a:gdLst/>
              <a:ahLst/>
              <a:cxnLst/>
              <a:rect l="l" t="t" r="r" b="b"/>
              <a:pathLst>
                <a:path w="6134" h="25608" extrusionOk="0">
                  <a:moveTo>
                    <a:pt x="3067" y="1"/>
                  </a:moveTo>
                  <a:cubicBezTo>
                    <a:pt x="1371" y="1"/>
                    <a:pt x="1" y="1338"/>
                    <a:pt x="1" y="3035"/>
                  </a:cubicBezTo>
                  <a:lnTo>
                    <a:pt x="1" y="22541"/>
                  </a:lnTo>
                  <a:cubicBezTo>
                    <a:pt x="1" y="24238"/>
                    <a:pt x="1371" y="25608"/>
                    <a:pt x="3067" y="25608"/>
                  </a:cubicBezTo>
                  <a:cubicBezTo>
                    <a:pt x="4763" y="25608"/>
                    <a:pt x="6133" y="24238"/>
                    <a:pt x="6133" y="22541"/>
                  </a:cubicBezTo>
                  <a:lnTo>
                    <a:pt x="6133" y="3035"/>
                  </a:lnTo>
                  <a:cubicBezTo>
                    <a:pt x="6133" y="1338"/>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151675" y="1237900"/>
              <a:ext cx="152525" cy="640200"/>
            </a:xfrm>
            <a:custGeom>
              <a:avLst/>
              <a:gdLst/>
              <a:ahLst/>
              <a:cxnLst/>
              <a:rect l="l" t="t" r="r" b="b"/>
              <a:pathLst>
                <a:path w="6101" h="25608" extrusionOk="0">
                  <a:moveTo>
                    <a:pt x="3034" y="1"/>
                  </a:moveTo>
                  <a:cubicBezTo>
                    <a:pt x="1371" y="1"/>
                    <a:pt x="1" y="1338"/>
                    <a:pt x="1" y="3035"/>
                  </a:cubicBezTo>
                  <a:lnTo>
                    <a:pt x="1" y="22541"/>
                  </a:lnTo>
                  <a:cubicBezTo>
                    <a:pt x="1" y="24238"/>
                    <a:pt x="1371" y="25608"/>
                    <a:pt x="3034" y="25608"/>
                  </a:cubicBezTo>
                  <a:cubicBezTo>
                    <a:pt x="4731" y="25608"/>
                    <a:pt x="6101" y="24238"/>
                    <a:pt x="6101" y="22541"/>
                  </a:cubicBezTo>
                  <a:lnTo>
                    <a:pt x="6101" y="3035"/>
                  </a:lnTo>
                  <a:cubicBezTo>
                    <a:pt x="6101" y="1338"/>
                    <a:pt x="4731"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5065850" y="1237900"/>
              <a:ext cx="152525" cy="640200"/>
            </a:xfrm>
            <a:custGeom>
              <a:avLst/>
              <a:gdLst/>
              <a:ahLst/>
              <a:cxnLst/>
              <a:rect l="l" t="t" r="r" b="b"/>
              <a:pathLst>
                <a:path w="6101" h="25608" extrusionOk="0">
                  <a:moveTo>
                    <a:pt x="3034" y="1"/>
                  </a:moveTo>
                  <a:cubicBezTo>
                    <a:pt x="1371" y="1"/>
                    <a:pt x="1" y="1338"/>
                    <a:pt x="1" y="3035"/>
                  </a:cubicBezTo>
                  <a:lnTo>
                    <a:pt x="1" y="22541"/>
                  </a:lnTo>
                  <a:cubicBezTo>
                    <a:pt x="1" y="24238"/>
                    <a:pt x="1371" y="25608"/>
                    <a:pt x="3034" y="25608"/>
                  </a:cubicBezTo>
                  <a:cubicBezTo>
                    <a:pt x="4730" y="25608"/>
                    <a:pt x="6101" y="24238"/>
                    <a:pt x="6101" y="22541"/>
                  </a:cubicBezTo>
                  <a:lnTo>
                    <a:pt x="6101" y="3035"/>
                  </a:lnTo>
                  <a:cubicBezTo>
                    <a:pt x="6101" y="1338"/>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5370025" y="1237900"/>
              <a:ext cx="153350" cy="640200"/>
            </a:xfrm>
            <a:custGeom>
              <a:avLst/>
              <a:gdLst/>
              <a:ahLst/>
              <a:cxnLst/>
              <a:rect l="l" t="t" r="r" b="b"/>
              <a:pathLst>
                <a:path w="6134" h="25608" extrusionOk="0">
                  <a:moveTo>
                    <a:pt x="3067" y="1"/>
                  </a:moveTo>
                  <a:cubicBezTo>
                    <a:pt x="1371" y="1"/>
                    <a:pt x="1" y="1338"/>
                    <a:pt x="1" y="3035"/>
                  </a:cubicBezTo>
                  <a:lnTo>
                    <a:pt x="1" y="22541"/>
                  </a:lnTo>
                  <a:cubicBezTo>
                    <a:pt x="1" y="24238"/>
                    <a:pt x="1371" y="25608"/>
                    <a:pt x="3067" y="25608"/>
                  </a:cubicBezTo>
                  <a:cubicBezTo>
                    <a:pt x="4763" y="25608"/>
                    <a:pt x="6133" y="24238"/>
                    <a:pt x="6133" y="22541"/>
                  </a:cubicBezTo>
                  <a:lnTo>
                    <a:pt x="6133" y="3035"/>
                  </a:lnTo>
                  <a:cubicBezTo>
                    <a:pt x="6133" y="1338"/>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5"/>
            <p:cNvSpPr/>
            <p:nvPr/>
          </p:nvSpPr>
          <p:spPr>
            <a:xfrm>
              <a:off x="5086250" y="1953100"/>
              <a:ext cx="457500" cy="655675"/>
            </a:xfrm>
            <a:custGeom>
              <a:avLst/>
              <a:gdLst/>
              <a:ahLst/>
              <a:cxnLst/>
              <a:rect l="l" t="t" r="r" b="b"/>
              <a:pathLst>
                <a:path w="18300" h="26227" extrusionOk="0">
                  <a:moveTo>
                    <a:pt x="9134" y="6100"/>
                  </a:moveTo>
                  <a:cubicBezTo>
                    <a:pt x="10830" y="6100"/>
                    <a:pt x="12200" y="7471"/>
                    <a:pt x="12200" y="9134"/>
                  </a:cubicBezTo>
                  <a:lnTo>
                    <a:pt x="12200" y="17061"/>
                  </a:lnTo>
                  <a:cubicBezTo>
                    <a:pt x="12200" y="18724"/>
                    <a:pt x="10830" y="20094"/>
                    <a:pt x="9134" y="20094"/>
                  </a:cubicBezTo>
                  <a:cubicBezTo>
                    <a:pt x="7470" y="20094"/>
                    <a:pt x="6100" y="18724"/>
                    <a:pt x="6100" y="17061"/>
                  </a:cubicBezTo>
                  <a:lnTo>
                    <a:pt x="6100" y="9134"/>
                  </a:lnTo>
                  <a:cubicBezTo>
                    <a:pt x="6100" y="7471"/>
                    <a:pt x="7470" y="6100"/>
                    <a:pt x="9134" y="6100"/>
                  </a:cubicBezTo>
                  <a:close/>
                  <a:moveTo>
                    <a:pt x="9134" y="1"/>
                  </a:moveTo>
                  <a:cubicBezTo>
                    <a:pt x="4078" y="1"/>
                    <a:pt x="0" y="4111"/>
                    <a:pt x="0" y="9134"/>
                  </a:cubicBezTo>
                  <a:lnTo>
                    <a:pt x="0" y="17061"/>
                  </a:lnTo>
                  <a:cubicBezTo>
                    <a:pt x="0" y="22117"/>
                    <a:pt x="4078" y="26227"/>
                    <a:pt x="9134" y="26227"/>
                  </a:cubicBezTo>
                  <a:cubicBezTo>
                    <a:pt x="14190" y="26227"/>
                    <a:pt x="18300" y="22117"/>
                    <a:pt x="18300" y="17061"/>
                  </a:cubicBezTo>
                  <a:lnTo>
                    <a:pt x="18300" y="9134"/>
                  </a:lnTo>
                  <a:cubicBezTo>
                    <a:pt x="18300" y="4111"/>
                    <a:pt x="14190" y="1"/>
                    <a:pt x="9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5"/>
            <p:cNvSpPr/>
            <p:nvPr/>
          </p:nvSpPr>
          <p:spPr>
            <a:xfrm>
              <a:off x="3867900" y="1953100"/>
              <a:ext cx="152500" cy="640200"/>
            </a:xfrm>
            <a:custGeom>
              <a:avLst/>
              <a:gdLst/>
              <a:ahLst/>
              <a:cxnLst/>
              <a:rect l="l" t="t" r="r" b="b"/>
              <a:pathLst>
                <a:path w="6100" h="25608" extrusionOk="0">
                  <a:moveTo>
                    <a:pt x="3034" y="1"/>
                  </a:moveTo>
                  <a:cubicBezTo>
                    <a:pt x="1370" y="1"/>
                    <a:pt x="0" y="1338"/>
                    <a:pt x="0" y="3034"/>
                  </a:cubicBezTo>
                  <a:lnTo>
                    <a:pt x="0" y="22541"/>
                  </a:lnTo>
                  <a:cubicBezTo>
                    <a:pt x="0" y="24237"/>
                    <a:pt x="1370" y="25607"/>
                    <a:pt x="3034" y="25607"/>
                  </a:cubicBezTo>
                  <a:cubicBezTo>
                    <a:pt x="4730" y="25607"/>
                    <a:pt x="6100" y="24237"/>
                    <a:pt x="6100" y="22541"/>
                  </a:cubicBezTo>
                  <a:lnTo>
                    <a:pt x="6100" y="3034"/>
                  </a:lnTo>
                  <a:cubicBezTo>
                    <a:pt x="6100" y="1371"/>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172075" y="1953100"/>
              <a:ext cx="153325" cy="640200"/>
            </a:xfrm>
            <a:custGeom>
              <a:avLst/>
              <a:gdLst/>
              <a:ahLst/>
              <a:cxnLst/>
              <a:rect l="l" t="t" r="r" b="b"/>
              <a:pathLst>
                <a:path w="6133" h="25608" extrusionOk="0">
                  <a:moveTo>
                    <a:pt x="3066" y="1"/>
                  </a:moveTo>
                  <a:cubicBezTo>
                    <a:pt x="1370" y="1"/>
                    <a:pt x="0" y="1338"/>
                    <a:pt x="0" y="3034"/>
                  </a:cubicBezTo>
                  <a:lnTo>
                    <a:pt x="0" y="22541"/>
                  </a:lnTo>
                  <a:cubicBezTo>
                    <a:pt x="0" y="24237"/>
                    <a:pt x="1370" y="25607"/>
                    <a:pt x="3066" y="25607"/>
                  </a:cubicBezTo>
                  <a:cubicBezTo>
                    <a:pt x="4763" y="25607"/>
                    <a:pt x="6133" y="24237"/>
                    <a:pt x="6133" y="22541"/>
                  </a:cubicBezTo>
                  <a:lnTo>
                    <a:pt x="6133" y="3034"/>
                  </a:lnTo>
                  <a:cubicBezTo>
                    <a:pt x="6133" y="1371"/>
                    <a:pt x="4763"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3264425" y="1953100"/>
              <a:ext cx="153325" cy="640200"/>
            </a:xfrm>
            <a:custGeom>
              <a:avLst/>
              <a:gdLst/>
              <a:ahLst/>
              <a:cxnLst/>
              <a:rect l="l" t="t" r="r" b="b"/>
              <a:pathLst>
                <a:path w="6133" h="25608" extrusionOk="0">
                  <a:moveTo>
                    <a:pt x="3067" y="1"/>
                  </a:moveTo>
                  <a:cubicBezTo>
                    <a:pt x="1370" y="1"/>
                    <a:pt x="0" y="1371"/>
                    <a:pt x="0" y="3034"/>
                  </a:cubicBezTo>
                  <a:lnTo>
                    <a:pt x="0" y="22541"/>
                  </a:lnTo>
                  <a:cubicBezTo>
                    <a:pt x="0" y="24237"/>
                    <a:pt x="1370" y="25607"/>
                    <a:pt x="3067" y="25607"/>
                  </a:cubicBezTo>
                  <a:cubicBezTo>
                    <a:pt x="4763" y="25607"/>
                    <a:pt x="6133" y="24237"/>
                    <a:pt x="6133" y="22541"/>
                  </a:cubicBezTo>
                  <a:lnTo>
                    <a:pt x="6133" y="3034"/>
                  </a:lnTo>
                  <a:cubicBezTo>
                    <a:pt x="6133" y="1338"/>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3569425" y="1953100"/>
              <a:ext cx="152525" cy="640200"/>
            </a:xfrm>
            <a:custGeom>
              <a:avLst/>
              <a:gdLst/>
              <a:ahLst/>
              <a:cxnLst/>
              <a:rect l="l" t="t" r="r" b="b"/>
              <a:pathLst>
                <a:path w="6101" h="25608" extrusionOk="0">
                  <a:moveTo>
                    <a:pt x="3034" y="1"/>
                  </a:moveTo>
                  <a:cubicBezTo>
                    <a:pt x="1370" y="1"/>
                    <a:pt x="0" y="1338"/>
                    <a:pt x="0" y="3034"/>
                  </a:cubicBezTo>
                  <a:lnTo>
                    <a:pt x="0" y="22541"/>
                  </a:lnTo>
                  <a:cubicBezTo>
                    <a:pt x="0" y="24237"/>
                    <a:pt x="1370" y="25607"/>
                    <a:pt x="3034" y="25607"/>
                  </a:cubicBezTo>
                  <a:cubicBezTo>
                    <a:pt x="4730" y="25607"/>
                    <a:pt x="6100" y="24237"/>
                    <a:pt x="6100" y="22541"/>
                  </a:cubicBezTo>
                  <a:lnTo>
                    <a:pt x="6100" y="3034"/>
                  </a:lnTo>
                  <a:cubicBezTo>
                    <a:pt x="6100" y="1371"/>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82875" y="1968600"/>
              <a:ext cx="152525" cy="640175"/>
            </a:xfrm>
            <a:custGeom>
              <a:avLst/>
              <a:gdLst/>
              <a:ahLst/>
              <a:cxnLst/>
              <a:rect l="l" t="t" r="r" b="b"/>
              <a:pathLst>
                <a:path w="6101" h="25607" extrusionOk="0">
                  <a:moveTo>
                    <a:pt x="3067" y="0"/>
                  </a:moveTo>
                  <a:cubicBezTo>
                    <a:pt x="1371" y="0"/>
                    <a:pt x="1" y="1338"/>
                    <a:pt x="1" y="3034"/>
                  </a:cubicBezTo>
                  <a:lnTo>
                    <a:pt x="1" y="22541"/>
                  </a:lnTo>
                  <a:cubicBezTo>
                    <a:pt x="1" y="24237"/>
                    <a:pt x="1371" y="25607"/>
                    <a:pt x="3067" y="25607"/>
                  </a:cubicBezTo>
                  <a:cubicBezTo>
                    <a:pt x="4730" y="25607"/>
                    <a:pt x="6100" y="24237"/>
                    <a:pt x="6100" y="22541"/>
                  </a:cubicBezTo>
                  <a:lnTo>
                    <a:pt x="6100" y="3034"/>
                  </a:lnTo>
                  <a:cubicBezTo>
                    <a:pt x="6100" y="1338"/>
                    <a:pt x="4730"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477875" y="1968600"/>
              <a:ext cx="153350" cy="640175"/>
            </a:xfrm>
            <a:custGeom>
              <a:avLst/>
              <a:gdLst/>
              <a:ahLst/>
              <a:cxnLst/>
              <a:rect l="l" t="t" r="r" b="b"/>
              <a:pathLst>
                <a:path w="6134" h="25607" extrusionOk="0">
                  <a:moveTo>
                    <a:pt x="3067" y="0"/>
                  </a:moveTo>
                  <a:cubicBezTo>
                    <a:pt x="1371" y="0"/>
                    <a:pt x="1" y="1338"/>
                    <a:pt x="1" y="3034"/>
                  </a:cubicBezTo>
                  <a:lnTo>
                    <a:pt x="1" y="22541"/>
                  </a:lnTo>
                  <a:cubicBezTo>
                    <a:pt x="1" y="24237"/>
                    <a:pt x="1371" y="25607"/>
                    <a:pt x="3067" y="25607"/>
                  </a:cubicBezTo>
                  <a:cubicBezTo>
                    <a:pt x="4763" y="25607"/>
                    <a:pt x="6133" y="24237"/>
                    <a:pt x="6133" y="22541"/>
                  </a:cubicBezTo>
                  <a:lnTo>
                    <a:pt x="6133" y="3034"/>
                  </a:lnTo>
                  <a:cubicBezTo>
                    <a:pt x="6133" y="1338"/>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p:nvPr/>
          </p:nvSpPr>
          <p:spPr>
            <a:xfrm>
              <a:off x="4031800" y="2924350"/>
              <a:ext cx="153350" cy="164775"/>
            </a:xfrm>
            <a:custGeom>
              <a:avLst/>
              <a:gdLst/>
              <a:ahLst/>
              <a:cxnLst/>
              <a:rect l="l" t="t" r="r" b="b"/>
              <a:pathLst>
                <a:path w="6134" h="6591" extrusionOk="0">
                  <a:moveTo>
                    <a:pt x="3067" y="1"/>
                  </a:moveTo>
                  <a:cubicBezTo>
                    <a:pt x="1371" y="1"/>
                    <a:pt x="1" y="1371"/>
                    <a:pt x="1" y="3067"/>
                  </a:cubicBezTo>
                  <a:lnTo>
                    <a:pt x="1" y="3556"/>
                  </a:lnTo>
                  <a:cubicBezTo>
                    <a:pt x="1" y="5220"/>
                    <a:pt x="1371" y="6590"/>
                    <a:pt x="3067" y="6590"/>
                  </a:cubicBezTo>
                  <a:cubicBezTo>
                    <a:pt x="4763" y="6590"/>
                    <a:pt x="6133" y="5220"/>
                    <a:pt x="6133" y="3556"/>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4306625" y="2924350"/>
              <a:ext cx="153350" cy="164775"/>
            </a:xfrm>
            <a:custGeom>
              <a:avLst/>
              <a:gdLst/>
              <a:ahLst/>
              <a:cxnLst/>
              <a:rect l="l" t="t" r="r" b="b"/>
              <a:pathLst>
                <a:path w="6134" h="6591" extrusionOk="0">
                  <a:moveTo>
                    <a:pt x="3067" y="1"/>
                  </a:moveTo>
                  <a:cubicBezTo>
                    <a:pt x="1371" y="1"/>
                    <a:pt x="1" y="1371"/>
                    <a:pt x="1" y="3067"/>
                  </a:cubicBezTo>
                  <a:lnTo>
                    <a:pt x="1" y="3556"/>
                  </a:lnTo>
                  <a:cubicBezTo>
                    <a:pt x="1" y="5220"/>
                    <a:pt x="1371" y="6590"/>
                    <a:pt x="3067" y="6590"/>
                  </a:cubicBezTo>
                  <a:cubicBezTo>
                    <a:pt x="4763" y="6590"/>
                    <a:pt x="6133" y="5220"/>
                    <a:pt x="6133" y="3556"/>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581450" y="2924350"/>
              <a:ext cx="153325" cy="164775"/>
            </a:xfrm>
            <a:custGeom>
              <a:avLst/>
              <a:gdLst/>
              <a:ahLst/>
              <a:cxnLst/>
              <a:rect l="l" t="t" r="r" b="b"/>
              <a:pathLst>
                <a:path w="6133" h="6591" extrusionOk="0">
                  <a:moveTo>
                    <a:pt x="3067" y="1"/>
                  </a:moveTo>
                  <a:cubicBezTo>
                    <a:pt x="1370" y="1"/>
                    <a:pt x="0" y="1371"/>
                    <a:pt x="0" y="3067"/>
                  </a:cubicBezTo>
                  <a:lnTo>
                    <a:pt x="0" y="3556"/>
                  </a:lnTo>
                  <a:cubicBezTo>
                    <a:pt x="0" y="5220"/>
                    <a:pt x="1370" y="6590"/>
                    <a:pt x="3067" y="6590"/>
                  </a:cubicBezTo>
                  <a:cubicBezTo>
                    <a:pt x="4763" y="6590"/>
                    <a:pt x="6133" y="5220"/>
                    <a:pt x="6133" y="3556"/>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45"/>
          <p:cNvSpPr txBox="1">
            <a:spLocks noGrp="1"/>
          </p:cNvSpPr>
          <p:nvPr>
            <p:ph type="subTitle" idx="3"/>
          </p:nvPr>
        </p:nvSpPr>
        <p:spPr>
          <a:xfrm>
            <a:off x="200175" y="2175550"/>
            <a:ext cx="2724300" cy="1994700"/>
          </a:xfrm>
          <a:prstGeom prst="rect">
            <a:avLst/>
          </a:prstGeom>
        </p:spPr>
        <p:txBody>
          <a:bodyPr spcFirstLastPara="1" wrap="square" lIns="91425" tIns="91425" rIns="91425" bIns="91425" anchor="t" anchorCtr="0">
            <a:normAutofit fontScale="92500" lnSpcReduction="10000"/>
          </a:bodyPr>
          <a:lstStyle/>
          <a:p>
            <a:pPr marL="0" lvl="0" indent="0" algn="just" rtl="0">
              <a:lnSpc>
                <a:spcPct val="100000"/>
              </a:lnSpc>
              <a:spcBef>
                <a:spcPts val="1200"/>
              </a:spcBef>
              <a:spcAft>
                <a:spcPts val="0"/>
              </a:spcAft>
              <a:buNone/>
            </a:pPr>
            <a:r>
              <a:rPr lang="en" sz="1300">
                <a:latin typeface="Arial"/>
                <a:ea typeface="Arial"/>
                <a:cs typeface="Arial"/>
                <a:sym typeface="Arial"/>
              </a:rPr>
              <a:t>The pulse sensor monitors the heart-rate and biofeedback of the body measuring the change in volume of a blood vessel that occur when the heart pumps blood using an optical sensor and green LED. </a:t>
            </a:r>
            <a:endParaRPr sz="1300">
              <a:latin typeface="Arial"/>
              <a:ea typeface="Arial"/>
              <a:cs typeface="Arial"/>
              <a:sym typeface="Arial"/>
            </a:endParaRPr>
          </a:p>
          <a:p>
            <a:pPr marL="0" lvl="0" indent="0" algn="just" rtl="0">
              <a:lnSpc>
                <a:spcPct val="100000"/>
              </a:lnSpc>
              <a:spcBef>
                <a:spcPts val="1200"/>
              </a:spcBef>
              <a:spcAft>
                <a:spcPts val="1200"/>
              </a:spcAft>
              <a:buNone/>
            </a:pPr>
            <a:r>
              <a:rPr lang="en" sz="1300">
                <a:latin typeface="Arial"/>
                <a:ea typeface="Arial"/>
                <a:cs typeface="Arial"/>
                <a:sym typeface="Arial"/>
              </a:rPr>
              <a:t>The HR data is sent to the watch to be displayed in real time and sent which is also sent to the server</a:t>
            </a:r>
            <a:endParaRPr/>
          </a:p>
        </p:txBody>
      </p:sp>
      <p:sp>
        <p:nvSpPr>
          <p:cNvPr id="399" name="Google Shape;399;p45"/>
          <p:cNvSpPr txBox="1">
            <a:spLocks noGrp="1"/>
          </p:cNvSpPr>
          <p:nvPr>
            <p:ph type="subTitle" idx="3"/>
          </p:nvPr>
        </p:nvSpPr>
        <p:spPr>
          <a:xfrm>
            <a:off x="3043850" y="2175550"/>
            <a:ext cx="2724300" cy="1969200"/>
          </a:xfrm>
          <a:prstGeom prst="rect">
            <a:avLst/>
          </a:prstGeom>
        </p:spPr>
        <p:txBody>
          <a:bodyPr spcFirstLastPara="1" wrap="square" lIns="91425" tIns="91425" rIns="91425" bIns="91425" anchor="t" anchorCtr="0">
            <a:noAutofit/>
          </a:bodyPr>
          <a:lstStyle/>
          <a:p>
            <a:pPr marL="228600" lvl="0" indent="-228600" algn="ctr" rtl="0">
              <a:lnSpc>
                <a:spcPct val="105000"/>
              </a:lnSpc>
              <a:spcBef>
                <a:spcPts val="1200"/>
              </a:spcBef>
              <a:spcAft>
                <a:spcPts val="0"/>
              </a:spcAft>
              <a:buSzPts val="852"/>
              <a:buNone/>
            </a:pPr>
            <a:r>
              <a:rPr lang="en" sz="1207">
                <a:latin typeface="Arial"/>
                <a:ea typeface="Arial"/>
                <a:cs typeface="Arial"/>
                <a:sym typeface="Arial"/>
              </a:rPr>
              <a:t>NCIR is a single-point infrared temperature sensor that detects temperature by measuring the infrared radiation emitted with a temperature measurement range of -70°C to +380°C.</a:t>
            </a:r>
            <a:endParaRPr sz="1207">
              <a:latin typeface="Arial"/>
              <a:ea typeface="Arial"/>
              <a:cs typeface="Arial"/>
              <a:sym typeface="Arial"/>
            </a:endParaRPr>
          </a:p>
          <a:p>
            <a:pPr marL="0" lvl="0" indent="0" algn="just" rtl="0">
              <a:lnSpc>
                <a:spcPct val="90000"/>
              </a:lnSpc>
              <a:spcBef>
                <a:spcPts val="1200"/>
              </a:spcBef>
              <a:spcAft>
                <a:spcPts val="0"/>
              </a:spcAft>
              <a:buSzPts val="852"/>
              <a:buNone/>
            </a:pPr>
            <a:r>
              <a:rPr lang="en" sz="1207">
                <a:latin typeface="Arial"/>
                <a:ea typeface="Arial"/>
                <a:cs typeface="Arial"/>
                <a:sym typeface="Arial"/>
              </a:rPr>
              <a:t>The HR data is sent to the watch to be displayed in real time and sent which is also sent to the server</a:t>
            </a:r>
            <a:endParaRPr sz="1207">
              <a:latin typeface="Arial"/>
              <a:ea typeface="Arial"/>
              <a:cs typeface="Arial"/>
              <a:sym typeface="Arial"/>
            </a:endParaRPr>
          </a:p>
          <a:p>
            <a:pPr marL="0" lvl="0" indent="0" algn="just" rtl="0">
              <a:lnSpc>
                <a:spcPct val="90000"/>
              </a:lnSpc>
              <a:spcBef>
                <a:spcPts val="1200"/>
              </a:spcBef>
              <a:spcAft>
                <a:spcPts val="1200"/>
              </a:spcAft>
              <a:buSzPts val="852"/>
              <a:buNone/>
            </a:pPr>
            <a:endParaRPr sz="1207">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6"/>
          <p:cNvSpPr txBox="1">
            <a:spLocks noGrp="1"/>
          </p:cNvSpPr>
          <p:nvPr>
            <p:ph type="subTitle" idx="1"/>
          </p:nvPr>
        </p:nvSpPr>
        <p:spPr>
          <a:xfrm>
            <a:off x="458175" y="1784999"/>
            <a:ext cx="2408100" cy="320100"/>
          </a:xfrm>
          <a:prstGeom prst="rect">
            <a:avLst/>
          </a:prstGeom>
        </p:spPr>
        <p:txBody>
          <a:bodyPr spcFirstLastPara="1" wrap="square" lIns="91425" tIns="91425" rIns="91425" bIns="0" anchor="b" anchorCtr="0">
            <a:normAutofit fontScale="85000"/>
          </a:bodyPr>
          <a:lstStyle/>
          <a:p>
            <a:pPr marL="228600" lvl="0" indent="-228600" algn="ctr" rtl="0">
              <a:lnSpc>
                <a:spcPct val="115000"/>
              </a:lnSpc>
              <a:spcBef>
                <a:spcPts val="1200"/>
              </a:spcBef>
              <a:spcAft>
                <a:spcPts val="1200"/>
              </a:spcAft>
              <a:buNone/>
            </a:pPr>
            <a:r>
              <a:rPr lang="en" b="1" u="sng">
                <a:latin typeface="Arial"/>
                <a:ea typeface="Arial"/>
                <a:cs typeface="Arial"/>
                <a:sym typeface="Arial"/>
              </a:rPr>
              <a:t>Potentiometer </a:t>
            </a:r>
            <a:endParaRPr/>
          </a:p>
        </p:txBody>
      </p:sp>
      <p:sp>
        <p:nvSpPr>
          <p:cNvPr id="405" name="Google Shape;405;p46"/>
          <p:cNvSpPr txBox="1">
            <a:spLocks noGrp="1"/>
          </p:cNvSpPr>
          <p:nvPr>
            <p:ph type="subTitle" idx="2"/>
          </p:nvPr>
        </p:nvSpPr>
        <p:spPr>
          <a:xfrm>
            <a:off x="3201950" y="1696874"/>
            <a:ext cx="2408100" cy="352800"/>
          </a:xfrm>
          <a:prstGeom prst="rect">
            <a:avLst/>
          </a:prstGeom>
        </p:spPr>
        <p:txBody>
          <a:bodyPr spcFirstLastPara="1" wrap="square" lIns="91425" tIns="91425" rIns="91425" bIns="0" anchor="b" anchorCtr="0">
            <a:normAutofit lnSpcReduction="20000"/>
          </a:bodyPr>
          <a:lstStyle/>
          <a:p>
            <a:pPr marL="228600" lvl="0" indent="-228600" algn="ctr" rtl="0">
              <a:lnSpc>
                <a:spcPct val="115000"/>
              </a:lnSpc>
              <a:spcBef>
                <a:spcPts val="1200"/>
              </a:spcBef>
              <a:spcAft>
                <a:spcPts val="1200"/>
              </a:spcAft>
              <a:buNone/>
            </a:pPr>
            <a:r>
              <a:rPr lang="en" b="1" u="sng">
                <a:latin typeface="Arial"/>
                <a:ea typeface="Arial"/>
                <a:cs typeface="Arial"/>
                <a:sym typeface="Arial"/>
              </a:rPr>
              <a:t>Button</a:t>
            </a:r>
            <a:endParaRPr/>
          </a:p>
        </p:txBody>
      </p:sp>
      <p:sp>
        <p:nvSpPr>
          <p:cNvPr id="406" name="Google Shape;406;p46"/>
          <p:cNvSpPr txBox="1">
            <a:spLocks noGrp="1"/>
          </p:cNvSpPr>
          <p:nvPr>
            <p:ph type="subTitle" idx="4"/>
          </p:nvPr>
        </p:nvSpPr>
        <p:spPr>
          <a:xfrm>
            <a:off x="3094025" y="2105100"/>
            <a:ext cx="2592900" cy="1650900"/>
          </a:xfrm>
          <a:prstGeom prst="rect">
            <a:avLst/>
          </a:prstGeom>
        </p:spPr>
        <p:txBody>
          <a:bodyPr spcFirstLastPara="1" wrap="square" lIns="91425" tIns="91425" rIns="91425" bIns="91425" anchor="t" anchorCtr="0">
            <a:normAutofit lnSpcReduction="10000"/>
          </a:bodyPr>
          <a:lstStyle/>
          <a:p>
            <a:pPr marL="228600" lvl="0" indent="-228600" algn="just" rtl="0">
              <a:lnSpc>
                <a:spcPct val="115000"/>
              </a:lnSpc>
              <a:spcBef>
                <a:spcPts val="1200"/>
              </a:spcBef>
              <a:spcAft>
                <a:spcPts val="1200"/>
              </a:spcAft>
              <a:buNone/>
            </a:pPr>
            <a:r>
              <a:rPr lang="en" sz="1300">
                <a:latin typeface="Arial"/>
                <a:ea typeface="Arial"/>
                <a:cs typeface="Arial"/>
                <a:sym typeface="Arial"/>
              </a:rPr>
              <a:t>The button allows the watch to wake and sleep and also works with the potentiometer to select functions in the watch to display such as the heart rate and the health report</a:t>
            </a:r>
            <a:endParaRPr sz="1300"/>
          </a:p>
        </p:txBody>
      </p:sp>
      <p:sp>
        <p:nvSpPr>
          <p:cNvPr id="407" name="Google Shape;407;p46"/>
          <p:cNvSpPr/>
          <p:nvPr/>
        </p:nvSpPr>
        <p:spPr>
          <a:xfrm>
            <a:off x="1352786" y="1022534"/>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6"/>
          <p:cNvSpPr/>
          <p:nvPr/>
        </p:nvSpPr>
        <p:spPr>
          <a:xfrm>
            <a:off x="3936813" y="1022547"/>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46"/>
          <p:cNvGrpSpPr/>
          <p:nvPr/>
        </p:nvGrpSpPr>
        <p:grpSpPr>
          <a:xfrm>
            <a:off x="1479576" y="1164837"/>
            <a:ext cx="352818" cy="320182"/>
            <a:chOff x="1190625" y="479500"/>
            <a:chExt cx="5219200" cy="4736425"/>
          </a:xfrm>
        </p:grpSpPr>
        <p:sp>
          <p:nvSpPr>
            <p:cNvPr id="410" name="Google Shape;410;p46"/>
            <p:cNvSpPr/>
            <p:nvPr/>
          </p:nvSpPr>
          <p:spPr>
            <a:xfrm>
              <a:off x="2298875" y="479500"/>
              <a:ext cx="2579450" cy="1094425"/>
            </a:xfrm>
            <a:custGeom>
              <a:avLst/>
              <a:gdLst/>
              <a:ahLst/>
              <a:cxnLst/>
              <a:rect l="l" t="t" r="r" b="b"/>
              <a:pathLst>
                <a:path w="103178" h="43777" extrusionOk="0">
                  <a:moveTo>
                    <a:pt x="64653" y="0"/>
                  </a:moveTo>
                  <a:cubicBezTo>
                    <a:pt x="53236" y="0"/>
                    <a:pt x="42047" y="3980"/>
                    <a:pt x="33240" y="11222"/>
                  </a:cubicBezTo>
                  <a:cubicBezTo>
                    <a:pt x="25346" y="17713"/>
                    <a:pt x="19605" y="26488"/>
                    <a:pt x="16865" y="36241"/>
                  </a:cubicBezTo>
                  <a:cubicBezTo>
                    <a:pt x="15397" y="35977"/>
                    <a:pt x="13903" y="35845"/>
                    <a:pt x="12382" y="35845"/>
                  </a:cubicBezTo>
                  <a:cubicBezTo>
                    <a:pt x="12213" y="35845"/>
                    <a:pt x="12044" y="35846"/>
                    <a:pt x="11874" y="35850"/>
                  </a:cubicBezTo>
                  <a:cubicBezTo>
                    <a:pt x="8547" y="35915"/>
                    <a:pt x="5317" y="36600"/>
                    <a:pt x="2251" y="37905"/>
                  </a:cubicBezTo>
                  <a:cubicBezTo>
                    <a:pt x="718" y="38590"/>
                    <a:pt x="0" y="40384"/>
                    <a:pt x="653" y="41917"/>
                  </a:cubicBezTo>
                  <a:cubicBezTo>
                    <a:pt x="1142" y="43091"/>
                    <a:pt x="2284" y="43776"/>
                    <a:pt x="3458" y="43776"/>
                  </a:cubicBezTo>
                  <a:cubicBezTo>
                    <a:pt x="3882" y="43776"/>
                    <a:pt x="4274" y="43711"/>
                    <a:pt x="4665" y="43548"/>
                  </a:cubicBezTo>
                  <a:cubicBezTo>
                    <a:pt x="6981" y="42537"/>
                    <a:pt x="9460" y="42015"/>
                    <a:pt x="12005" y="41982"/>
                  </a:cubicBezTo>
                  <a:cubicBezTo>
                    <a:pt x="12194" y="41976"/>
                    <a:pt x="12384" y="41973"/>
                    <a:pt x="12575" y="41973"/>
                  </a:cubicBezTo>
                  <a:cubicBezTo>
                    <a:pt x="14477" y="41973"/>
                    <a:pt x="16393" y="42270"/>
                    <a:pt x="18202" y="42863"/>
                  </a:cubicBezTo>
                  <a:cubicBezTo>
                    <a:pt x="18488" y="42943"/>
                    <a:pt x="18785" y="42983"/>
                    <a:pt x="19082" y="42983"/>
                  </a:cubicBezTo>
                  <a:cubicBezTo>
                    <a:pt x="19633" y="42983"/>
                    <a:pt x="20182" y="42845"/>
                    <a:pt x="20649" y="42569"/>
                  </a:cubicBezTo>
                  <a:cubicBezTo>
                    <a:pt x="21399" y="42145"/>
                    <a:pt x="21921" y="41395"/>
                    <a:pt x="22117" y="40547"/>
                  </a:cubicBezTo>
                  <a:cubicBezTo>
                    <a:pt x="26325" y="20616"/>
                    <a:pt x="44233" y="6133"/>
                    <a:pt x="64653" y="6133"/>
                  </a:cubicBezTo>
                  <a:cubicBezTo>
                    <a:pt x="77244" y="6133"/>
                    <a:pt x="89183" y="11548"/>
                    <a:pt x="97436" y="21040"/>
                  </a:cubicBezTo>
                  <a:cubicBezTo>
                    <a:pt x="98058" y="21733"/>
                    <a:pt x="98911" y="22087"/>
                    <a:pt x="99765" y="22087"/>
                  </a:cubicBezTo>
                  <a:cubicBezTo>
                    <a:pt x="100480" y="22087"/>
                    <a:pt x="101195" y="21839"/>
                    <a:pt x="101774" y="21334"/>
                  </a:cubicBezTo>
                  <a:cubicBezTo>
                    <a:pt x="103047" y="20225"/>
                    <a:pt x="103177" y="18268"/>
                    <a:pt x="102068" y="16995"/>
                  </a:cubicBezTo>
                  <a:cubicBezTo>
                    <a:pt x="92641" y="6198"/>
                    <a:pt x="79006" y="0"/>
                    <a:pt x="64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6"/>
            <p:cNvSpPr/>
            <p:nvPr/>
          </p:nvSpPr>
          <p:spPr>
            <a:xfrm>
              <a:off x="1190625" y="1145000"/>
              <a:ext cx="5219200" cy="4070925"/>
            </a:xfrm>
            <a:custGeom>
              <a:avLst/>
              <a:gdLst/>
              <a:ahLst/>
              <a:cxnLst/>
              <a:rect l="l" t="t" r="r" b="b"/>
              <a:pathLst>
                <a:path w="208768" h="162837" extrusionOk="0">
                  <a:moveTo>
                    <a:pt x="101317" y="49156"/>
                  </a:moveTo>
                  <a:lnTo>
                    <a:pt x="101317" y="150539"/>
                  </a:lnTo>
                  <a:lnTo>
                    <a:pt x="94076" y="150539"/>
                  </a:lnTo>
                  <a:cubicBezTo>
                    <a:pt x="93130" y="147897"/>
                    <a:pt x="91042" y="145809"/>
                    <a:pt x="88400" y="144896"/>
                  </a:cubicBezTo>
                  <a:lnTo>
                    <a:pt x="88400" y="49156"/>
                  </a:lnTo>
                  <a:close/>
                  <a:moveTo>
                    <a:pt x="9231" y="150474"/>
                  </a:moveTo>
                  <a:cubicBezTo>
                    <a:pt x="10960" y="150474"/>
                    <a:pt x="12330" y="151876"/>
                    <a:pt x="12330" y="153605"/>
                  </a:cubicBezTo>
                  <a:cubicBezTo>
                    <a:pt x="12330" y="155334"/>
                    <a:pt x="10960" y="156704"/>
                    <a:pt x="9231" y="156704"/>
                  </a:cubicBezTo>
                  <a:cubicBezTo>
                    <a:pt x="7503" y="156704"/>
                    <a:pt x="6133" y="155334"/>
                    <a:pt x="6133" y="153605"/>
                  </a:cubicBezTo>
                  <a:cubicBezTo>
                    <a:pt x="6133" y="151876"/>
                    <a:pt x="7503" y="150474"/>
                    <a:pt x="9231" y="150474"/>
                  </a:cubicBezTo>
                  <a:close/>
                  <a:moveTo>
                    <a:pt x="47299" y="150474"/>
                  </a:moveTo>
                  <a:cubicBezTo>
                    <a:pt x="48995" y="150474"/>
                    <a:pt x="50398" y="151876"/>
                    <a:pt x="50398" y="153605"/>
                  </a:cubicBezTo>
                  <a:cubicBezTo>
                    <a:pt x="50398" y="155334"/>
                    <a:pt x="48995" y="156704"/>
                    <a:pt x="47299" y="156704"/>
                  </a:cubicBezTo>
                  <a:cubicBezTo>
                    <a:pt x="45570" y="156704"/>
                    <a:pt x="44167" y="155334"/>
                    <a:pt x="44167" y="153605"/>
                  </a:cubicBezTo>
                  <a:cubicBezTo>
                    <a:pt x="44167" y="151876"/>
                    <a:pt x="45570" y="150474"/>
                    <a:pt x="47299" y="150474"/>
                  </a:cubicBezTo>
                  <a:close/>
                  <a:moveTo>
                    <a:pt x="85366" y="150474"/>
                  </a:moveTo>
                  <a:cubicBezTo>
                    <a:pt x="87062" y="150474"/>
                    <a:pt x="88465" y="151876"/>
                    <a:pt x="88465" y="153605"/>
                  </a:cubicBezTo>
                  <a:cubicBezTo>
                    <a:pt x="88465" y="155334"/>
                    <a:pt x="87062" y="156704"/>
                    <a:pt x="85366" y="156704"/>
                  </a:cubicBezTo>
                  <a:cubicBezTo>
                    <a:pt x="83637" y="156704"/>
                    <a:pt x="82235" y="155334"/>
                    <a:pt x="82235" y="153605"/>
                  </a:cubicBezTo>
                  <a:cubicBezTo>
                    <a:pt x="82235" y="151876"/>
                    <a:pt x="83637" y="150474"/>
                    <a:pt x="85366" y="150474"/>
                  </a:cubicBezTo>
                  <a:close/>
                  <a:moveTo>
                    <a:pt x="123401" y="150474"/>
                  </a:moveTo>
                  <a:cubicBezTo>
                    <a:pt x="125130" y="150474"/>
                    <a:pt x="126532" y="151876"/>
                    <a:pt x="126532" y="153605"/>
                  </a:cubicBezTo>
                  <a:cubicBezTo>
                    <a:pt x="126532" y="155334"/>
                    <a:pt x="125130" y="156704"/>
                    <a:pt x="123401" y="156704"/>
                  </a:cubicBezTo>
                  <a:cubicBezTo>
                    <a:pt x="121705" y="156704"/>
                    <a:pt x="120302" y="155334"/>
                    <a:pt x="120302" y="153605"/>
                  </a:cubicBezTo>
                  <a:cubicBezTo>
                    <a:pt x="120302" y="151876"/>
                    <a:pt x="121705" y="150474"/>
                    <a:pt x="123401" y="150474"/>
                  </a:cubicBezTo>
                  <a:close/>
                  <a:moveTo>
                    <a:pt x="161468" y="150474"/>
                  </a:moveTo>
                  <a:cubicBezTo>
                    <a:pt x="163197" y="150474"/>
                    <a:pt x="164600" y="151876"/>
                    <a:pt x="164600" y="153605"/>
                  </a:cubicBezTo>
                  <a:cubicBezTo>
                    <a:pt x="164600" y="155334"/>
                    <a:pt x="163197" y="156704"/>
                    <a:pt x="161468" y="156704"/>
                  </a:cubicBezTo>
                  <a:cubicBezTo>
                    <a:pt x="159772" y="156704"/>
                    <a:pt x="158369" y="155334"/>
                    <a:pt x="158369" y="153605"/>
                  </a:cubicBezTo>
                  <a:cubicBezTo>
                    <a:pt x="158369" y="151876"/>
                    <a:pt x="159772" y="150474"/>
                    <a:pt x="161468" y="150474"/>
                  </a:cubicBezTo>
                  <a:close/>
                  <a:moveTo>
                    <a:pt x="199536" y="150474"/>
                  </a:moveTo>
                  <a:cubicBezTo>
                    <a:pt x="201265" y="150474"/>
                    <a:pt x="202667" y="151876"/>
                    <a:pt x="202667" y="153605"/>
                  </a:cubicBezTo>
                  <a:cubicBezTo>
                    <a:pt x="202667" y="155334"/>
                    <a:pt x="201265" y="156704"/>
                    <a:pt x="199536" y="156704"/>
                  </a:cubicBezTo>
                  <a:cubicBezTo>
                    <a:pt x="197807" y="156704"/>
                    <a:pt x="196437" y="155334"/>
                    <a:pt x="196437" y="153605"/>
                  </a:cubicBezTo>
                  <a:cubicBezTo>
                    <a:pt x="196437" y="151876"/>
                    <a:pt x="197807" y="150474"/>
                    <a:pt x="199536" y="150474"/>
                  </a:cubicBezTo>
                  <a:close/>
                  <a:moveTo>
                    <a:pt x="151062" y="0"/>
                  </a:moveTo>
                  <a:cubicBezTo>
                    <a:pt x="150625" y="0"/>
                    <a:pt x="150180" y="94"/>
                    <a:pt x="149758" y="292"/>
                  </a:cubicBezTo>
                  <a:cubicBezTo>
                    <a:pt x="148257" y="1010"/>
                    <a:pt x="147605" y="2836"/>
                    <a:pt x="148323" y="4369"/>
                  </a:cubicBezTo>
                  <a:cubicBezTo>
                    <a:pt x="150997" y="10013"/>
                    <a:pt x="152400" y="16047"/>
                    <a:pt x="152498" y="22310"/>
                  </a:cubicBezTo>
                  <a:cubicBezTo>
                    <a:pt x="152498" y="23256"/>
                    <a:pt x="152955" y="24137"/>
                    <a:pt x="153705" y="24724"/>
                  </a:cubicBezTo>
                  <a:cubicBezTo>
                    <a:pt x="154249" y="25126"/>
                    <a:pt x="154913" y="25340"/>
                    <a:pt x="155572" y="25340"/>
                  </a:cubicBezTo>
                  <a:cubicBezTo>
                    <a:pt x="155822" y="25340"/>
                    <a:pt x="156072" y="25309"/>
                    <a:pt x="156314" y="25246"/>
                  </a:cubicBezTo>
                  <a:cubicBezTo>
                    <a:pt x="157340" y="24964"/>
                    <a:pt x="158405" y="24823"/>
                    <a:pt x="159463" y="24823"/>
                  </a:cubicBezTo>
                  <a:cubicBezTo>
                    <a:pt x="159752" y="24823"/>
                    <a:pt x="160040" y="24834"/>
                    <a:pt x="160327" y="24855"/>
                  </a:cubicBezTo>
                  <a:cubicBezTo>
                    <a:pt x="165937" y="25246"/>
                    <a:pt x="171254" y="30465"/>
                    <a:pt x="171744" y="36076"/>
                  </a:cubicBezTo>
                  <a:lnTo>
                    <a:pt x="171776" y="36206"/>
                  </a:lnTo>
                  <a:cubicBezTo>
                    <a:pt x="171907" y="38000"/>
                    <a:pt x="171287" y="39697"/>
                    <a:pt x="170080" y="41001"/>
                  </a:cubicBezTo>
                  <a:cubicBezTo>
                    <a:pt x="168840" y="42339"/>
                    <a:pt x="167177" y="43057"/>
                    <a:pt x="165383" y="43057"/>
                  </a:cubicBezTo>
                  <a:lnTo>
                    <a:pt x="43482" y="43057"/>
                  </a:lnTo>
                  <a:cubicBezTo>
                    <a:pt x="40253" y="43057"/>
                    <a:pt x="37545" y="40675"/>
                    <a:pt x="37154" y="37511"/>
                  </a:cubicBezTo>
                  <a:cubicBezTo>
                    <a:pt x="37024" y="36630"/>
                    <a:pt x="36991" y="35750"/>
                    <a:pt x="36991" y="34836"/>
                  </a:cubicBezTo>
                  <a:cubicBezTo>
                    <a:pt x="37024" y="30889"/>
                    <a:pt x="38263" y="27040"/>
                    <a:pt x="40546" y="23778"/>
                  </a:cubicBezTo>
                  <a:cubicBezTo>
                    <a:pt x="41525" y="22408"/>
                    <a:pt x="41199" y="20484"/>
                    <a:pt x="39829" y="19505"/>
                  </a:cubicBezTo>
                  <a:cubicBezTo>
                    <a:pt x="39289" y="19141"/>
                    <a:pt x="38676" y="18965"/>
                    <a:pt x="38071" y="18965"/>
                  </a:cubicBezTo>
                  <a:cubicBezTo>
                    <a:pt x="37104" y="18965"/>
                    <a:pt x="36157" y="19413"/>
                    <a:pt x="35556" y="20255"/>
                  </a:cubicBezTo>
                  <a:cubicBezTo>
                    <a:pt x="32555" y="24561"/>
                    <a:pt x="30924" y="29585"/>
                    <a:pt x="30858" y="34804"/>
                  </a:cubicBezTo>
                  <a:cubicBezTo>
                    <a:pt x="30858" y="35945"/>
                    <a:pt x="30924" y="37120"/>
                    <a:pt x="31087" y="38261"/>
                  </a:cubicBezTo>
                  <a:cubicBezTo>
                    <a:pt x="31837" y="44492"/>
                    <a:pt x="37187" y="49156"/>
                    <a:pt x="43482" y="49156"/>
                  </a:cubicBezTo>
                  <a:lnTo>
                    <a:pt x="44233" y="49156"/>
                  </a:lnTo>
                  <a:lnTo>
                    <a:pt x="44233" y="65825"/>
                  </a:lnTo>
                  <a:lnTo>
                    <a:pt x="6654" y="103403"/>
                  </a:lnTo>
                  <a:cubicBezTo>
                    <a:pt x="6067" y="103990"/>
                    <a:pt x="5741" y="104741"/>
                    <a:pt x="5741" y="105556"/>
                  </a:cubicBezTo>
                  <a:lnTo>
                    <a:pt x="5741" y="145059"/>
                  </a:lnTo>
                  <a:cubicBezTo>
                    <a:pt x="2381" y="146429"/>
                    <a:pt x="0" y="149756"/>
                    <a:pt x="0" y="153605"/>
                  </a:cubicBezTo>
                  <a:cubicBezTo>
                    <a:pt x="0" y="158694"/>
                    <a:pt x="4143" y="162837"/>
                    <a:pt x="9231" y="162837"/>
                  </a:cubicBezTo>
                  <a:cubicBezTo>
                    <a:pt x="14320" y="162837"/>
                    <a:pt x="18463" y="158694"/>
                    <a:pt x="18463" y="153605"/>
                  </a:cubicBezTo>
                  <a:cubicBezTo>
                    <a:pt x="18463" y="149430"/>
                    <a:pt x="15690" y="145907"/>
                    <a:pt x="11874" y="144765"/>
                  </a:cubicBezTo>
                  <a:lnTo>
                    <a:pt x="11874" y="106828"/>
                  </a:lnTo>
                  <a:lnTo>
                    <a:pt x="49452" y="69250"/>
                  </a:lnTo>
                  <a:cubicBezTo>
                    <a:pt x="50039" y="68663"/>
                    <a:pt x="50365" y="67880"/>
                    <a:pt x="50365" y="67065"/>
                  </a:cubicBezTo>
                  <a:lnTo>
                    <a:pt x="50365" y="49156"/>
                  </a:lnTo>
                  <a:lnTo>
                    <a:pt x="63804" y="49156"/>
                  </a:lnTo>
                  <a:lnTo>
                    <a:pt x="63804" y="74991"/>
                  </a:lnTo>
                  <a:lnTo>
                    <a:pt x="45113" y="93683"/>
                  </a:lnTo>
                  <a:cubicBezTo>
                    <a:pt x="44559" y="94237"/>
                    <a:pt x="44233" y="95020"/>
                    <a:pt x="44233" y="95835"/>
                  </a:cubicBezTo>
                  <a:lnTo>
                    <a:pt x="44233" y="144896"/>
                  </a:lnTo>
                  <a:cubicBezTo>
                    <a:pt x="40644" y="146168"/>
                    <a:pt x="38067" y="149593"/>
                    <a:pt x="38067" y="153605"/>
                  </a:cubicBezTo>
                  <a:cubicBezTo>
                    <a:pt x="38067" y="158694"/>
                    <a:pt x="42210" y="162837"/>
                    <a:pt x="47299" y="162837"/>
                  </a:cubicBezTo>
                  <a:cubicBezTo>
                    <a:pt x="52388" y="162837"/>
                    <a:pt x="56530" y="158694"/>
                    <a:pt x="56530" y="153605"/>
                  </a:cubicBezTo>
                  <a:cubicBezTo>
                    <a:pt x="56530" y="149593"/>
                    <a:pt x="53953" y="146168"/>
                    <a:pt x="50365" y="144896"/>
                  </a:cubicBezTo>
                  <a:lnTo>
                    <a:pt x="50365" y="97108"/>
                  </a:lnTo>
                  <a:lnTo>
                    <a:pt x="69024" y="78416"/>
                  </a:lnTo>
                  <a:cubicBezTo>
                    <a:pt x="69611" y="77862"/>
                    <a:pt x="69904" y="77079"/>
                    <a:pt x="69904" y="76264"/>
                  </a:cubicBezTo>
                  <a:lnTo>
                    <a:pt x="69904" y="49156"/>
                  </a:lnTo>
                  <a:lnTo>
                    <a:pt x="82300" y="49156"/>
                  </a:lnTo>
                  <a:lnTo>
                    <a:pt x="82300" y="144896"/>
                  </a:lnTo>
                  <a:cubicBezTo>
                    <a:pt x="78712" y="146168"/>
                    <a:pt x="76135" y="149593"/>
                    <a:pt x="76135" y="153605"/>
                  </a:cubicBezTo>
                  <a:cubicBezTo>
                    <a:pt x="76135" y="158694"/>
                    <a:pt x="80277" y="162837"/>
                    <a:pt x="85366" y="162837"/>
                  </a:cubicBezTo>
                  <a:cubicBezTo>
                    <a:pt x="89378" y="162837"/>
                    <a:pt x="92804" y="160260"/>
                    <a:pt x="94076" y="156671"/>
                  </a:cubicBezTo>
                  <a:lnTo>
                    <a:pt x="114691" y="156671"/>
                  </a:lnTo>
                  <a:cubicBezTo>
                    <a:pt x="115964" y="160260"/>
                    <a:pt x="119389" y="162837"/>
                    <a:pt x="123401" y="162837"/>
                  </a:cubicBezTo>
                  <a:cubicBezTo>
                    <a:pt x="128490" y="162837"/>
                    <a:pt x="132632" y="158694"/>
                    <a:pt x="132632" y="153605"/>
                  </a:cubicBezTo>
                  <a:cubicBezTo>
                    <a:pt x="132632" y="149593"/>
                    <a:pt x="130055" y="146168"/>
                    <a:pt x="126500" y="144896"/>
                  </a:cubicBezTo>
                  <a:cubicBezTo>
                    <a:pt x="126598" y="137002"/>
                    <a:pt x="126598" y="129303"/>
                    <a:pt x="126467" y="121377"/>
                  </a:cubicBezTo>
                  <a:cubicBezTo>
                    <a:pt x="126435" y="119733"/>
                    <a:pt x="125096" y="118375"/>
                    <a:pt x="123428" y="118375"/>
                  </a:cubicBezTo>
                  <a:cubicBezTo>
                    <a:pt x="123408" y="118375"/>
                    <a:pt x="123388" y="118375"/>
                    <a:pt x="123368" y="118376"/>
                  </a:cubicBezTo>
                  <a:cubicBezTo>
                    <a:pt x="121672" y="118408"/>
                    <a:pt x="120335" y="119811"/>
                    <a:pt x="120367" y="121475"/>
                  </a:cubicBezTo>
                  <a:cubicBezTo>
                    <a:pt x="120498" y="129369"/>
                    <a:pt x="120498" y="137034"/>
                    <a:pt x="120367" y="144896"/>
                  </a:cubicBezTo>
                  <a:cubicBezTo>
                    <a:pt x="117725" y="145809"/>
                    <a:pt x="115637" y="147897"/>
                    <a:pt x="114691" y="150539"/>
                  </a:cubicBezTo>
                  <a:lnTo>
                    <a:pt x="107450" y="150539"/>
                  </a:lnTo>
                  <a:lnTo>
                    <a:pt x="107450" y="49156"/>
                  </a:lnTo>
                  <a:lnTo>
                    <a:pt x="120367" y="49156"/>
                  </a:lnTo>
                  <a:cubicBezTo>
                    <a:pt x="120498" y="68794"/>
                    <a:pt x="120498" y="88561"/>
                    <a:pt x="120367" y="108003"/>
                  </a:cubicBezTo>
                  <a:cubicBezTo>
                    <a:pt x="120335" y="109699"/>
                    <a:pt x="121705" y="111069"/>
                    <a:pt x="123401" y="111069"/>
                  </a:cubicBezTo>
                  <a:cubicBezTo>
                    <a:pt x="125097" y="111069"/>
                    <a:pt x="126467" y="109732"/>
                    <a:pt x="126467" y="108035"/>
                  </a:cubicBezTo>
                  <a:cubicBezTo>
                    <a:pt x="126598" y="88594"/>
                    <a:pt x="126598" y="68794"/>
                    <a:pt x="126500" y="49156"/>
                  </a:cubicBezTo>
                  <a:lnTo>
                    <a:pt x="138863" y="49156"/>
                  </a:lnTo>
                  <a:lnTo>
                    <a:pt x="138863" y="76264"/>
                  </a:lnTo>
                  <a:cubicBezTo>
                    <a:pt x="138863" y="77079"/>
                    <a:pt x="139156" y="77862"/>
                    <a:pt x="139744" y="78416"/>
                  </a:cubicBezTo>
                  <a:lnTo>
                    <a:pt x="158402" y="97108"/>
                  </a:lnTo>
                  <a:lnTo>
                    <a:pt x="158402" y="144896"/>
                  </a:lnTo>
                  <a:cubicBezTo>
                    <a:pt x="154814" y="146168"/>
                    <a:pt x="152237" y="149593"/>
                    <a:pt x="152237" y="153605"/>
                  </a:cubicBezTo>
                  <a:cubicBezTo>
                    <a:pt x="152237" y="158694"/>
                    <a:pt x="156380" y="162837"/>
                    <a:pt x="161468" y="162837"/>
                  </a:cubicBezTo>
                  <a:cubicBezTo>
                    <a:pt x="166557" y="162837"/>
                    <a:pt x="170700" y="158694"/>
                    <a:pt x="170700" y="153605"/>
                  </a:cubicBezTo>
                  <a:cubicBezTo>
                    <a:pt x="170700" y="149593"/>
                    <a:pt x="168123" y="146168"/>
                    <a:pt x="164535" y="144896"/>
                  </a:cubicBezTo>
                  <a:lnTo>
                    <a:pt x="164535" y="95835"/>
                  </a:lnTo>
                  <a:cubicBezTo>
                    <a:pt x="164535" y="95020"/>
                    <a:pt x="164208" y="94237"/>
                    <a:pt x="163654" y="93683"/>
                  </a:cubicBezTo>
                  <a:lnTo>
                    <a:pt x="144963" y="74991"/>
                  </a:lnTo>
                  <a:lnTo>
                    <a:pt x="144963" y="49156"/>
                  </a:lnTo>
                  <a:lnTo>
                    <a:pt x="158402" y="49156"/>
                  </a:lnTo>
                  <a:lnTo>
                    <a:pt x="158402" y="67065"/>
                  </a:lnTo>
                  <a:cubicBezTo>
                    <a:pt x="158402" y="67880"/>
                    <a:pt x="158728" y="68663"/>
                    <a:pt x="159315" y="69250"/>
                  </a:cubicBezTo>
                  <a:lnTo>
                    <a:pt x="196894" y="106828"/>
                  </a:lnTo>
                  <a:lnTo>
                    <a:pt x="196894" y="144765"/>
                  </a:lnTo>
                  <a:cubicBezTo>
                    <a:pt x="193077" y="145907"/>
                    <a:pt x="190304" y="149430"/>
                    <a:pt x="190304" y="153605"/>
                  </a:cubicBezTo>
                  <a:cubicBezTo>
                    <a:pt x="190304" y="158694"/>
                    <a:pt x="194447" y="162837"/>
                    <a:pt x="199536" y="162837"/>
                  </a:cubicBezTo>
                  <a:cubicBezTo>
                    <a:pt x="204624" y="162837"/>
                    <a:pt x="208767" y="158694"/>
                    <a:pt x="208767" y="153605"/>
                  </a:cubicBezTo>
                  <a:cubicBezTo>
                    <a:pt x="208767" y="149756"/>
                    <a:pt x="206386" y="146429"/>
                    <a:pt x="203026" y="145059"/>
                  </a:cubicBezTo>
                  <a:lnTo>
                    <a:pt x="203026" y="105556"/>
                  </a:lnTo>
                  <a:cubicBezTo>
                    <a:pt x="203026" y="104741"/>
                    <a:pt x="202700" y="103990"/>
                    <a:pt x="202113" y="103403"/>
                  </a:cubicBezTo>
                  <a:lnTo>
                    <a:pt x="164535" y="65825"/>
                  </a:lnTo>
                  <a:lnTo>
                    <a:pt x="164535" y="49156"/>
                  </a:lnTo>
                  <a:lnTo>
                    <a:pt x="165383" y="49156"/>
                  </a:lnTo>
                  <a:cubicBezTo>
                    <a:pt x="168840" y="49156"/>
                    <a:pt x="172200" y="47721"/>
                    <a:pt x="174549" y="45177"/>
                  </a:cubicBezTo>
                  <a:cubicBezTo>
                    <a:pt x="176898" y="42632"/>
                    <a:pt x="178104" y="39207"/>
                    <a:pt x="177876" y="35782"/>
                  </a:cubicBezTo>
                  <a:cubicBezTo>
                    <a:pt x="177844" y="35684"/>
                    <a:pt x="177844" y="35587"/>
                    <a:pt x="177844" y="35521"/>
                  </a:cubicBezTo>
                  <a:cubicBezTo>
                    <a:pt x="177093" y="26877"/>
                    <a:pt x="169428" y="19342"/>
                    <a:pt x="160751" y="18755"/>
                  </a:cubicBezTo>
                  <a:cubicBezTo>
                    <a:pt x="160299" y="18736"/>
                    <a:pt x="159858" y="18717"/>
                    <a:pt x="159415" y="18717"/>
                  </a:cubicBezTo>
                  <a:cubicBezTo>
                    <a:pt x="159091" y="18717"/>
                    <a:pt x="158766" y="18727"/>
                    <a:pt x="158435" y="18755"/>
                  </a:cubicBezTo>
                  <a:cubicBezTo>
                    <a:pt x="157945" y="12818"/>
                    <a:pt x="156412" y="7142"/>
                    <a:pt x="153835" y="1760"/>
                  </a:cubicBezTo>
                  <a:cubicBezTo>
                    <a:pt x="153315" y="649"/>
                    <a:pt x="152213" y="0"/>
                    <a:pt x="15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6"/>
            <p:cNvSpPr/>
            <p:nvPr/>
          </p:nvSpPr>
          <p:spPr>
            <a:xfrm>
              <a:off x="3409575" y="1115575"/>
              <a:ext cx="425725" cy="729100"/>
            </a:xfrm>
            <a:custGeom>
              <a:avLst/>
              <a:gdLst/>
              <a:ahLst/>
              <a:cxnLst/>
              <a:rect l="l" t="t" r="r" b="b"/>
              <a:pathLst>
                <a:path w="17029" h="29164" extrusionOk="0">
                  <a:moveTo>
                    <a:pt x="13962" y="1"/>
                  </a:moveTo>
                  <a:cubicBezTo>
                    <a:pt x="12266" y="1"/>
                    <a:pt x="10896" y="1371"/>
                    <a:pt x="10896" y="3067"/>
                  </a:cubicBezTo>
                  <a:lnTo>
                    <a:pt x="10896" y="18725"/>
                  </a:lnTo>
                  <a:lnTo>
                    <a:pt x="5546" y="13342"/>
                  </a:lnTo>
                  <a:cubicBezTo>
                    <a:pt x="4943" y="12739"/>
                    <a:pt x="4160" y="12437"/>
                    <a:pt x="3377" y="12437"/>
                  </a:cubicBezTo>
                  <a:cubicBezTo>
                    <a:pt x="2594" y="12437"/>
                    <a:pt x="1811" y="12739"/>
                    <a:pt x="1208" y="13342"/>
                  </a:cubicBezTo>
                  <a:cubicBezTo>
                    <a:pt x="1" y="14517"/>
                    <a:pt x="1" y="16474"/>
                    <a:pt x="1208" y="17648"/>
                  </a:cubicBezTo>
                  <a:lnTo>
                    <a:pt x="11809" y="28250"/>
                  </a:lnTo>
                  <a:cubicBezTo>
                    <a:pt x="12396" y="28837"/>
                    <a:pt x="13179" y="29163"/>
                    <a:pt x="13962" y="29163"/>
                  </a:cubicBezTo>
                  <a:cubicBezTo>
                    <a:pt x="14353" y="29163"/>
                    <a:pt x="14777" y="29065"/>
                    <a:pt x="15136" y="28935"/>
                  </a:cubicBezTo>
                  <a:cubicBezTo>
                    <a:pt x="16278" y="28445"/>
                    <a:pt x="17028" y="27336"/>
                    <a:pt x="17028" y="26097"/>
                  </a:cubicBezTo>
                  <a:lnTo>
                    <a:pt x="17028" y="3067"/>
                  </a:lnTo>
                  <a:cubicBezTo>
                    <a:pt x="17028" y="1371"/>
                    <a:pt x="15658" y="1"/>
                    <a:pt x="13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6"/>
            <p:cNvSpPr/>
            <p:nvPr/>
          </p:nvSpPr>
          <p:spPr>
            <a:xfrm>
              <a:off x="3934750" y="1115375"/>
              <a:ext cx="425725" cy="729300"/>
            </a:xfrm>
            <a:custGeom>
              <a:avLst/>
              <a:gdLst/>
              <a:ahLst/>
              <a:cxnLst/>
              <a:rect l="l" t="t" r="r" b="b"/>
              <a:pathLst>
                <a:path w="17029" h="29172" extrusionOk="0">
                  <a:moveTo>
                    <a:pt x="3049" y="0"/>
                  </a:moveTo>
                  <a:cubicBezTo>
                    <a:pt x="2660" y="0"/>
                    <a:pt x="2268" y="77"/>
                    <a:pt x="1893" y="237"/>
                  </a:cubicBezTo>
                  <a:cubicBezTo>
                    <a:pt x="751" y="727"/>
                    <a:pt x="1" y="1836"/>
                    <a:pt x="1" y="3075"/>
                  </a:cubicBezTo>
                  <a:lnTo>
                    <a:pt x="1" y="26105"/>
                  </a:lnTo>
                  <a:cubicBezTo>
                    <a:pt x="1" y="27801"/>
                    <a:pt x="1371" y="29171"/>
                    <a:pt x="3067" y="29171"/>
                  </a:cubicBezTo>
                  <a:cubicBezTo>
                    <a:pt x="4763" y="29171"/>
                    <a:pt x="6133" y="27801"/>
                    <a:pt x="6133" y="26105"/>
                  </a:cubicBezTo>
                  <a:lnTo>
                    <a:pt x="6133" y="10447"/>
                  </a:lnTo>
                  <a:lnTo>
                    <a:pt x="11483" y="15830"/>
                  </a:lnTo>
                  <a:cubicBezTo>
                    <a:pt x="12087" y="16433"/>
                    <a:pt x="12869" y="16735"/>
                    <a:pt x="13652" y="16735"/>
                  </a:cubicBezTo>
                  <a:cubicBezTo>
                    <a:pt x="14435" y="16735"/>
                    <a:pt x="15218" y="16433"/>
                    <a:pt x="15821" y="15830"/>
                  </a:cubicBezTo>
                  <a:cubicBezTo>
                    <a:pt x="17028" y="14623"/>
                    <a:pt x="17028" y="12698"/>
                    <a:pt x="15821" y="11491"/>
                  </a:cubicBezTo>
                  <a:lnTo>
                    <a:pt x="5220" y="890"/>
                  </a:lnTo>
                  <a:cubicBezTo>
                    <a:pt x="4628" y="320"/>
                    <a:pt x="3845" y="0"/>
                    <a:pt x="3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46"/>
          <p:cNvGrpSpPr/>
          <p:nvPr/>
        </p:nvGrpSpPr>
        <p:grpSpPr>
          <a:xfrm>
            <a:off x="4063603" y="1155588"/>
            <a:ext cx="352818" cy="352818"/>
            <a:chOff x="1190625" y="238125"/>
            <a:chExt cx="5219200" cy="5219200"/>
          </a:xfrm>
        </p:grpSpPr>
        <p:sp>
          <p:nvSpPr>
            <p:cNvPr id="415" name="Google Shape;415;p46"/>
            <p:cNvSpPr/>
            <p:nvPr/>
          </p:nvSpPr>
          <p:spPr>
            <a:xfrm>
              <a:off x="1190625" y="238125"/>
              <a:ext cx="5219200" cy="5219200"/>
            </a:xfrm>
            <a:custGeom>
              <a:avLst/>
              <a:gdLst/>
              <a:ahLst/>
              <a:cxnLst/>
              <a:rect l="l" t="t" r="r" b="b"/>
              <a:pathLst>
                <a:path w="208768" h="208768" extrusionOk="0">
                  <a:moveTo>
                    <a:pt x="58977" y="6100"/>
                  </a:moveTo>
                  <a:cubicBezTo>
                    <a:pt x="59336" y="6100"/>
                    <a:pt x="59629" y="6393"/>
                    <a:pt x="59629" y="6752"/>
                  </a:cubicBezTo>
                  <a:lnTo>
                    <a:pt x="59629" y="15658"/>
                  </a:lnTo>
                  <a:lnTo>
                    <a:pt x="36371" y="15658"/>
                  </a:lnTo>
                  <a:lnTo>
                    <a:pt x="36371" y="6752"/>
                  </a:lnTo>
                  <a:cubicBezTo>
                    <a:pt x="36371" y="6393"/>
                    <a:pt x="36665" y="6100"/>
                    <a:pt x="37024" y="6100"/>
                  </a:cubicBezTo>
                  <a:close/>
                  <a:moveTo>
                    <a:pt x="115344" y="6100"/>
                  </a:moveTo>
                  <a:cubicBezTo>
                    <a:pt x="115703" y="6100"/>
                    <a:pt x="115996" y="6393"/>
                    <a:pt x="115996" y="6752"/>
                  </a:cubicBezTo>
                  <a:lnTo>
                    <a:pt x="115996" y="15658"/>
                  </a:lnTo>
                  <a:lnTo>
                    <a:pt x="92771" y="15658"/>
                  </a:lnTo>
                  <a:lnTo>
                    <a:pt x="92771" y="6752"/>
                  </a:lnTo>
                  <a:cubicBezTo>
                    <a:pt x="92771" y="6393"/>
                    <a:pt x="93064" y="6100"/>
                    <a:pt x="93423" y="6100"/>
                  </a:cubicBezTo>
                  <a:close/>
                  <a:moveTo>
                    <a:pt x="171744" y="6100"/>
                  </a:moveTo>
                  <a:cubicBezTo>
                    <a:pt x="172102" y="6100"/>
                    <a:pt x="172396" y="6393"/>
                    <a:pt x="172396" y="6752"/>
                  </a:cubicBezTo>
                  <a:lnTo>
                    <a:pt x="172396" y="15658"/>
                  </a:lnTo>
                  <a:lnTo>
                    <a:pt x="149138" y="15658"/>
                  </a:lnTo>
                  <a:lnTo>
                    <a:pt x="149138" y="6752"/>
                  </a:lnTo>
                  <a:cubicBezTo>
                    <a:pt x="149138" y="6393"/>
                    <a:pt x="149432" y="6100"/>
                    <a:pt x="149790" y="6100"/>
                  </a:cubicBezTo>
                  <a:close/>
                  <a:moveTo>
                    <a:pt x="15658" y="36371"/>
                  </a:moveTo>
                  <a:lnTo>
                    <a:pt x="15658" y="59629"/>
                  </a:lnTo>
                  <a:lnTo>
                    <a:pt x="6752" y="59629"/>
                  </a:lnTo>
                  <a:cubicBezTo>
                    <a:pt x="6393" y="59629"/>
                    <a:pt x="6100" y="59336"/>
                    <a:pt x="6100" y="58977"/>
                  </a:cubicBezTo>
                  <a:lnTo>
                    <a:pt x="6100" y="37024"/>
                  </a:lnTo>
                  <a:cubicBezTo>
                    <a:pt x="6100" y="36665"/>
                    <a:pt x="6393" y="36371"/>
                    <a:pt x="6752" y="36371"/>
                  </a:cubicBezTo>
                  <a:close/>
                  <a:moveTo>
                    <a:pt x="202015" y="36371"/>
                  </a:moveTo>
                  <a:cubicBezTo>
                    <a:pt x="202374" y="36371"/>
                    <a:pt x="202667" y="36665"/>
                    <a:pt x="202667" y="37024"/>
                  </a:cubicBezTo>
                  <a:lnTo>
                    <a:pt x="202667" y="58977"/>
                  </a:lnTo>
                  <a:cubicBezTo>
                    <a:pt x="202667" y="59336"/>
                    <a:pt x="202374" y="59629"/>
                    <a:pt x="202015" y="59629"/>
                  </a:cubicBezTo>
                  <a:lnTo>
                    <a:pt x="193110" y="59629"/>
                  </a:lnTo>
                  <a:lnTo>
                    <a:pt x="193110" y="36371"/>
                  </a:lnTo>
                  <a:close/>
                  <a:moveTo>
                    <a:pt x="15658" y="92771"/>
                  </a:moveTo>
                  <a:lnTo>
                    <a:pt x="15658" y="115996"/>
                  </a:lnTo>
                  <a:lnTo>
                    <a:pt x="6752" y="115996"/>
                  </a:lnTo>
                  <a:cubicBezTo>
                    <a:pt x="6393" y="115996"/>
                    <a:pt x="6100" y="115703"/>
                    <a:pt x="6100" y="115344"/>
                  </a:cubicBezTo>
                  <a:lnTo>
                    <a:pt x="6100" y="93423"/>
                  </a:lnTo>
                  <a:cubicBezTo>
                    <a:pt x="6100" y="93064"/>
                    <a:pt x="6393" y="92771"/>
                    <a:pt x="6752" y="92771"/>
                  </a:cubicBezTo>
                  <a:close/>
                  <a:moveTo>
                    <a:pt x="202015" y="92771"/>
                  </a:moveTo>
                  <a:cubicBezTo>
                    <a:pt x="202374" y="92771"/>
                    <a:pt x="202667" y="93064"/>
                    <a:pt x="202667" y="93423"/>
                  </a:cubicBezTo>
                  <a:lnTo>
                    <a:pt x="202667" y="115344"/>
                  </a:lnTo>
                  <a:cubicBezTo>
                    <a:pt x="202667" y="115703"/>
                    <a:pt x="202374" y="115996"/>
                    <a:pt x="202015" y="115996"/>
                  </a:cubicBezTo>
                  <a:lnTo>
                    <a:pt x="193110" y="115996"/>
                  </a:lnTo>
                  <a:lnTo>
                    <a:pt x="193110" y="92771"/>
                  </a:lnTo>
                  <a:close/>
                  <a:moveTo>
                    <a:pt x="15658" y="149138"/>
                  </a:moveTo>
                  <a:lnTo>
                    <a:pt x="15658" y="172396"/>
                  </a:lnTo>
                  <a:lnTo>
                    <a:pt x="6752" y="172396"/>
                  </a:lnTo>
                  <a:cubicBezTo>
                    <a:pt x="6393" y="172396"/>
                    <a:pt x="6100" y="172102"/>
                    <a:pt x="6100" y="171744"/>
                  </a:cubicBezTo>
                  <a:lnTo>
                    <a:pt x="6100" y="149790"/>
                  </a:lnTo>
                  <a:cubicBezTo>
                    <a:pt x="6100" y="149432"/>
                    <a:pt x="6393" y="149138"/>
                    <a:pt x="6752" y="149138"/>
                  </a:cubicBezTo>
                  <a:close/>
                  <a:moveTo>
                    <a:pt x="202015" y="149138"/>
                  </a:moveTo>
                  <a:cubicBezTo>
                    <a:pt x="202374" y="149138"/>
                    <a:pt x="202667" y="149432"/>
                    <a:pt x="202667" y="149790"/>
                  </a:cubicBezTo>
                  <a:lnTo>
                    <a:pt x="202667" y="171744"/>
                  </a:lnTo>
                  <a:cubicBezTo>
                    <a:pt x="202667" y="172102"/>
                    <a:pt x="202374" y="172396"/>
                    <a:pt x="202015" y="172396"/>
                  </a:cubicBezTo>
                  <a:lnTo>
                    <a:pt x="193110" y="172396"/>
                  </a:lnTo>
                  <a:lnTo>
                    <a:pt x="193110" y="149138"/>
                  </a:lnTo>
                  <a:close/>
                  <a:moveTo>
                    <a:pt x="177909" y="21790"/>
                  </a:moveTo>
                  <a:cubicBezTo>
                    <a:pt x="182932" y="21790"/>
                    <a:pt x="186977" y="25835"/>
                    <a:pt x="186977" y="30858"/>
                  </a:cubicBezTo>
                  <a:lnTo>
                    <a:pt x="186977" y="177909"/>
                  </a:lnTo>
                  <a:cubicBezTo>
                    <a:pt x="186977" y="182932"/>
                    <a:pt x="182900" y="186977"/>
                    <a:pt x="177909" y="186977"/>
                  </a:cubicBezTo>
                  <a:lnTo>
                    <a:pt x="30858" y="186977"/>
                  </a:lnTo>
                  <a:cubicBezTo>
                    <a:pt x="25868" y="186977"/>
                    <a:pt x="21790" y="182932"/>
                    <a:pt x="21790" y="177909"/>
                  </a:cubicBezTo>
                  <a:lnTo>
                    <a:pt x="21790" y="30858"/>
                  </a:lnTo>
                  <a:cubicBezTo>
                    <a:pt x="21790" y="25868"/>
                    <a:pt x="25868" y="21790"/>
                    <a:pt x="30858" y="21790"/>
                  </a:cubicBezTo>
                  <a:close/>
                  <a:moveTo>
                    <a:pt x="115996" y="193110"/>
                  </a:moveTo>
                  <a:lnTo>
                    <a:pt x="115996" y="202015"/>
                  </a:lnTo>
                  <a:cubicBezTo>
                    <a:pt x="115996" y="202374"/>
                    <a:pt x="115703" y="202667"/>
                    <a:pt x="115344" y="202667"/>
                  </a:cubicBezTo>
                  <a:lnTo>
                    <a:pt x="93423" y="202667"/>
                  </a:lnTo>
                  <a:cubicBezTo>
                    <a:pt x="93064" y="202667"/>
                    <a:pt x="92771" y="202374"/>
                    <a:pt x="92771" y="202015"/>
                  </a:cubicBezTo>
                  <a:lnTo>
                    <a:pt x="92771" y="193110"/>
                  </a:lnTo>
                  <a:close/>
                  <a:moveTo>
                    <a:pt x="172396" y="193110"/>
                  </a:moveTo>
                  <a:lnTo>
                    <a:pt x="172396" y="202015"/>
                  </a:lnTo>
                  <a:cubicBezTo>
                    <a:pt x="172396" y="202374"/>
                    <a:pt x="172102" y="202667"/>
                    <a:pt x="171744" y="202667"/>
                  </a:cubicBezTo>
                  <a:lnTo>
                    <a:pt x="149790" y="202667"/>
                  </a:lnTo>
                  <a:cubicBezTo>
                    <a:pt x="149432" y="202667"/>
                    <a:pt x="149138" y="202374"/>
                    <a:pt x="149138" y="202015"/>
                  </a:cubicBezTo>
                  <a:lnTo>
                    <a:pt x="149138" y="193110"/>
                  </a:lnTo>
                  <a:close/>
                  <a:moveTo>
                    <a:pt x="37024" y="0"/>
                  </a:moveTo>
                  <a:cubicBezTo>
                    <a:pt x="33305" y="0"/>
                    <a:pt x="30271" y="3034"/>
                    <a:pt x="30271" y="6752"/>
                  </a:cubicBezTo>
                  <a:lnTo>
                    <a:pt x="30271" y="15690"/>
                  </a:lnTo>
                  <a:cubicBezTo>
                    <a:pt x="22345" y="15984"/>
                    <a:pt x="15984" y="22345"/>
                    <a:pt x="15690" y="30271"/>
                  </a:cubicBezTo>
                  <a:lnTo>
                    <a:pt x="6752" y="30271"/>
                  </a:lnTo>
                  <a:cubicBezTo>
                    <a:pt x="3034" y="30271"/>
                    <a:pt x="0" y="33305"/>
                    <a:pt x="0" y="37024"/>
                  </a:cubicBezTo>
                  <a:lnTo>
                    <a:pt x="0" y="58977"/>
                  </a:lnTo>
                  <a:cubicBezTo>
                    <a:pt x="0" y="62695"/>
                    <a:pt x="3034" y="65729"/>
                    <a:pt x="6752" y="65729"/>
                  </a:cubicBezTo>
                  <a:lnTo>
                    <a:pt x="15658" y="65729"/>
                  </a:lnTo>
                  <a:lnTo>
                    <a:pt x="15658" y="86638"/>
                  </a:lnTo>
                  <a:lnTo>
                    <a:pt x="6752" y="86638"/>
                  </a:lnTo>
                  <a:cubicBezTo>
                    <a:pt x="3034" y="86638"/>
                    <a:pt x="0" y="89672"/>
                    <a:pt x="0" y="93423"/>
                  </a:cubicBezTo>
                  <a:lnTo>
                    <a:pt x="0" y="115344"/>
                  </a:lnTo>
                  <a:cubicBezTo>
                    <a:pt x="0" y="119095"/>
                    <a:pt x="3034" y="122129"/>
                    <a:pt x="6752" y="122129"/>
                  </a:cubicBezTo>
                  <a:lnTo>
                    <a:pt x="15658" y="122129"/>
                  </a:lnTo>
                  <a:lnTo>
                    <a:pt x="15658" y="143038"/>
                  </a:lnTo>
                  <a:lnTo>
                    <a:pt x="6752" y="143038"/>
                  </a:lnTo>
                  <a:cubicBezTo>
                    <a:pt x="3034" y="143038"/>
                    <a:pt x="0" y="146072"/>
                    <a:pt x="0" y="149790"/>
                  </a:cubicBezTo>
                  <a:lnTo>
                    <a:pt x="0" y="171744"/>
                  </a:lnTo>
                  <a:cubicBezTo>
                    <a:pt x="0" y="175462"/>
                    <a:pt x="3034" y="178496"/>
                    <a:pt x="6752" y="178496"/>
                  </a:cubicBezTo>
                  <a:lnTo>
                    <a:pt x="15690" y="178496"/>
                  </a:lnTo>
                  <a:cubicBezTo>
                    <a:pt x="15984" y="186423"/>
                    <a:pt x="22345" y="192783"/>
                    <a:pt x="30271" y="193077"/>
                  </a:cubicBezTo>
                  <a:lnTo>
                    <a:pt x="30271" y="202015"/>
                  </a:lnTo>
                  <a:cubicBezTo>
                    <a:pt x="30271" y="205733"/>
                    <a:pt x="33305" y="208767"/>
                    <a:pt x="37024" y="208767"/>
                  </a:cubicBezTo>
                  <a:lnTo>
                    <a:pt x="39568" y="208767"/>
                  </a:lnTo>
                  <a:cubicBezTo>
                    <a:pt x="41264" y="208767"/>
                    <a:pt x="42634" y="207397"/>
                    <a:pt x="42634" y="205701"/>
                  </a:cubicBezTo>
                  <a:cubicBezTo>
                    <a:pt x="42634" y="204005"/>
                    <a:pt x="41264" y="202667"/>
                    <a:pt x="39568" y="202667"/>
                  </a:cubicBezTo>
                  <a:lnTo>
                    <a:pt x="37024" y="202667"/>
                  </a:lnTo>
                  <a:cubicBezTo>
                    <a:pt x="36665" y="202667"/>
                    <a:pt x="36371" y="202374"/>
                    <a:pt x="36371" y="202015"/>
                  </a:cubicBezTo>
                  <a:lnTo>
                    <a:pt x="36371" y="193110"/>
                  </a:lnTo>
                  <a:lnTo>
                    <a:pt x="59629" y="193110"/>
                  </a:lnTo>
                  <a:lnTo>
                    <a:pt x="59629" y="202015"/>
                  </a:lnTo>
                  <a:cubicBezTo>
                    <a:pt x="59629" y="202374"/>
                    <a:pt x="59336" y="202667"/>
                    <a:pt x="58977" y="202667"/>
                  </a:cubicBezTo>
                  <a:lnTo>
                    <a:pt x="52061" y="202667"/>
                  </a:lnTo>
                  <a:cubicBezTo>
                    <a:pt x="50365" y="202667"/>
                    <a:pt x="48995" y="204005"/>
                    <a:pt x="48995" y="205701"/>
                  </a:cubicBezTo>
                  <a:cubicBezTo>
                    <a:pt x="48995" y="207397"/>
                    <a:pt x="50365" y="208767"/>
                    <a:pt x="52061" y="208767"/>
                  </a:cubicBezTo>
                  <a:lnTo>
                    <a:pt x="58977" y="208767"/>
                  </a:lnTo>
                  <a:cubicBezTo>
                    <a:pt x="62695" y="208767"/>
                    <a:pt x="65729" y="205733"/>
                    <a:pt x="65729" y="202015"/>
                  </a:cubicBezTo>
                  <a:lnTo>
                    <a:pt x="65729" y="193110"/>
                  </a:lnTo>
                  <a:lnTo>
                    <a:pt x="86638" y="193110"/>
                  </a:lnTo>
                  <a:lnTo>
                    <a:pt x="86638" y="202015"/>
                  </a:lnTo>
                  <a:cubicBezTo>
                    <a:pt x="86638" y="205733"/>
                    <a:pt x="89672" y="208767"/>
                    <a:pt x="93423" y="208767"/>
                  </a:cubicBezTo>
                  <a:lnTo>
                    <a:pt x="115344" y="208767"/>
                  </a:lnTo>
                  <a:cubicBezTo>
                    <a:pt x="119095" y="208767"/>
                    <a:pt x="122129" y="205733"/>
                    <a:pt x="122129" y="202015"/>
                  </a:cubicBezTo>
                  <a:lnTo>
                    <a:pt x="122129" y="193110"/>
                  </a:lnTo>
                  <a:lnTo>
                    <a:pt x="143038" y="193110"/>
                  </a:lnTo>
                  <a:lnTo>
                    <a:pt x="143038" y="202015"/>
                  </a:lnTo>
                  <a:cubicBezTo>
                    <a:pt x="143038" y="205733"/>
                    <a:pt x="146072" y="208767"/>
                    <a:pt x="149790" y="208767"/>
                  </a:cubicBezTo>
                  <a:lnTo>
                    <a:pt x="171744" y="208767"/>
                  </a:lnTo>
                  <a:cubicBezTo>
                    <a:pt x="175462" y="208767"/>
                    <a:pt x="178496" y="205733"/>
                    <a:pt x="178496" y="202015"/>
                  </a:cubicBezTo>
                  <a:lnTo>
                    <a:pt x="178496" y="193077"/>
                  </a:lnTo>
                  <a:cubicBezTo>
                    <a:pt x="186423" y="192783"/>
                    <a:pt x="192783" y="186423"/>
                    <a:pt x="193077" y="178496"/>
                  </a:cubicBezTo>
                  <a:lnTo>
                    <a:pt x="202015" y="178496"/>
                  </a:lnTo>
                  <a:cubicBezTo>
                    <a:pt x="205733" y="178496"/>
                    <a:pt x="208767" y="175462"/>
                    <a:pt x="208767" y="171744"/>
                  </a:cubicBezTo>
                  <a:lnTo>
                    <a:pt x="208767" y="149790"/>
                  </a:lnTo>
                  <a:cubicBezTo>
                    <a:pt x="208767" y="146072"/>
                    <a:pt x="205733" y="143038"/>
                    <a:pt x="202015" y="143038"/>
                  </a:cubicBezTo>
                  <a:lnTo>
                    <a:pt x="193110" y="143038"/>
                  </a:lnTo>
                  <a:lnTo>
                    <a:pt x="193110" y="122129"/>
                  </a:lnTo>
                  <a:lnTo>
                    <a:pt x="202015" y="122129"/>
                  </a:lnTo>
                  <a:cubicBezTo>
                    <a:pt x="205733" y="122129"/>
                    <a:pt x="208767" y="119095"/>
                    <a:pt x="208767" y="115344"/>
                  </a:cubicBezTo>
                  <a:lnTo>
                    <a:pt x="208767" y="93423"/>
                  </a:lnTo>
                  <a:cubicBezTo>
                    <a:pt x="208767" y="89672"/>
                    <a:pt x="205733" y="86638"/>
                    <a:pt x="202015" y="86638"/>
                  </a:cubicBezTo>
                  <a:lnTo>
                    <a:pt x="193110" y="86638"/>
                  </a:lnTo>
                  <a:lnTo>
                    <a:pt x="193110" y="65729"/>
                  </a:lnTo>
                  <a:lnTo>
                    <a:pt x="202015" y="65729"/>
                  </a:lnTo>
                  <a:cubicBezTo>
                    <a:pt x="205733" y="65729"/>
                    <a:pt x="208767" y="62695"/>
                    <a:pt x="208767" y="58977"/>
                  </a:cubicBezTo>
                  <a:lnTo>
                    <a:pt x="208767" y="37024"/>
                  </a:lnTo>
                  <a:cubicBezTo>
                    <a:pt x="208767" y="33305"/>
                    <a:pt x="205733" y="30271"/>
                    <a:pt x="202015" y="30271"/>
                  </a:cubicBezTo>
                  <a:lnTo>
                    <a:pt x="193077" y="30271"/>
                  </a:lnTo>
                  <a:cubicBezTo>
                    <a:pt x="192783" y="22345"/>
                    <a:pt x="186423" y="15984"/>
                    <a:pt x="178496" y="15690"/>
                  </a:cubicBezTo>
                  <a:lnTo>
                    <a:pt x="178496" y="6752"/>
                  </a:lnTo>
                  <a:cubicBezTo>
                    <a:pt x="178496" y="3034"/>
                    <a:pt x="175462" y="0"/>
                    <a:pt x="171744" y="0"/>
                  </a:cubicBezTo>
                  <a:lnTo>
                    <a:pt x="149790" y="0"/>
                  </a:lnTo>
                  <a:cubicBezTo>
                    <a:pt x="146072" y="0"/>
                    <a:pt x="143038" y="3034"/>
                    <a:pt x="143038" y="6752"/>
                  </a:cubicBezTo>
                  <a:lnTo>
                    <a:pt x="143038" y="15658"/>
                  </a:lnTo>
                  <a:lnTo>
                    <a:pt x="122129" y="15658"/>
                  </a:lnTo>
                  <a:lnTo>
                    <a:pt x="122129" y="6752"/>
                  </a:lnTo>
                  <a:cubicBezTo>
                    <a:pt x="122129" y="3034"/>
                    <a:pt x="119095" y="0"/>
                    <a:pt x="115344" y="0"/>
                  </a:cubicBezTo>
                  <a:lnTo>
                    <a:pt x="93423" y="0"/>
                  </a:lnTo>
                  <a:cubicBezTo>
                    <a:pt x="89672" y="0"/>
                    <a:pt x="86638" y="3034"/>
                    <a:pt x="86638" y="6752"/>
                  </a:cubicBezTo>
                  <a:lnTo>
                    <a:pt x="86638" y="15658"/>
                  </a:lnTo>
                  <a:lnTo>
                    <a:pt x="65729" y="15658"/>
                  </a:lnTo>
                  <a:lnTo>
                    <a:pt x="65729" y="6752"/>
                  </a:lnTo>
                  <a:cubicBezTo>
                    <a:pt x="65729" y="3034"/>
                    <a:pt x="62695" y="0"/>
                    <a:pt x="58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a:off x="2170850" y="1218350"/>
              <a:ext cx="3258750" cy="3258750"/>
            </a:xfrm>
            <a:custGeom>
              <a:avLst/>
              <a:gdLst/>
              <a:ahLst/>
              <a:cxnLst/>
              <a:rect l="l" t="t" r="r" b="b"/>
              <a:pathLst>
                <a:path w="130350" h="130350" extrusionOk="0">
                  <a:moveTo>
                    <a:pt x="9329" y="0"/>
                  </a:moveTo>
                  <a:cubicBezTo>
                    <a:pt x="4208" y="0"/>
                    <a:pt x="0" y="4208"/>
                    <a:pt x="0" y="9329"/>
                  </a:cubicBezTo>
                  <a:lnTo>
                    <a:pt x="0" y="121020"/>
                  </a:lnTo>
                  <a:cubicBezTo>
                    <a:pt x="0" y="126141"/>
                    <a:pt x="4208" y="130349"/>
                    <a:pt x="9329" y="130349"/>
                  </a:cubicBezTo>
                  <a:lnTo>
                    <a:pt x="24824" y="130349"/>
                  </a:lnTo>
                  <a:cubicBezTo>
                    <a:pt x="26520" y="130349"/>
                    <a:pt x="27890" y="128979"/>
                    <a:pt x="27890" y="127283"/>
                  </a:cubicBezTo>
                  <a:cubicBezTo>
                    <a:pt x="27890" y="125587"/>
                    <a:pt x="26520" y="124217"/>
                    <a:pt x="24824" y="124217"/>
                  </a:cubicBezTo>
                  <a:lnTo>
                    <a:pt x="9329" y="124217"/>
                  </a:lnTo>
                  <a:cubicBezTo>
                    <a:pt x="7568" y="124217"/>
                    <a:pt x="6133" y="122781"/>
                    <a:pt x="6133" y="121020"/>
                  </a:cubicBezTo>
                  <a:lnTo>
                    <a:pt x="6133" y="9329"/>
                  </a:lnTo>
                  <a:cubicBezTo>
                    <a:pt x="6133" y="7568"/>
                    <a:pt x="7568" y="6133"/>
                    <a:pt x="9329" y="6133"/>
                  </a:cubicBezTo>
                  <a:lnTo>
                    <a:pt x="121020" y="6133"/>
                  </a:lnTo>
                  <a:cubicBezTo>
                    <a:pt x="122781" y="6133"/>
                    <a:pt x="124217" y="7568"/>
                    <a:pt x="124217" y="9329"/>
                  </a:cubicBezTo>
                  <a:lnTo>
                    <a:pt x="124217" y="34055"/>
                  </a:lnTo>
                  <a:cubicBezTo>
                    <a:pt x="124217" y="35751"/>
                    <a:pt x="125587" y="37121"/>
                    <a:pt x="127283" y="37121"/>
                  </a:cubicBezTo>
                  <a:cubicBezTo>
                    <a:pt x="128979" y="37121"/>
                    <a:pt x="130349" y="35751"/>
                    <a:pt x="130349" y="34055"/>
                  </a:cubicBezTo>
                  <a:lnTo>
                    <a:pt x="130349" y="9329"/>
                  </a:lnTo>
                  <a:cubicBezTo>
                    <a:pt x="130349" y="4208"/>
                    <a:pt x="126141" y="0"/>
                    <a:pt x="12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6"/>
            <p:cNvSpPr/>
            <p:nvPr/>
          </p:nvSpPr>
          <p:spPr>
            <a:xfrm>
              <a:off x="3027100" y="2305400"/>
              <a:ext cx="2402500" cy="2171700"/>
            </a:xfrm>
            <a:custGeom>
              <a:avLst/>
              <a:gdLst/>
              <a:ahLst/>
              <a:cxnLst/>
              <a:rect l="l" t="t" r="r" b="b"/>
              <a:pathLst>
                <a:path w="96100" h="86868" extrusionOk="0">
                  <a:moveTo>
                    <a:pt x="93033" y="0"/>
                  </a:moveTo>
                  <a:cubicBezTo>
                    <a:pt x="91337" y="0"/>
                    <a:pt x="89967" y="1370"/>
                    <a:pt x="89967" y="3067"/>
                  </a:cubicBezTo>
                  <a:lnTo>
                    <a:pt x="89967" y="77538"/>
                  </a:lnTo>
                  <a:cubicBezTo>
                    <a:pt x="89967" y="79299"/>
                    <a:pt x="88531" y="80735"/>
                    <a:pt x="86770" y="80735"/>
                  </a:cubicBezTo>
                  <a:lnTo>
                    <a:pt x="3067" y="80735"/>
                  </a:lnTo>
                  <a:cubicBezTo>
                    <a:pt x="1371" y="80735"/>
                    <a:pt x="1" y="82105"/>
                    <a:pt x="1" y="83801"/>
                  </a:cubicBezTo>
                  <a:cubicBezTo>
                    <a:pt x="1" y="85497"/>
                    <a:pt x="1371" y="86867"/>
                    <a:pt x="3067" y="86867"/>
                  </a:cubicBezTo>
                  <a:lnTo>
                    <a:pt x="86770" y="86867"/>
                  </a:lnTo>
                  <a:cubicBezTo>
                    <a:pt x="91891" y="86867"/>
                    <a:pt x="96099" y="82659"/>
                    <a:pt x="96099" y="77538"/>
                  </a:cubicBezTo>
                  <a:lnTo>
                    <a:pt x="96099" y="3067"/>
                  </a:lnTo>
                  <a:cubicBezTo>
                    <a:pt x="96099" y="1370"/>
                    <a:pt x="94729" y="0"/>
                    <a:pt x="93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6"/>
            <p:cNvSpPr/>
            <p:nvPr/>
          </p:nvSpPr>
          <p:spPr>
            <a:xfrm>
              <a:off x="2639750" y="1852800"/>
              <a:ext cx="153350" cy="1989825"/>
            </a:xfrm>
            <a:custGeom>
              <a:avLst/>
              <a:gdLst/>
              <a:ahLst/>
              <a:cxnLst/>
              <a:rect l="l" t="t" r="r" b="b"/>
              <a:pathLst>
                <a:path w="6134" h="79593" extrusionOk="0">
                  <a:moveTo>
                    <a:pt x="3067" y="0"/>
                  </a:moveTo>
                  <a:cubicBezTo>
                    <a:pt x="1371" y="0"/>
                    <a:pt x="1" y="1370"/>
                    <a:pt x="1" y="3034"/>
                  </a:cubicBezTo>
                  <a:lnTo>
                    <a:pt x="1" y="76559"/>
                  </a:lnTo>
                  <a:cubicBezTo>
                    <a:pt x="1" y="78223"/>
                    <a:pt x="1371" y="79593"/>
                    <a:pt x="3067" y="79593"/>
                  </a:cubicBezTo>
                  <a:cubicBezTo>
                    <a:pt x="4763" y="79593"/>
                    <a:pt x="6133" y="78223"/>
                    <a:pt x="6133" y="76559"/>
                  </a:cubicBezTo>
                  <a:lnTo>
                    <a:pt x="6133" y="3034"/>
                  </a:lnTo>
                  <a:cubicBezTo>
                    <a:pt x="6133" y="1370"/>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6"/>
            <p:cNvSpPr/>
            <p:nvPr/>
          </p:nvSpPr>
          <p:spPr>
            <a:xfrm>
              <a:off x="4807350" y="1852800"/>
              <a:ext cx="153325" cy="1989825"/>
            </a:xfrm>
            <a:custGeom>
              <a:avLst/>
              <a:gdLst/>
              <a:ahLst/>
              <a:cxnLst/>
              <a:rect l="l" t="t" r="r" b="b"/>
              <a:pathLst>
                <a:path w="6133" h="79593" extrusionOk="0">
                  <a:moveTo>
                    <a:pt x="3066" y="0"/>
                  </a:moveTo>
                  <a:cubicBezTo>
                    <a:pt x="1370" y="0"/>
                    <a:pt x="0" y="1370"/>
                    <a:pt x="0" y="3034"/>
                  </a:cubicBezTo>
                  <a:lnTo>
                    <a:pt x="0" y="76559"/>
                  </a:lnTo>
                  <a:cubicBezTo>
                    <a:pt x="0" y="78223"/>
                    <a:pt x="1370" y="79593"/>
                    <a:pt x="3066" y="79593"/>
                  </a:cubicBezTo>
                  <a:cubicBezTo>
                    <a:pt x="4763" y="79593"/>
                    <a:pt x="6133" y="78223"/>
                    <a:pt x="6133" y="76559"/>
                  </a:cubicBezTo>
                  <a:lnTo>
                    <a:pt x="6133" y="3034"/>
                  </a:lnTo>
                  <a:cubicBezTo>
                    <a:pt x="6133" y="1370"/>
                    <a:pt x="4763" y="0"/>
                    <a:pt x="3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2805300" y="1687250"/>
              <a:ext cx="1989825" cy="153350"/>
            </a:xfrm>
            <a:custGeom>
              <a:avLst/>
              <a:gdLst/>
              <a:ahLst/>
              <a:cxnLst/>
              <a:rect l="l" t="t" r="r" b="b"/>
              <a:pathLst>
                <a:path w="79593" h="6134" extrusionOk="0">
                  <a:moveTo>
                    <a:pt x="3034" y="1"/>
                  </a:moveTo>
                  <a:cubicBezTo>
                    <a:pt x="1370" y="1"/>
                    <a:pt x="0" y="1371"/>
                    <a:pt x="0" y="3067"/>
                  </a:cubicBezTo>
                  <a:cubicBezTo>
                    <a:pt x="0" y="4763"/>
                    <a:pt x="1370" y="6133"/>
                    <a:pt x="3034" y="6133"/>
                  </a:cubicBezTo>
                  <a:lnTo>
                    <a:pt x="76559" y="6133"/>
                  </a:lnTo>
                  <a:cubicBezTo>
                    <a:pt x="78223" y="6133"/>
                    <a:pt x="79593" y="4763"/>
                    <a:pt x="79593" y="3067"/>
                  </a:cubicBezTo>
                  <a:cubicBezTo>
                    <a:pt x="79593" y="1371"/>
                    <a:pt x="78223" y="1"/>
                    <a:pt x="76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p:nvPr/>
          </p:nvSpPr>
          <p:spPr>
            <a:xfrm>
              <a:off x="2805300" y="3854850"/>
              <a:ext cx="1989825" cy="153325"/>
            </a:xfrm>
            <a:custGeom>
              <a:avLst/>
              <a:gdLst/>
              <a:ahLst/>
              <a:cxnLst/>
              <a:rect l="l" t="t" r="r" b="b"/>
              <a:pathLst>
                <a:path w="79593" h="6133" extrusionOk="0">
                  <a:moveTo>
                    <a:pt x="3034" y="0"/>
                  </a:moveTo>
                  <a:cubicBezTo>
                    <a:pt x="1370" y="0"/>
                    <a:pt x="0" y="1370"/>
                    <a:pt x="0" y="3066"/>
                  </a:cubicBezTo>
                  <a:cubicBezTo>
                    <a:pt x="0" y="4763"/>
                    <a:pt x="1370" y="6133"/>
                    <a:pt x="3034" y="6133"/>
                  </a:cubicBezTo>
                  <a:lnTo>
                    <a:pt x="76559" y="6133"/>
                  </a:lnTo>
                  <a:cubicBezTo>
                    <a:pt x="78223" y="6133"/>
                    <a:pt x="79593" y="4763"/>
                    <a:pt x="79593" y="3066"/>
                  </a:cubicBezTo>
                  <a:cubicBezTo>
                    <a:pt x="79593" y="1370"/>
                    <a:pt x="78223" y="0"/>
                    <a:pt x="76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6"/>
            <p:cNvSpPr/>
            <p:nvPr/>
          </p:nvSpPr>
          <p:spPr>
            <a:xfrm>
              <a:off x="3813250" y="1977575"/>
              <a:ext cx="863625" cy="863625"/>
            </a:xfrm>
            <a:custGeom>
              <a:avLst/>
              <a:gdLst/>
              <a:ahLst/>
              <a:cxnLst/>
              <a:rect l="l" t="t" r="r" b="b"/>
              <a:pathLst>
                <a:path w="34545" h="34545" extrusionOk="0">
                  <a:moveTo>
                    <a:pt x="3067" y="0"/>
                  </a:moveTo>
                  <a:cubicBezTo>
                    <a:pt x="1371" y="0"/>
                    <a:pt x="0" y="1370"/>
                    <a:pt x="0" y="3066"/>
                  </a:cubicBezTo>
                  <a:cubicBezTo>
                    <a:pt x="0" y="4763"/>
                    <a:pt x="1371" y="6133"/>
                    <a:pt x="3067" y="6133"/>
                  </a:cubicBezTo>
                  <a:lnTo>
                    <a:pt x="28412" y="6133"/>
                  </a:lnTo>
                  <a:lnTo>
                    <a:pt x="28412" y="31478"/>
                  </a:lnTo>
                  <a:cubicBezTo>
                    <a:pt x="28412" y="33175"/>
                    <a:pt x="29782" y="34545"/>
                    <a:pt x="31479" y="34545"/>
                  </a:cubicBezTo>
                  <a:cubicBezTo>
                    <a:pt x="33175" y="34545"/>
                    <a:pt x="34545" y="33175"/>
                    <a:pt x="34545" y="31478"/>
                  </a:cubicBezTo>
                  <a:lnTo>
                    <a:pt x="34545" y="3066"/>
                  </a:lnTo>
                  <a:cubicBezTo>
                    <a:pt x="34545" y="1370"/>
                    <a:pt x="33175" y="0"/>
                    <a:pt x="3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6"/>
            <p:cNvSpPr/>
            <p:nvPr/>
          </p:nvSpPr>
          <p:spPr>
            <a:xfrm>
              <a:off x="2923550" y="3069525"/>
              <a:ext cx="648325" cy="648325"/>
            </a:xfrm>
            <a:custGeom>
              <a:avLst/>
              <a:gdLst/>
              <a:ahLst/>
              <a:cxnLst/>
              <a:rect l="l" t="t" r="r" b="b"/>
              <a:pathLst>
                <a:path w="25933" h="25933" extrusionOk="0">
                  <a:moveTo>
                    <a:pt x="19279" y="6100"/>
                  </a:moveTo>
                  <a:cubicBezTo>
                    <a:pt x="19572" y="6100"/>
                    <a:pt x="19800" y="6361"/>
                    <a:pt x="19800" y="6655"/>
                  </a:cubicBezTo>
                  <a:lnTo>
                    <a:pt x="19800" y="19246"/>
                  </a:lnTo>
                  <a:cubicBezTo>
                    <a:pt x="19800" y="19572"/>
                    <a:pt x="19572" y="19800"/>
                    <a:pt x="19279" y="19800"/>
                  </a:cubicBezTo>
                  <a:lnTo>
                    <a:pt x="6655" y="19800"/>
                  </a:lnTo>
                  <a:cubicBezTo>
                    <a:pt x="6361" y="19800"/>
                    <a:pt x="6133" y="19572"/>
                    <a:pt x="6133" y="19246"/>
                  </a:cubicBezTo>
                  <a:lnTo>
                    <a:pt x="6133" y="6655"/>
                  </a:lnTo>
                  <a:cubicBezTo>
                    <a:pt x="6133" y="6361"/>
                    <a:pt x="6361" y="6100"/>
                    <a:pt x="6655" y="6100"/>
                  </a:cubicBezTo>
                  <a:close/>
                  <a:moveTo>
                    <a:pt x="6655" y="0"/>
                  </a:moveTo>
                  <a:cubicBezTo>
                    <a:pt x="3001" y="0"/>
                    <a:pt x="0" y="2969"/>
                    <a:pt x="0" y="6655"/>
                  </a:cubicBezTo>
                  <a:lnTo>
                    <a:pt x="0" y="19246"/>
                  </a:lnTo>
                  <a:cubicBezTo>
                    <a:pt x="0" y="22932"/>
                    <a:pt x="3001" y="25933"/>
                    <a:pt x="6655" y="25933"/>
                  </a:cubicBezTo>
                  <a:lnTo>
                    <a:pt x="19279" y="25933"/>
                  </a:lnTo>
                  <a:cubicBezTo>
                    <a:pt x="22932" y="25933"/>
                    <a:pt x="25933" y="22932"/>
                    <a:pt x="25933" y="19246"/>
                  </a:cubicBezTo>
                  <a:lnTo>
                    <a:pt x="25933" y="6655"/>
                  </a:lnTo>
                  <a:cubicBezTo>
                    <a:pt x="25933" y="2969"/>
                    <a:pt x="22932" y="0"/>
                    <a:pt x="19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46"/>
          <p:cNvSpPr txBox="1">
            <a:spLocks noGrp="1"/>
          </p:cNvSpPr>
          <p:nvPr>
            <p:ph type="subTitle" idx="3"/>
          </p:nvPr>
        </p:nvSpPr>
        <p:spPr>
          <a:xfrm>
            <a:off x="229900" y="2149900"/>
            <a:ext cx="2724300" cy="1650900"/>
          </a:xfrm>
          <a:prstGeom prst="rect">
            <a:avLst/>
          </a:prstGeom>
        </p:spPr>
        <p:txBody>
          <a:bodyPr spcFirstLastPara="1" wrap="square" lIns="91425" tIns="91425" rIns="91425" bIns="91425" anchor="t" anchorCtr="0">
            <a:normAutofit/>
          </a:bodyPr>
          <a:lstStyle/>
          <a:p>
            <a:pPr marL="228600" lvl="0" indent="-228600" algn="just" rtl="0">
              <a:lnSpc>
                <a:spcPct val="115000"/>
              </a:lnSpc>
              <a:spcBef>
                <a:spcPts val="1200"/>
              </a:spcBef>
              <a:spcAft>
                <a:spcPts val="1200"/>
              </a:spcAft>
              <a:buNone/>
            </a:pPr>
            <a:r>
              <a:rPr lang="en" sz="1300">
                <a:latin typeface="Arial"/>
                <a:ea typeface="Arial"/>
                <a:cs typeface="Arial"/>
                <a:sym typeface="Arial"/>
              </a:rPr>
              <a:t>The potentiometer is used to control the smart watch by allowing it to turn the page and showing hovering over the  item it wants to select</a:t>
            </a:r>
            <a:endParaRPr sz="1300"/>
          </a:p>
        </p:txBody>
      </p:sp>
      <p:sp>
        <p:nvSpPr>
          <p:cNvPr id="425" name="Google Shape;425;p46"/>
          <p:cNvSpPr txBox="1">
            <a:spLocks noGrp="1"/>
          </p:cNvSpPr>
          <p:nvPr>
            <p:ph type="title"/>
          </p:nvPr>
        </p:nvSpPr>
        <p:spPr>
          <a:xfrm>
            <a:off x="547250" y="31627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Smart watch Hardware overview </a:t>
            </a:r>
            <a:endParaRPr sz="25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47"/>
          <p:cNvPicPr preferRelativeResize="0"/>
          <p:nvPr/>
        </p:nvPicPr>
        <p:blipFill>
          <a:blip r:embed="rId3">
            <a:alphaModFix/>
          </a:blip>
          <a:stretch>
            <a:fillRect/>
          </a:stretch>
        </p:blipFill>
        <p:spPr>
          <a:xfrm>
            <a:off x="0" y="-45175"/>
            <a:ext cx="9144000" cy="5188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p:cNvSpPr txBox="1">
            <a:spLocks noGrp="1"/>
          </p:cNvSpPr>
          <p:nvPr>
            <p:ph type="title"/>
          </p:nvPr>
        </p:nvSpPr>
        <p:spPr>
          <a:xfrm>
            <a:off x="713250" y="1675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Hardware overview (cabinet)</a:t>
            </a:r>
            <a:endParaRPr sz="2500"/>
          </a:p>
        </p:txBody>
      </p:sp>
      <p:sp>
        <p:nvSpPr>
          <p:cNvPr id="436" name="Google Shape;436;p48"/>
          <p:cNvSpPr txBox="1">
            <a:spLocks noGrp="1"/>
          </p:cNvSpPr>
          <p:nvPr>
            <p:ph type="subTitle" idx="1"/>
          </p:nvPr>
        </p:nvSpPr>
        <p:spPr>
          <a:xfrm>
            <a:off x="458175" y="1784999"/>
            <a:ext cx="2408100" cy="320100"/>
          </a:xfrm>
          <a:prstGeom prst="rect">
            <a:avLst/>
          </a:prstGeom>
        </p:spPr>
        <p:txBody>
          <a:bodyPr spcFirstLastPara="1" wrap="square" lIns="91425" tIns="91425" rIns="91425" bIns="0" anchor="b" anchorCtr="0">
            <a:normAutofit fontScale="85000"/>
          </a:bodyPr>
          <a:lstStyle/>
          <a:p>
            <a:pPr marL="228600" lvl="0" indent="-228600" algn="ctr" rtl="0">
              <a:lnSpc>
                <a:spcPct val="115000"/>
              </a:lnSpc>
              <a:spcBef>
                <a:spcPts val="1200"/>
              </a:spcBef>
              <a:spcAft>
                <a:spcPts val="1200"/>
              </a:spcAft>
              <a:buNone/>
            </a:pPr>
            <a:r>
              <a:rPr lang="en" b="1" u="sng">
                <a:latin typeface="Arial"/>
                <a:ea typeface="Arial"/>
                <a:cs typeface="Arial"/>
                <a:sym typeface="Arial"/>
              </a:rPr>
              <a:t>Esp-32 cam</a:t>
            </a:r>
            <a:endParaRPr/>
          </a:p>
        </p:txBody>
      </p:sp>
      <p:sp>
        <p:nvSpPr>
          <p:cNvPr id="437" name="Google Shape;437;p48"/>
          <p:cNvSpPr txBox="1">
            <a:spLocks noGrp="1"/>
          </p:cNvSpPr>
          <p:nvPr>
            <p:ph type="subTitle" idx="2"/>
          </p:nvPr>
        </p:nvSpPr>
        <p:spPr>
          <a:xfrm>
            <a:off x="3201950" y="1696874"/>
            <a:ext cx="2408100" cy="352800"/>
          </a:xfrm>
          <a:prstGeom prst="rect">
            <a:avLst/>
          </a:prstGeom>
        </p:spPr>
        <p:txBody>
          <a:bodyPr spcFirstLastPara="1" wrap="square" lIns="91425" tIns="91425" rIns="91425" bIns="0" anchor="b" anchorCtr="0">
            <a:normAutofit lnSpcReduction="20000"/>
          </a:bodyPr>
          <a:lstStyle/>
          <a:p>
            <a:pPr marL="228600" lvl="0" indent="-228600" algn="ctr" rtl="0">
              <a:lnSpc>
                <a:spcPct val="115000"/>
              </a:lnSpc>
              <a:spcBef>
                <a:spcPts val="1200"/>
              </a:spcBef>
              <a:spcAft>
                <a:spcPts val="1200"/>
              </a:spcAft>
              <a:buNone/>
            </a:pPr>
            <a:r>
              <a:rPr lang="en" b="1" u="sng">
                <a:latin typeface="Arial"/>
                <a:ea typeface="Arial"/>
                <a:cs typeface="Arial"/>
                <a:sym typeface="Arial"/>
              </a:rPr>
              <a:t>Relay</a:t>
            </a:r>
            <a:endParaRPr/>
          </a:p>
        </p:txBody>
      </p:sp>
      <p:sp>
        <p:nvSpPr>
          <p:cNvPr id="438" name="Google Shape;438;p48"/>
          <p:cNvSpPr txBox="1">
            <a:spLocks noGrp="1"/>
          </p:cNvSpPr>
          <p:nvPr>
            <p:ph type="subTitle" idx="4"/>
          </p:nvPr>
        </p:nvSpPr>
        <p:spPr>
          <a:xfrm>
            <a:off x="3094025" y="2105100"/>
            <a:ext cx="2592900" cy="1650900"/>
          </a:xfrm>
          <a:prstGeom prst="rect">
            <a:avLst/>
          </a:prstGeom>
        </p:spPr>
        <p:txBody>
          <a:bodyPr spcFirstLastPara="1" wrap="square" lIns="91425" tIns="91425" rIns="91425" bIns="91425" anchor="t" anchorCtr="0">
            <a:normAutofit/>
          </a:bodyPr>
          <a:lstStyle/>
          <a:p>
            <a:pPr marL="228600" lvl="0" indent="-228600" algn="ctr" rtl="0">
              <a:spcBef>
                <a:spcPts val="1200"/>
              </a:spcBef>
              <a:spcAft>
                <a:spcPts val="1200"/>
              </a:spcAft>
              <a:buNone/>
            </a:pPr>
            <a:r>
              <a:rPr lang="en" sz="1300">
                <a:latin typeface="Arial"/>
                <a:ea typeface="Arial"/>
                <a:cs typeface="Arial"/>
                <a:sym typeface="Arial"/>
              </a:rPr>
              <a:t>The relay is used to turn on the Electrochromic glass in the cabinet so that when the touch sensor is activated it will turn on and let the user look into the cabinet </a:t>
            </a:r>
            <a:endParaRPr sz="1300"/>
          </a:p>
        </p:txBody>
      </p:sp>
      <p:sp>
        <p:nvSpPr>
          <p:cNvPr id="439" name="Google Shape;439;p48"/>
          <p:cNvSpPr txBox="1">
            <a:spLocks noGrp="1"/>
          </p:cNvSpPr>
          <p:nvPr>
            <p:ph type="subTitle" idx="5"/>
          </p:nvPr>
        </p:nvSpPr>
        <p:spPr>
          <a:xfrm>
            <a:off x="5626513" y="1669137"/>
            <a:ext cx="2408100" cy="408300"/>
          </a:xfrm>
          <a:prstGeom prst="rect">
            <a:avLst/>
          </a:prstGeom>
        </p:spPr>
        <p:txBody>
          <a:bodyPr spcFirstLastPara="1" wrap="square" lIns="91425" tIns="91425" rIns="91425" bIns="0" anchor="b" anchorCtr="0">
            <a:normAutofit/>
          </a:bodyPr>
          <a:lstStyle/>
          <a:p>
            <a:pPr marL="0" lvl="0" indent="0" algn="ctr" rtl="0">
              <a:lnSpc>
                <a:spcPct val="115000"/>
              </a:lnSpc>
              <a:spcBef>
                <a:spcPts val="1200"/>
              </a:spcBef>
              <a:spcAft>
                <a:spcPts val="1200"/>
              </a:spcAft>
              <a:buNone/>
            </a:pPr>
            <a:r>
              <a:rPr lang="en" b="1" u="sng">
                <a:latin typeface="Arial"/>
                <a:ea typeface="Arial"/>
                <a:cs typeface="Arial"/>
                <a:sym typeface="Arial"/>
              </a:rPr>
              <a:t>Led strip</a:t>
            </a:r>
            <a:endParaRPr b="1" u="sng">
              <a:latin typeface="Arial"/>
              <a:ea typeface="Arial"/>
              <a:cs typeface="Arial"/>
              <a:sym typeface="Arial"/>
            </a:endParaRPr>
          </a:p>
        </p:txBody>
      </p:sp>
      <p:sp>
        <p:nvSpPr>
          <p:cNvPr id="440" name="Google Shape;440;p48"/>
          <p:cNvSpPr txBox="1">
            <a:spLocks noGrp="1"/>
          </p:cNvSpPr>
          <p:nvPr>
            <p:ph type="subTitle" idx="6"/>
          </p:nvPr>
        </p:nvSpPr>
        <p:spPr>
          <a:xfrm>
            <a:off x="5773612" y="2149907"/>
            <a:ext cx="2408100" cy="1650900"/>
          </a:xfrm>
          <a:prstGeom prst="rect">
            <a:avLst/>
          </a:prstGeom>
        </p:spPr>
        <p:txBody>
          <a:bodyPr spcFirstLastPara="1" wrap="square" lIns="91425" tIns="91425" rIns="91425" bIns="91425" anchor="t" anchorCtr="0">
            <a:noAutofit/>
          </a:bodyPr>
          <a:lstStyle/>
          <a:p>
            <a:pPr marL="228600" lvl="0" indent="-228600" algn="ctr" rtl="0">
              <a:lnSpc>
                <a:spcPct val="95000"/>
              </a:lnSpc>
              <a:spcBef>
                <a:spcPts val="1200"/>
              </a:spcBef>
              <a:spcAft>
                <a:spcPts val="0"/>
              </a:spcAft>
              <a:buSzPts val="1018"/>
              <a:buNone/>
            </a:pPr>
            <a:r>
              <a:rPr lang="en" sz="1302">
                <a:latin typeface="Arial"/>
                <a:ea typeface="Arial"/>
                <a:cs typeface="Arial"/>
                <a:sym typeface="Arial"/>
              </a:rPr>
              <a:t>The Led strip is turn on when activated to increase the brightness in the cabinet so that it would be easier for the esp 32 cam to take photos of the items inside the cabinet</a:t>
            </a:r>
            <a:endParaRPr sz="1302">
              <a:latin typeface="Arial"/>
              <a:ea typeface="Arial"/>
              <a:cs typeface="Arial"/>
              <a:sym typeface="Arial"/>
            </a:endParaRPr>
          </a:p>
          <a:p>
            <a:pPr marL="228600" lvl="0" indent="-228600" algn="ctr" rtl="0">
              <a:lnSpc>
                <a:spcPct val="95000"/>
              </a:lnSpc>
              <a:spcBef>
                <a:spcPts val="1200"/>
              </a:spcBef>
              <a:spcAft>
                <a:spcPts val="1200"/>
              </a:spcAft>
              <a:buSzPts val="1018"/>
              <a:buNone/>
            </a:pPr>
            <a:endParaRPr sz="1302">
              <a:latin typeface="Arial"/>
              <a:ea typeface="Arial"/>
              <a:cs typeface="Arial"/>
              <a:sym typeface="Arial"/>
            </a:endParaRPr>
          </a:p>
        </p:txBody>
      </p:sp>
      <p:sp>
        <p:nvSpPr>
          <p:cNvPr id="441" name="Google Shape;441;p48"/>
          <p:cNvSpPr/>
          <p:nvPr/>
        </p:nvSpPr>
        <p:spPr>
          <a:xfrm>
            <a:off x="1352786" y="1022534"/>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3936813" y="1022547"/>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6520839" y="1022547"/>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48"/>
          <p:cNvGrpSpPr/>
          <p:nvPr/>
        </p:nvGrpSpPr>
        <p:grpSpPr>
          <a:xfrm>
            <a:off x="1479576" y="1164837"/>
            <a:ext cx="352818" cy="320182"/>
            <a:chOff x="1190625" y="479500"/>
            <a:chExt cx="5219200" cy="4736425"/>
          </a:xfrm>
        </p:grpSpPr>
        <p:sp>
          <p:nvSpPr>
            <p:cNvPr id="445" name="Google Shape;445;p48"/>
            <p:cNvSpPr/>
            <p:nvPr/>
          </p:nvSpPr>
          <p:spPr>
            <a:xfrm>
              <a:off x="2298875" y="479500"/>
              <a:ext cx="2579450" cy="1094425"/>
            </a:xfrm>
            <a:custGeom>
              <a:avLst/>
              <a:gdLst/>
              <a:ahLst/>
              <a:cxnLst/>
              <a:rect l="l" t="t" r="r" b="b"/>
              <a:pathLst>
                <a:path w="103178" h="43777" extrusionOk="0">
                  <a:moveTo>
                    <a:pt x="64653" y="0"/>
                  </a:moveTo>
                  <a:cubicBezTo>
                    <a:pt x="53236" y="0"/>
                    <a:pt x="42047" y="3980"/>
                    <a:pt x="33240" y="11222"/>
                  </a:cubicBezTo>
                  <a:cubicBezTo>
                    <a:pt x="25346" y="17713"/>
                    <a:pt x="19605" y="26488"/>
                    <a:pt x="16865" y="36241"/>
                  </a:cubicBezTo>
                  <a:cubicBezTo>
                    <a:pt x="15397" y="35977"/>
                    <a:pt x="13903" y="35845"/>
                    <a:pt x="12382" y="35845"/>
                  </a:cubicBezTo>
                  <a:cubicBezTo>
                    <a:pt x="12213" y="35845"/>
                    <a:pt x="12044" y="35846"/>
                    <a:pt x="11874" y="35850"/>
                  </a:cubicBezTo>
                  <a:cubicBezTo>
                    <a:pt x="8547" y="35915"/>
                    <a:pt x="5317" y="36600"/>
                    <a:pt x="2251" y="37905"/>
                  </a:cubicBezTo>
                  <a:cubicBezTo>
                    <a:pt x="718" y="38590"/>
                    <a:pt x="0" y="40384"/>
                    <a:pt x="653" y="41917"/>
                  </a:cubicBezTo>
                  <a:cubicBezTo>
                    <a:pt x="1142" y="43091"/>
                    <a:pt x="2284" y="43776"/>
                    <a:pt x="3458" y="43776"/>
                  </a:cubicBezTo>
                  <a:cubicBezTo>
                    <a:pt x="3882" y="43776"/>
                    <a:pt x="4274" y="43711"/>
                    <a:pt x="4665" y="43548"/>
                  </a:cubicBezTo>
                  <a:cubicBezTo>
                    <a:pt x="6981" y="42537"/>
                    <a:pt x="9460" y="42015"/>
                    <a:pt x="12005" y="41982"/>
                  </a:cubicBezTo>
                  <a:cubicBezTo>
                    <a:pt x="12194" y="41976"/>
                    <a:pt x="12384" y="41973"/>
                    <a:pt x="12575" y="41973"/>
                  </a:cubicBezTo>
                  <a:cubicBezTo>
                    <a:pt x="14477" y="41973"/>
                    <a:pt x="16393" y="42270"/>
                    <a:pt x="18202" y="42863"/>
                  </a:cubicBezTo>
                  <a:cubicBezTo>
                    <a:pt x="18488" y="42943"/>
                    <a:pt x="18785" y="42983"/>
                    <a:pt x="19082" y="42983"/>
                  </a:cubicBezTo>
                  <a:cubicBezTo>
                    <a:pt x="19633" y="42983"/>
                    <a:pt x="20182" y="42845"/>
                    <a:pt x="20649" y="42569"/>
                  </a:cubicBezTo>
                  <a:cubicBezTo>
                    <a:pt x="21399" y="42145"/>
                    <a:pt x="21921" y="41395"/>
                    <a:pt x="22117" y="40547"/>
                  </a:cubicBezTo>
                  <a:cubicBezTo>
                    <a:pt x="26325" y="20616"/>
                    <a:pt x="44233" y="6133"/>
                    <a:pt x="64653" y="6133"/>
                  </a:cubicBezTo>
                  <a:cubicBezTo>
                    <a:pt x="77244" y="6133"/>
                    <a:pt x="89183" y="11548"/>
                    <a:pt x="97436" y="21040"/>
                  </a:cubicBezTo>
                  <a:cubicBezTo>
                    <a:pt x="98058" y="21733"/>
                    <a:pt x="98911" y="22087"/>
                    <a:pt x="99765" y="22087"/>
                  </a:cubicBezTo>
                  <a:cubicBezTo>
                    <a:pt x="100480" y="22087"/>
                    <a:pt x="101195" y="21839"/>
                    <a:pt x="101774" y="21334"/>
                  </a:cubicBezTo>
                  <a:cubicBezTo>
                    <a:pt x="103047" y="20225"/>
                    <a:pt x="103177" y="18268"/>
                    <a:pt x="102068" y="16995"/>
                  </a:cubicBezTo>
                  <a:cubicBezTo>
                    <a:pt x="92641" y="6198"/>
                    <a:pt x="79006" y="0"/>
                    <a:pt x="64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8"/>
            <p:cNvSpPr/>
            <p:nvPr/>
          </p:nvSpPr>
          <p:spPr>
            <a:xfrm>
              <a:off x="1190625" y="1145000"/>
              <a:ext cx="5219200" cy="4070925"/>
            </a:xfrm>
            <a:custGeom>
              <a:avLst/>
              <a:gdLst/>
              <a:ahLst/>
              <a:cxnLst/>
              <a:rect l="l" t="t" r="r" b="b"/>
              <a:pathLst>
                <a:path w="208768" h="162837" extrusionOk="0">
                  <a:moveTo>
                    <a:pt x="101317" y="49156"/>
                  </a:moveTo>
                  <a:lnTo>
                    <a:pt x="101317" y="150539"/>
                  </a:lnTo>
                  <a:lnTo>
                    <a:pt x="94076" y="150539"/>
                  </a:lnTo>
                  <a:cubicBezTo>
                    <a:pt x="93130" y="147897"/>
                    <a:pt x="91042" y="145809"/>
                    <a:pt x="88400" y="144896"/>
                  </a:cubicBezTo>
                  <a:lnTo>
                    <a:pt x="88400" y="49156"/>
                  </a:lnTo>
                  <a:close/>
                  <a:moveTo>
                    <a:pt x="9231" y="150474"/>
                  </a:moveTo>
                  <a:cubicBezTo>
                    <a:pt x="10960" y="150474"/>
                    <a:pt x="12330" y="151876"/>
                    <a:pt x="12330" y="153605"/>
                  </a:cubicBezTo>
                  <a:cubicBezTo>
                    <a:pt x="12330" y="155334"/>
                    <a:pt x="10960" y="156704"/>
                    <a:pt x="9231" y="156704"/>
                  </a:cubicBezTo>
                  <a:cubicBezTo>
                    <a:pt x="7503" y="156704"/>
                    <a:pt x="6133" y="155334"/>
                    <a:pt x="6133" y="153605"/>
                  </a:cubicBezTo>
                  <a:cubicBezTo>
                    <a:pt x="6133" y="151876"/>
                    <a:pt x="7503" y="150474"/>
                    <a:pt x="9231" y="150474"/>
                  </a:cubicBezTo>
                  <a:close/>
                  <a:moveTo>
                    <a:pt x="47299" y="150474"/>
                  </a:moveTo>
                  <a:cubicBezTo>
                    <a:pt x="48995" y="150474"/>
                    <a:pt x="50398" y="151876"/>
                    <a:pt x="50398" y="153605"/>
                  </a:cubicBezTo>
                  <a:cubicBezTo>
                    <a:pt x="50398" y="155334"/>
                    <a:pt x="48995" y="156704"/>
                    <a:pt x="47299" y="156704"/>
                  </a:cubicBezTo>
                  <a:cubicBezTo>
                    <a:pt x="45570" y="156704"/>
                    <a:pt x="44167" y="155334"/>
                    <a:pt x="44167" y="153605"/>
                  </a:cubicBezTo>
                  <a:cubicBezTo>
                    <a:pt x="44167" y="151876"/>
                    <a:pt x="45570" y="150474"/>
                    <a:pt x="47299" y="150474"/>
                  </a:cubicBezTo>
                  <a:close/>
                  <a:moveTo>
                    <a:pt x="85366" y="150474"/>
                  </a:moveTo>
                  <a:cubicBezTo>
                    <a:pt x="87062" y="150474"/>
                    <a:pt x="88465" y="151876"/>
                    <a:pt x="88465" y="153605"/>
                  </a:cubicBezTo>
                  <a:cubicBezTo>
                    <a:pt x="88465" y="155334"/>
                    <a:pt x="87062" y="156704"/>
                    <a:pt x="85366" y="156704"/>
                  </a:cubicBezTo>
                  <a:cubicBezTo>
                    <a:pt x="83637" y="156704"/>
                    <a:pt x="82235" y="155334"/>
                    <a:pt x="82235" y="153605"/>
                  </a:cubicBezTo>
                  <a:cubicBezTo>
                    <a:pt x="82235" y="151876"/>
                    <a:pt x="83637" y="150474"/>
                    <a:pt x="85366" y="150474"/>
                  </a:cubicBezTo>
                  <a:close/>
                  <a:moveTo>
                    <a:pt x="123401" y="150474"/>
                  </a:moveTo>
                  <a:cubicBezTo>
                    <a:pt x="125130" y="150474"/>
                    <a:pt x="126532" y="151876"/>
                    <a:pt x="126532" y="153605"/>
                  </a:cubicBezTo>
                  <a:cubicBezTo>
                    <a:pt x="126532" y="155334"/>
                    <a:pt x="125130" y="156704"/>
                    <a:pt x="123401" y="156704"/>
                  </a:cubicBezTo>
                  <a:cubicBezTo>
                    <a:pt x="121705" y="156704"/>
                    <a:pt x="120302" y="155334"/>
                    <a:pt x="120302" y="153605"/>
                  </a:cubicBezTo>
                  <a:cubicBezTo>
                    <a:pt x="120302" y="151876"/>
                    <a:pt x="121705" y="150474"/>
                    <a:pt x="123401" y="150474"/>
                  </a:cubicBezTo>
                  <a:close/>
                  <a:moveTo>
                    <a:pt x="161468" y="150474"/>
                  </a:moveTo>
                  <a:cubicBezTo>
                    <a:pt x="163197" y="150474"/>
                    <a:pt x="164600" y="151876"/>
                    <a:pt x="164600" y="153605"/>
                  </a:cubicBezTo>
                  <a:cubicBezTo>
                    <a:pt x="164600" y="155334"/>
                    <a:pt x="163197" y="156704"/>
                    <a:pt x="161468" y="156704"/>
                  </a:cubicBezTo>
                  <a:cubicBezTo>
                    <a:pt x="159772" y="156704"/>
                    <a:pt x="158369" y="155334"/>
                    <a:pt x="158369" y="153605"/>
                  </a:cubicBezTo>
                  <a:cubicBezTo>
                    <a:pt x="158369" y="151876"/>
                    <a:pt x="159772" y="150474"/>
                    <a:pt x="161468" y="150474"/>
                  </a:cubicBezTo>
                  <a:close/>
                  <a:moveTo>
                    <a:pt x="199536" y="150474"/>
                  </a:moveTo>
                  <a:cubicBezTo>
                    <a:pt x="201265" y="150474"/>
                    <a:pt x="202667" y="151876"/>
                    <a:pt x="202667" y="153605"/>
                  </a:cubicBezTo>
                  <a:cubicBezTo>
                    <a:pt x="202667" y="155334"/>
                    <a:pt x="201265" y="156704"/>
                    <a:pt x="199536" y="156704"/>
                  </a:cubicBezTo>
                  <a:cubicBezTo>
                    <a:pt x="197807" y="156704"/>
                    <a:pt x="196437" y="155334"/>
                    <a:pt x="196437" y="153605"/>
                  </a:cubicBezTo>
                  <a:cubicBezTo>
                    <a:pt x="196437" y="151876"/>
                    <a:pt x="197807" y="150474"/>
                    <a:pt x="199536" y="150474"/>
                  </a:cubicBezTo>
                  <a:close/>
                  <a:moveTo>
                    <a:pt x="151062" y="0"/>
                  </a:moveTo>
                  <a:cubicBezTo>
                    <a:pt x="150625" y="0"/>
                    <a:pt x="150180" y="94"/>
                    <a:pt x="149758" y="292"/>
                  </a:cubicBezTo>
                  <a:cubicBezTo>
                    <a:pt x="148257" y="1010"/>
                    <a:pt x="147605" y="2836"/>
                    <a:pt x="148323" y="4369"/>
                  </a:cubicBezTo>
                  <a:cubicBezTo>
                    <a:pt x="150997" y="10013"/>
                    <a:pt x="152400" y="16047"/>
                    <a:pt x="152498" y="22310"/>
                  </a:cubicBezTo>
                  <a:cubicBezTo>
                    <a:pt x="152498" y="23256"/>
                    <a:pt x="152955" y="24137"/>
                    <a:pt x="153705" y="24724"/>
                  </a:cubicBezTo>
                  <a:cubicBezTo>
                    <a:pt x="154249" y="25126"/>
                    <a:pt x="154913" y="25340"/>
                    <a:pt x="155572" y="25340"/>
                  </a:cubicBezTo>
                  <a:cubicBezTo>
                    <a:pt x="155822" y="25340"/>
                    <a:pt x="156072" y="25309"/>
                    <a:pt x="156314" y="25246"/>
                  </a:cubicBezTo>
                  <a:cubicBezTo>
                    <a:pt x="157340" y="24964"/>
                    <a:pt x="158405" y="24823"/>
                    <a:pt x="159463" y="24823"/>
                  </a:cubicBezTo>
                  <a:cubicBezTo>
                    <a:pt x="159752" y="24823"/>
                    <a:pt x="160040" y="24834"/>
                    <a:pt x="160327" y="24855"/>
                  </a:cubicBezTo>
                  <a:cubicBezTo>
                    <a:pt x="165937" y="25246"/>
                    <a:pt x="171254" y="30465"/>
                    <a:pt x="171744" y="36076"/>
                  </a:cubicBezTo>
                  <a:lnTo>
                    <a:pt x="171776" y="36206"/>
                  </a:lnTo>
                  <a:cubicBezTo>
                    <a:pt x="171907" y="38000"/>
                    <a:pt x="171287" y="39697"/>
                    <a:pt x="170080" y="41001"/>
                  </a:cubicBezTo>
                  <a:cubicBezTo>
                    <a:pt x="168840" y="42339"/>
                    <a:pt x="167177" y="43057"/>
                    <a:pt x="165383" y="43057"/>
                  </a:cubicBezTo>
                  <a:lnTo>
                    <a:pt x="43482" y="43057"/>
                  </a:lnTo>
                  <a:cubicBezTo>
                    <a:pt x="40253" y="43057"/>
                    <a:pt x="37545" y="40675"/>
                    <a:pt x="37154" y="37511"/>
                  </a:cubicBezTo>
                  <a:cubicBezTo>
                    <a:pt x="37024" y="36630"/>
                    <a:pt x="36991" y="35750"/>
                    <a:pt x="36991" y="34836"/>
                  </a:cubicBezTo>
                  <a:cubicBezTo>
                    <a:pt x="37024" y="30889"/>
                    <a:pt x="38263" y="27040"/>
                    <a:pt x="40546" y="23778"/>
                  </a:cubicBezTo>
                  <a:cubicBezTo>
                    <a:pt x="41525" y="22408"/>
                    <a:pt x="41199" y="20484"/>
                    <a:pt x="39829" y="19505"/>
                  </a:cubicBezTo>
                  <a:cubicBezTo>
                    <a:pt x="39289" y="19141"/>
                    <a:pt x="38676" y="18965"/>
                    <a:pt x="38071" y="18965"/>
                  </a:cubicBezTo>
                  <a:cubicBezTo>
                    <a:pt x="37104" y="18965"/>
                    <a:pt x="36157" y="19413"/>
                    <a:pt x="35556" y="20255"/>
                  </a:cubicBezTo>
                  <a:cubicBezTo>
                    <a:pt x="32555" y="24561"/>
                    <a:pt x="30924" y="29585"/>
                    <a:pt x="30858" y="34804"/>
                  </a:cubicBezTo>
                  <a:cubicBezTo>
                    <a:pt x="30858" y="35945"/>
                    <a:pt x="30924" y="37120"/>
                    <a:pt x="31087" y="38261"/>
                  </a:cubicBezTo>
                  <a:cubicBezTo>
                    <a:pt x="31837" y="44492"/>
                    <a:pt x="37187" y="49156"/>
                    <a:pt x="43482" y="49156"/>
                  </a:cubicBezTo>
                  <a:lnTo>
                    <a:pt x="44233" y="49156"/>
                  </a:lnTo>
                  <a:lnTo>
                    <a:pt x="44233" y="65825"/>
                  </a:lnTo>
                  <a:lnTo>
                    <a:pt x="6654" y="103403"/>
                  </a:lnTo>
                  <a:cubicBezTo>
                    <a:pt x="6067" y="103990"/>
                    <a:pt x="5741" y="104741"/>
                    <a:pt x="5741" y="105556"/>
                  </a:cubicBezTo>
                  <a:lnTo>
                    <a:pt x="5741" y="145059"/>
                  </a:lnTo>
                  <a:cubicBezTo>
                    <a:pt x="2381" y="146429"/>
                    <a:pt x="0" y="149756"/>
                    <a:pt x="0" y="153605"/>
                  </a:cubicBezTo>
                  <a:cubicBezTo>
                    <a:pt x="0" y="158694"/>
                    <a:pt x="4143" y="162837"/>
                    <a:pt x="9231" y="162837"/>
                  </a:cubicBezTo>
                  <a:cubicBezTo>
                    <a:pt x="14320" y="162837"/>
                    <a:pt x="18463" y="158694"/>
                    <a:pt x="18463" y="153605"/>
                  </a:cubicBezTo>
                  <a:cubicBezTo>
                    <a:pt x="18463" y="149430"/>
                    <a:pt x="15690" y="145907"/>
                    <a:pt x="11874" y="144765"/>
                  </a:cubicBezTo>
                  <a:lnTo>
                    <a:pt x="11874" y="106828"/>
                  </a:lnTo>
                  <a:lnTo>
                    <a:pt x="49452" y="69250"/>
                  </a:lnTo>
                  <a:cubicBezTo>
                    <a:pt x="50039" y="68663"/>
                    <a:pt x="50365" y="67880"/>
                    <a:pt x="50365" y="67065"/>
                  </a:cubicBezTo>
                  <a:lnTo>
                    <a:pt x="50365" y="49156"/>
                  </a:lnTo>
                  <a:lnTo>
                    <a:pt x="63804" y="49156"/>
                  </a:lnTo>
                  <a:lnTo>
                    <a:pt x="63804" y="74991"/>
                  </a:lnTo>
                  <a:lnTo>
                    <a:pt x="45113" y="93683"/>
                  </a:lnTo>
                  <a:cubicBezTo>
                    <a:pt x="44559" y="94237"/>
                    <a:pt x="44233" y="95020"/>
                    <a:pt x="44233" y="95835"/>
                  </a:cubicBezTo>
                  <a:lnTo>
                    <a:pt x="44233" y="144896"/>
                  </a:lnTo>
                  <a:cubicBezTo>
                    <a:pt x="40644" y="146168"/>
                    <a:pt x="38067" y="149593"/>
                    <a:pt x="38067" y="153605"/>
                  </a:cubicBezTo>
                  <a:cubicBezTo>
                    <a:pt x="38067" y="158694"/>
                    <a:pt x="42210" y="162837"/>
                    <a:pt x="47299" y="162837"/>
                  </a:cubicBezTo>
                  <a:cubicBezTo>
                    <a:pt x="52388" y="162837"/>
                    <a:pt x="56530" y="158694"/>
                    <a:pt x="56530" y="153605"/>
                  </a:cubicBezTo>
                  <a:cubicBezTo>
                    <a:pt x="56530" y="149593"/>
                    <a:pt x="53953" y="146168"/>
                    <a:pt x="50365" y="144896"/>
                  </a:cubicBezTo>
                  <a:lnTo>
                    <a:pt x="50365" y="97108"/>
                  </a:lnTo>
                  <a:lnTo>
                    <a:pt x="69024" y="78416"/>
                  </a:lnTo>
                  <a:cubicBezTo>
                    <a:pt x="69611" y="77862"/>
                    <a:pt x="69904" y="77079"/>
                    <a:pt x="69904" y="76264"/>
                  </a:cubicBezTo>
                  <a:lnTo>
                    <a:pt x="69904" y="49156"/>
                  </a:lnTo>
                  <a:lnTo>
                    <a:pt x="82300" y="49156"/>
                  </a:lnTo>
                  <a:lnTo>
                    <a:pt x="82300" y="144896"/>
                  </a:lnTo>
                  <a:cubicBezTo>
                    <a:pt x="78712" y="146168"/>
                    <a:pt x="76135" y="149593"/>
                    <a:pt x="76135" y="153605"/>
                  </a:cubicBezTo>
                  <a:cubicBezTo>
                    <a:pt x="76135" y="158694"/>
                    <a:pt x="80277" y="162837"/>
                    <a:pt x="85366" y="162837"/>
                  </a:cubicBezTo>
                  <a:cubicBezTo>
                    <a:pt x="89378" y="162837"/>
                    <a:pt x="92804" y="160260"/>
                    <a:pt x="94076" y="156671"/>
                  </a:cubicBezTo>
                  <a:lnTo>
                    <a:pt x="114691" y="156671"/>
                  </a:lnTo>
                  <a:cubicBezTo>
                    <a:pt x="115964" y="160260"/>
                    <a:pt x="119389" y="162837"/>
                    <a:pt x="123401" y="162837"/>
                  </a:cubicBezTo>
                  <a:cubicBezTo>
                    <a:pt x="128490" y="162837"/>
                    <a:pt x="132632" y="158694"/>
                    <a:pt x="132632" y="153605"/>
                  </a:cubicBezTo>
                  <a:cubicBezTo>
                    <a:pt x="132632" y="149593"/>
                    <a:pt x="130055" y="146168"/>
                    <a:pt x="126500" y="144896"/>
                  </a:cubicBezTo>
                  <a:cubicBezTo>
                    <a:pt x="126598" y="137002"/>
                    <a:pt x="126598" y="129303"/>
                    <a:pt x="126467" y="121377"/>
                  </a:cubicBezTo>
                  <a:cubicBezTo>
                    <a:pt x="126435" y="119733"/>
                    <a:pt x="125096" y="118375"/>
                    <a:pt x="123428" y="118375"/>
                  </a:cubicBezTo>
                  <a:cubicBezTo>
                    <a:pt x="123408" y="118375"/>
                    <a:pt x="123388" y="118375"/>
                    <a:pt x="123368" y="118376"/>
                  </a:cubicBezTo>
                  <a:cubicBezTo>
                    <a:pt x="121672" y="118408"/>
                    <a:pt x="120335" y="119811"/>
                    <a:pt x="120367" y="121475"/>
                  </a:cubicBezTo>
                  <a:cubicBezTo>
                    <a:pt x="120498" y="129369"/>
                    <a:pt x="120498" y="137034"/>
                    <a:pt x="120367" y="144896"/>
                  </a:cubicBezTo>
                  <a:cubicBezTo>
                    <a:pt x="117725" y="145809"/>
                    <a:pt x="115637" y="147897"/>
                    <a:pt x="114691" y="150539"/>
                  </a:cubicBezTo>
                  <a:lnTo>
                    <a:pt x="107450" y="150539"/>
                  </a:lnTo>
                  <a:lnTo>
                    <a:pt x="107450" y="49156"/>
                  </a:lnTo>
                  <a:lnTo>
                    <a:pt x="120367" y="49156"/>
                  </a:lnTo>
                  <a:cubicBezTo>
                    <a:pt x="120498" y="68794"/>
                    <a:pt x="120498" y="88561"/>
                    <a:pt x="120367" y="108003"/>
                  </a:cubicBezTo>
                  <a:cubicBezTo>
                    <a:pt x="120335" y="109699"/>
                    <a:pt x="121705" y="111069"/>
                    <a:pt x="123401" y="111069"/>
                  </a:cubicBezTo>
                  <a:cubicBezTo>
                    <a:pt x="125097" y="111069"/>
                    <a:pt x="126467" y="109732"/>
                    <a:pt x="126467" y="108035"/>
                  </a:cubicBezTo>
                  <a:cubicBezTo>
                    <a:pt x="126598" y="88594"/>
                    <a:pt x="126598" y="68794"/>
                    <a:pt x="126500" y="49156"/>
                  </a:cubicBezTo>
                  <a:lnTo>
                    <a:pt x="138863" y="49156"/>
                  </a:lnTo>
                  <a:lnTo>
                    <a:pt x="138863" y="76264"/>
                  </a:lnTo>
                  <a:cubicBezTo>
                    <a:pt x="138863" y="77079"/>
                    <a:pt x="139156" y="77862"/>
                    <a:pt x="139744" y="78416"/>
                  </a:cubicBezTo>
                  <a:lnTo>
                    <a:pt x="158402" y="97108"/>
                  </a:lnTo>
                  <a:lnTo>
                    <a:pt x="158402" y="144896"/>
                  </a:lnTo>
                  <a:cubicBezTo>
                    <a:pt x="154814" y="146168"/>
                    <a:pt x="152237" y="149593"/>
                    <a:pt x="152237" y="153605"/>
                  </a:cubicBezTo>
                  <a:cubicBezTo>
                    <a:pt x="152237" y="158694"/>
                    <a:pt x="156380" y="162837"/>
                    <a:pt x="161468" y="162837"/>
                  </a:cubicBezTo>
                  <a:cubicBezTo>
                    <a:pt x="166557" y="162837"/>
                    <a:pt x="170700" y="158694"/>
                    <a:pt x="170700" y="153605"/>
                  </a:cubicBezTo>
                  <a:cubicBezTo>
                    <a:pt x="170700" y="149593"/>
                    <a:pt x="168123" y="146168"/>
                    <a:pt x="164535" y="144896"/>
                  </a:cubicBezTo>
                  <a:lnTo>
                    <a:pt x="164535" y="95835"/>
                  </a:lnTo>
                  <a:cubicBezTo>
                    <a:pt x="164535" y="95020"/>
                    <a:pt x="164208" y="94237"/>
                    <a:pt x="163654" y="93683"/>
                  </a:cubicBezTo>
                  <a:lnTo>
                    <a:pt x="144963" y="74991"/>
                  </a:lnTo>
                  <a:lnTo>
                    <a:pt x="144963" y="49156"/>
                  </a:lnTo>
                  <a:lnTo>
                    <a:pt x="158402" y="49156"/>
                  </a:lnTo>
                  <a:lnTo>
                    <a:pt x="158402" y="67065"/>
                  </a:lnTo>
                  <a:cubicBezTo>
                    <a:pt x="158402" y="67880"/>
                    <a:pt x="158728" y="68663"/>
                    <a:pt x="159315" y="69250"/>
                  </a:cubicBezTo>
                  <a:lnTo>
                    <a:pt x="196894" y="106828"/>
                  </a:lnTo>
                  <a:lnTo>
                    <a:pt x="196894" y="144765"/>
                  </a:lnTo>
                  <a:cubicBezTo>
                    <a:pt x="193077" y="145907"/>
                    <a:pt x="190304" y="149430"/>
                    <a:pt x="190304" y="153605"/>
                  </a:cubicBezTo>
                  <a:cubicBezTo>
                    <a:pt x="190304" y="158694"/>
                    <a:pt x="194447" y="162837"/>
                    <a:pt x="199536" y="162837"/>
                  </a:cubicBezTo>
                  <a:cubicBezTo>
                    <a:pt x="204624" y="162837"/>
                    <a:pt x="208767" y="158694"/>
                    <a:pt x="208767" y="153605"/>
                  </a:cubicBezTo>
                  <a:cubicBezTo>
                    <a:pt x="208767" y="149756"/>
                    <a:pt x="206386" y="146429"/>
                    <a:pt x="203026" y="145059"/>
                  </a:cubicBezTo>
                  <a:lnTo>
                    <a:pt x="203026" y="105556"/>
                  </a:lnTo>
                  <a:cubicBezTo>
                    <a:pt x="203026" y="104741"/>
                    <a:pt x="202700" y="103990"/>
                    <a:pt x="202113" y="103403"/>
                  </a:cubicBezTo>
                  <a:lnTo>
                    <a:pt x="164535" y="65825"/>
                  </a:lnTo>
                  <a:lnTo>
                    <a:pt x="164535" y="49156"/>
                  </a:lnTo>
                  <a:lnTo>
                    <a:pt x="165383" y="49156"/>
                  </a:lnTo>
                  <a:cubicBezTo>
                    <a:pt x="168840" y="49156"/>
                    <a:pt x="172200" y="47721"/>
                    <a:pt x="174549" y="45177"/>
                  </a:cubicBezTo>
                  <a:cubicBezTo>
                    <a:pt x="176898" y="42632"/>
                    <a:pt x="178104" y="39207"/>
                    <a:pt x="177876" y="35782"/>
                  </a:cubicBezTo>
                  <a:cubicBezTo>
                    <a:pt x="177844" y="35684"/>
                    <a:pt x="177844" y="35587"/>
                    <a:pt x="177844" y="35521"/>
                  </a:cubicBezTo>
                  <a:cubicBezTo>
                    <a:pt x="177093" y="26877"/>
                    <a:pt x="169428" y="19342"/>
                    <a:pt x="160751" y="18755"/>
                  </a:cubicBezTo>
                  <a:cubicBezTo>
                    <a:pt x="160299" y="18736"/>
                    <a:pt x="159858" y="18717"/>
                    <a:pt x="159415" y="18717"/>
                  </a:cubicBezTo>
                  <a:cubicBezTo>
                    <a:pt x="159091" y="18717"/>
                    <a:pt x="158766" y="18727"/>
                    <a:pt x="158435" y="18755"/>
                  </a:cubicBezTo>
                  <a:cubicBezTo>
                    <a:pt x="157945" y="12818"/>
                    <a:pt x="156412" y="7142"/>
                    <a:pt x="153835" y="1760"/>
                  </a:cubicBezTo>
                  <a:cubicBezTo>
                    <a:pt x="153315" y="649"/>
                    <a:pt x="152213" y="0"/>
                    <a:pt x="15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8"/>
            <p:cNvSpPr/>
            <p:nvPr/>
          </p:nvSpPr>
          <p:spPr>
            <a:xfrm>
              <a:off x="3409575" y="1115575"/>
              <a:ext cx="425725" cy="729100"/>
            </a:xfrm>
            <a:custGeom>
              <a:avLst/>
              <a:gdLst/>
              <a:ahLst/>
              <a:cxnLst/>
              <a:rect l="l" t="t" r="r" b="b"/>
              <a:pathLst>
                <a:path w="17029" h="29164" extrusionOk="0">
                  <a:moveTo>
                    <a:pt x="13962" y="1"/>
                  </a:moveTo>
                  <a:cubicBezTo>
                    <a:pt x="12266" y="1"/>
                    <a:pt x="10896" y="1371"/>
                    <a:pt x="10896" y="3067"/>
                  </a:cubicBezTo>
                  <a:lnTo>
                    <a:pt x="10896" y="18725"/>
                  </a:lnTo>
                  <a:lnTo>
                    <a:pt x="5546" y="13342"/>
                  </a:lnTo>
                  <a:cubicBezTo>
                    <a:pt x="4943" y="12739"/>
                    <a:pt x="4160" y="12437"/>
                    <a:pt x="3377" y="12437"/>
                  </a:cubicBezTo>
                  <a:cubicBezTo>
                    <a:pt x="2594" y="12437"/>
                    <a:pt x="1811" y="12739"/>
                    <a:pt x="1208" y="13342"/>
                  </a:cubicBezTo>
                  <a:cubicBezTo>
                    <a:pt x="1" y="14517"/>
                    <a:pt x="1" y="16474"/>
                    <a:pt x="1208" y="17648"/>
                  </a:cubicBezTo>
                  <a:lnTo>
                    <a:pt x="11809" y="28250"/>
                  </a:lnTo>
                  <a:cubicBezTo>
                    <a:pt x="12396" y="28837"/>
                    <a:pt x="13179" y="29163"/>
                    <a:pt x="13962" y="29163"/>
                  </a:cubicBezTo>
                  <a:cubicBezTo>
                    <a:pt x="14353" y="29163"/>
                    <a:pt x="14777" y="29065"/>
                    <a:pt x="15136" y="28935"/>
                  </a:cubicBezTo>
                  <a:cubicBezTo>
                    <a:pt x="16278" y="28445"/>
                    <a:pt x="17028" y="27336"/>
                    <a:pt x="17028" y="26097"/>
                  </a:cubicBezTo>
                  <a:lnTo>
                    <a:pt x="17028" y="3067"/>
                  </a:lnTo>
                  <a:cubicBezTo>
                    <a:pt x="17028" y="1371"/>
                    <a:pt x="15658" y="1"/>
                    <a:pt x="13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8"/>
            <p:cNvSpPr/>
            <p:nvPr/>
          </p:nvSpPr>
          <p:spPr>
            <a:xfrm>
              <a:off x="3934750" y="1115375"/>
              <a:ext cx="425725" cy="729300"/>
            </a:xfrm>
            <a:custGeom>
              <a:avLst/>
              <a:gdLst/>
              <a:ahLst/>
              <a:cxnLst/>
              <a:rect l="l" t="t" r="r" b="b"/>
              <a:pathLst>
                <a:path w="17029" h="29172" extrusionOk="0">
                  <a:moveTo>
                    <a:pt x="3049" y="0"/>
                  </a:moveTo>
                  <a:cubicBezTo>
                    <a:pt x="2660" y="0"/>
                    <a:pt x="2268" y="77"/>
                    <a:pt x="1893" y="237"/>
                  </a:cubicBezTo>
                  <a:cubicBezTo>
                    <a:pt x="751" y="727"/>
                    <a:pt x="1" y="1836"/>
                    <a:pt x="1" y="3075"/>
                  </a:cubicBezTo>
                  <a:lnTo>
                    <a:pt x="1" y="26105"/>
                  </a:lnTo>
                  <a:cubicBezTo>
                    <a:pt x="1" y="27801"/>
                    <a:pt x="1371" y="29171"/>
                    <a:pt x="3067" y="29171"/>
                  </a:cubicBezTo>
                  <a:cubicBezTo>
                    <a:pt x="4763" y="29171"/>
                    <a:pt x="6133" y="27801"/>
                    <a:pt x="6133" y="26105"/>
                  </a:cubicBezTo>
                  <a:lnTo>
                    <a:pt x="6133" y="10447"/>
                  </a:lnTo>
                  <a:lnTo>
                    <a:pt x="11483" y="15830"/>
                  </a:lnTo>
                  <a:cubicBezTo>
                    <a:pt x="12087" y="16433"/>
                    <a:pt x="12869" y="16735"/>
                    <a:pt x="13652" y="16735"/>
                  </a:cubicBezTo>
                  <a:cubicBezTo>
                    <a:pt x="14435" y="16735"/>
                    <a:pt x="15218" y="16433"/>
                    <a:pt x="15821" y="15830"/>
                  </a:cubicBezTo>
                  <a:cubicBezTo>
                    <a:pt x="17028" y="14623"/>
                    <a:pt x="17028" y="12698"/>
                    <a:pt x="15821" y="11491"/>
                  </a:cubicBezTo>
                  <a:lnTo>
                    <a:pt x="5220" y="890"/>
                  </a:lnTo>
                  <a:cubicBezTo>
                    <a:pt x="4628" y="320"/>
                    <a:pt x="3845" y="0"/>
                    <a:pt x="3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48"/>
          <p:cNvGrpSpPr/>
          <p:nvPr/>
        </p:nvGrpSpPr>
        <p:grpSpPr>
          <a:xfrm>
            <a:off x="4063603" y="1155588"/>
            <a:ext cx="352818" cy="352818"/>
            <a:chOff x="1190625" y="238125"/>
            <a:chExt cx="5219200" cy="5219200"/>
          </a:xfrm>
        </p:grpSpPr>
        <p:sp>
          <p:nvSpPr>
            <p:cNvPr id="450" name="Google Shape;450;p48"/>
            <p:cNvSpPr/>
            <p:nvPr/>
          </p:nvSpPr>
          <p:spPr>
            <a:xfrm>
              <a:off x="1190625" y="238125"/>
              <a:ext cx="5219200" cy="5219200"/>
            </a:xfrm>
            <a:custGeom>
              <a:avLst/>
              <a:gdLst/>
              <a:ahLst/>
              <a:cxnLst/>
              <a:rect l="l" t="t" r="r" b="b"/>
              <a:pathLst>
                <a:path w="208768" h="208768" extrusionOk="0">
                  <a:moveTo>
                    <a:pt x="58977" y="6100"/>
                  </a:moveTo>
                  <a:cubicBezTo>
                    <a:pt x="59336" y="6100"/>
                    <a:pt x="59629" y="6393"/>
                    <a:pt x="59629" y="6752"/>
                  </a:cubicBezTo>
                  <a:lnTo>
                    <a:pt x="59629" y="15658"/>
                  </a:lnTo>
                  <a:lnTo>
                    <a:pt x="36371" y="15658"/>
                  </a:lnTo>
                  <a:lnTo>
                    <a:pt x="36371" y="6752"/>
                  </a:lnTo>
                  <a:cubicBezTo>
                    <a:pt x="36371" y="6393"/>
                    <a:pt x="36665" y="6100"/>
                    <a:pt x="37024" y="6100"/>
                  </a:cubicBezTo>
                  <a:close/>
                  <a:moveTo>
                    <a:pt x="115344" y="6100"/>
                  </a:moveTo>
                  <a:cubicBezTo>
                    <a:pt x="115703" y="6100"/>
                    <a:pt x="115996" y="6393"/>
                    <a:pt x="115996" y="6752"/>
                  </a:cubicBezTo>
                  <a:lnTo>
                    <a:pt x="115996" y="15658"/>
                  </a:lnTo>
                  <a:lnTo>
                    <a:pt x="92771" y="15658"/>
                  </a:lnTo>
                  <a:lnTo>
                    <a:pt x="92771" y="6752"/>
                  </a:lnTo>
                  <a:cubicBezTo>
                    <a:pt x="92771" y="6393"/>
                    <a:pt x="93064" y="6100"/>
                    <a:pt x="93423" y="6100"/>
                  </a:cubicBezTo>
                  <a:close/>
                  <a:moveTo>
                    <a:pt x="171744" y="6100"/>
                  </a:moveTo>
                  <a:cubicBezTo>
                    <a:pt x="172102" y="6100"/>
                    <a:pt x="172396" y="6393"/>
                    <a:pt x="172396" y="6752"/>
                  </a:cubicBezTo>
                  <a:lnTo>
                    <a:pt x="172396" y="15658"/>
                  </a:lnTo>
                  <a:lnTo>
                    <a:pt x="149138" y="15658"/>
                  </a:lnTo>
                  <a:lnTo>
                    <a:pt x="149138" y="6752"/>
                  </a:lnTo>
                  <a:cubicBezTo>
                    <a:pt x="149138" y="6393"/>
                    <a:pt x="149432" y="6100"/>
                    <a:pt x="149790" y="6100"/>
                  </a:cubicBezTo>
                  <a:close/>
                  <a:moveTo>
                    <a:pt x="15658" y="36371"/>
                  </a:moveTo>
                  <a:lnTo>
                    <a:pt x="15658" y="59629"/>
                  </a:lnTo>
                  <a:lnTo>
                    <a:pt x="6752" y="59629"/>
                  </a:lnTo>
                  <a:cubicBezTo>
                    <a:pt x="6393" y="59629"/>
                    <a:pt x="6100" y="59336"/>
                    <a:pt x="6100" y="58977"/>
                  </a:cubicBezTo>
                  <a:lnTo>
                    <a:pt x="6100" y="37024"/>
                  </a:lnTo>
                  <a:cubicBezTo>
                    <a:pt x="6100" y="36665"/>
                    <a:pt x="6393" y="36371"/>
                    <a:pt x="6752" y="36371"/>
                  </a:cubicBezTo>
                  <a:close/>
                  <a:moveTo>
                    <a:pt x="202015" y="36371"/>
                  </a:moveTo>
                  <a:cubicBezTo>
                    <a:pt x="202374" y="36371"/>
                    <a:pt x="202667" y="36665"/>
                    <a:pt x="202667" y="37024"/>
                  </a:cubicBezTo>
                  <a:lnTo>
                    <a:pt x="202667" y="58977"/>
                  </a:lnTo>
                  <a:cubicBezTo>
                    <a:pt x="202667" y="59336"/>
                    <a:pt x="202374" y="59629"/>
                    <a:pt x="202015" y="59629"/>
                  </a:cubicBezTo>
                  <a:lnTo>
                    <a:pt x="193110" y="59629"/>
                  </a:lnTo>
                  <a:lnTo>
                    <a:pt x="193110" y="36371"/>
                  </a:lnTo>
                  <a:close/>
                  <a:moveTo>
                    <a:pt x="15658" y="92771"/>
                  </a:moveTo>
                  <a:lnTo>
                    <a:pt x="15658" y="115996"/>
                  </a:lnTo>
                  <a:lnTo>
                    <a:pt x="6752" y="115996"/>
                  </a:lnTo>
                  <a:cubicBezTo>
                    <a:pt x="6393" y="115996"/>
                    <a:pt x="6100" y="115703"/>
                    <a:pt x="6100" y="115344"/>
                  </a:cubicBezTo>
                  <a:lnTo>
                    <a:pt x="6100" y="93423"/>
                  </a:lnTo>
                  <a:cubicBezTo>
                    <a:pt x="6100" y="93064"/>
                    <a:pt x="6393" y="92771"/>
                    <a:pt x="6752" y="92771"/>
                  </a:cubicBezTo>
                  <a:close/>
                  <a:moveTo>
                    <a:pt x="202015" y="92771"/>
                  </a:moveTo>
                  <a:cubicBezTo>
                    <a:pt x="202374" y="92771"/>
                    <a:pt x="202667" y="93064"/>
                    <a:pt x="202667" y="93423"/>
                  </a:cubicBezTo>
                  <a:lnTo>
                    <a:pt x="202667" y="115344"/>
                  </a:lnTo>
                  <a:cubicBezTo>
                    <a:pt x="202667" y="115703"/>
                    <a:pt x="202374" y="115996"/>
                    <a:pt x="202015" y="115996"/>
                  </a:cubicBezTo>
                  <a:lnTo>
                    <a:pt x="193110" y="115996"/>
                  </a:lnTo>
                  <a:lnTo>
                    <a:pt x="193110" y="92771"/>
                  </a:lnTo>
                  <a:close/>
                  <a:moveTo>
                    <a:pt x="15658" y="149138"/>
                  </a:moveTo>
                  <a:lnTo>
                    <a:pt x="15658" y="172396"/>
                  </a:lnTo>
                  <a:lnTo>
                    <a:pt x="6752" y="172396"/>
                  </a:lnTo>
                  <a:cubicBezTo>
                    <a:pt x="6393" y="172396"/>
                    <a:pt x="6100" y="172102"/>
                    <a:pt x="6100" y="171744"/>
                  </a:cubicBezTo>
                  <a:lnTo>
                    <a:pt x="6100" y="149790"/>
                  </a:lnTo>
                  <a:cubicBezTo>
                    <a:pt x="6100" y="149432"/>
                    <a:pt x="6393" y="149138"/>
                    <a:pt x="6752" y="149138"/>
                  </a:cubicBezTo>
                  <a:close/>
                  <a:moveTo>
                    <a:pt x="202015" y="149138"/>
                  </a:moveTo>
                  <a:cubicBezTo>
                    <a:pt x="202374" y="149138"/>
                    <a:pt x="202667" y="149432"/>
                    <a:pt x="202667" y="149790"/>
                  </a:cubicBezTo>
                  <a:lnTo>
                    <a:pt x="202667" y="171744"/>
                  </a:lnTo>
                  <a:cubicBezTo>
                    <a:pt x="202667" y="172102"/>
                    <a:pt x="202374" y="172396"/>
                    <a:pt x="202015" y="172396"/>
                  </a:cubicBezTo>
                  <a:lnTo>
                    <a:pt x="193110" y="172396"/>
                  </a:lnTo>
                  <a:lnTo>
                    <a:pt x="193110" y="149138"/>
                  </a:lnTo>
                  <a:close/>
                  <a:moveTo>
                    <a:pt x="177909" y="21790"/>
                  </a:moveTo>
                  <a:cubicBezTo>
                    <a:pt x="182932" y="21790"/>
                    <a:pt x="186977" y="25835"/>
                    <a:pt x="186977" y="30858"/>
                  </a:cubicBezTo>
                  <a:lnTo>
                    <a:pt x="186977" y="177909"/>
                  </a:lnTo>
                  <a:cubicBezTo>
                    <a:pt x="186977" y="182932"/>
                    <a:pt x="182900" y="186977"/>
                    <a:pt x="177909" y="186977"/>
                  </a:cubicBezTo>
                  <a:lnTo>
                    <a:pt x="30858" y="186977"/>
                  </a:lnTo>
                  <a:cubicBezTo>
                    <a:pt x="25868" y="186977"/>
                    <a:pt x="21790" y="182932"/>
                    <a:pt x="21790" y="177909"/>
                  </a:cubicBezTo>
                  <a:lnTo>
                    <a:pt x="21790" y="30858"/>
                  </a:lnTo>
                  <a:cubicBezTo>
                    <a:pt x="21790" y="25868"/>
                    <a:pt x="25868" y="21790"/>
                    <a:pt x="30858" y="21790"/>
                  </a:cubicBezTo>
                  <a:close/>
                  <a:moveTo>
                    <a:pt x="115996" y="193110"/>
                  </a:moveTo>
                  <a:lnTo>
                    <a:pt x="115996" y="202015"/>
                  </a:lnTo>
                  <a:cubicBezTo>
                    <a:pt x="115996" y="202374"/>
                    <a:pt x="115703" y="202667"/>
                    <a:pt x="115344" y="202667"/>
                  </a:cubicBezTo>
                  <a:lnTo>
                    <a:pt x="93423" y="202667"/>
                  </a:lnTo>
                  <a:cubicBezTo>
                    <a:pt x="93064" y="202667"/>
                    <a:pt x="92771" y="202374"/>
                    <a:pt x="92771" y="202015"/>
                  </a:cubicBezTo>
                  <a:lnTo>
                    <a:pt x="92771" y="193110"/>
                  </a:lnTo>
                  <a:close/>
                  <a:moveTo>
                    <a:pt x="172396" y="193110"/>
                  </a:moveTo>
                  <a:lnTo>
                    <a:pt x="172396" y="202015"/>
                  </a:lnTo>
                  <a:cubicBezTo>
                    <a:pt x="172396" y="202374"/>
                    <a:pt x="172102" y="202667"/>
                    <a:pt x="171744" y="202667"/>
                  </a:cubicBezTo>
                  <a:lnTo>
                    <a:pt x="149790" y="202667"/>
                  </a:lnTo>
                  <a:cubicBezTo>
                    <a:pt x="149432" y="202667"/>
                    <a:pt x="149138" y="202374"/>
                    <a:pt x="149138" y="202015"/>
                  </a:cubicBezTo>
                  <a:lnTo>
                    <a:pt x="149138" y="193110"/>
                  </a:lnTo>
                  <a:close/>
                  <a:moveTo>
                    <a:pt x="37024" y="0"/>
                  </a:moveTo>
                  <a:cubicBezTo>
                    <a:pt x="33305" y="0"/>
                    <a:pt x="30271" y="3034"/>
                    <a:pt x="30271" y="6752"/>
                  </a:cubicBezTo>
                  <a:lnTo>
                    <a:pt x="30271" y="15690"/>
                  </a:lnTo>
                  <a:cubicBezTo>
                    <a:pt x="22345" y="15984"/>
                    <a:pt x="15984" y="22345"/>
                    <a:pt x="15690" y="30271"/>
                  </a:cubicBezTo>
                  <a:lnTo>
                    <a:pt x="6752" y="30271"/>
                  </a:lnTo>
                  <a:cubicBezTo>
                    <a:pt x="3034" y="30271"/>
                    <a:pt x="0" y="33305"/>
                    <a:pt x="0" y="37024"/>
                  </a:cubicBezTo>
                  <a:lnTo>
                    <a:pt x="0" y="58977"/>
                  </a:lnTo>
                  <a:cubicBezTo>
                    <a:pt x="0" y="62695"/>
                    <a:pt x="3034" y="65729"/>
                    <a:pt x="6752" y="65729"/>
                  </a:cubicBezTo>
                  <a:lnTo>
                    <a:pt x="15658" y="65729"/>
                  </a:lnTo>
                  <a:lnTo>
                    <a:pt x="15658" y="86638"/>
                  </a:lnTo>
                  <a:lnTo>
                    <a:pt x="6752" y="86638"/>
                  </a:lnTo>
                  <a:cubicBezTo>
                    <a:pt x="3034" y="86638"/>
                    <a:pt x="0" y="89672"/>
                    <a:pt x="0" y="93423"/>
                  </a:cubicBezTo>
                  <a:lnTo>
                    <a:pt x="0" y="115344"/>
                  </a:lnTo>
                  <a:cubicBezTo>
                    <a:pt x="0" y="119095"/>
                    <a:pt x="3034" y="122129"/>
                    <a:pt x="6752" y="122129"/>
                  </a:cubicBezTo>
                  <a:lnTo>
                    <a:pt x="15658" y="122129"/>
                  </a:lnTo>
                  <a:lnTo>
                    <a:pt x="15658" y="143038"/>
                  </a:lnTo>
                  <a:lnTo>
                    <a:pt x="6752" y="143038"/>
                  </a:lnTo>
                  <a:cubicBezTo>
                    <a:pt x="3034" y="143038"/>
                    <a:pt x="0" y="146072"/>
                    <a:pt x="0" y="149790"/>
                  </a:cubicBezTo>
                  <a:lnTo>
                    <a:pt x="0" y="171744"/>
                  </a:lnTo>
                  <a:cubicBezTo>
                    <a:pt x="0" y="175462"/>
                    <a:pt x="3034" y="178496"/>
                    <a:pt x="6752" y="178496"/>
                  </a:cubicBezTo>
                  <a:lnTo>
                    <a:pt x="15690" y="178496"/>
                  </a:lnTo>
                  <a:cubicBezTo>
                    <a:pt x="15984" y="186423"/>
                    <a:pt x="22345" y="192783"/>
                    <a:pt x="30271" y="193077"/>
                  </a:cubicBezTo>
                  <a:lnTo>
                    <a:pt x="30271" y="202015"/>
                  </a:lnTo>
                  <a:cubicBezTo>
                    <a:pt x="30271" y="205733"/>
                    <a:pt x="33305" y="208767"/>
                    <a:pt x="37024" y="208767"/>
                  </a:cubicBezTo>
                  <a:lnTo>
                    <a:pt x="39568" y="208767"/>
                  </a:lnTo>
                  <a:cubicBezTo>
                    <a:pt x="41264" y="208767"/>
                    <a:pt x="42634" y="207397"/>
                    <a:pt x="42634" y="205701"/>
                  </a:cubicBezTo>
                  <a:cubicBezTo>
                    <a:pt x="42634" y="204005"/>
                    <a:pt x="41264" y="202667"/>
                    <a:pt x="39568" y="202667"/>
                  </a:cubicBezTo>
                  <a:lnTo>
                    <a:pt x="37024" y="202667"/>
                  </a:lnTo>
                  <a:cubicBezTo>
                    <a:pt x="36665" y="202667"/>
                    <a:pt x="36371" y="202374"/>
                    <a:pt x="36371" y="202015"/>
                  </a:cubicBezTo>
                  <a:lnTo>
                    <a:pt x="36371" y="193110"/>
                  </a:lnTo>
                  <a:lnTo>
                    <a:pt x="59629" y="193110"/>
                  </a:lnTo>
                  <a:lnTo>
                    <a:pt x="59629" y="202015"/>
                  </a:lnTo>
                  <a:cubicBezTo>
                    <a:pt x="59629" y="202374"/>
                    <a:pt x="59336" y="202667"/>
                    <a:pt x="58977" y="202667"/>
                  </a:cubicBezTo>
                  <a:lnTo>
                    <a:pt x="52061" y="202667"/>
                  </a:lnTo>
                  <a:cubicBezTo>
                    <a:pt x="50365" y="202667"/>
                    <a:pt x="48995" y="204005"/>
                    <a:pt x="48995" y="205701"/>
                  </a:cubicBezTo>
                  <a:cubicBezTo>
                    <a:pt x="48995" y="207397"/>
                    <a:pt x="50365" y="208767"/>
                    <a:pt x="52061" y="208767"/>
                  </a:cubicBezTo>
                  <a:lnTo>
                    <a:pt x="58977" y="208767"/>
                  </a:lnTo>
                  <a:cubicBezTo>
                    <a:pt x="62695" y="208767"/>
                    <a:pt x="65729" y="205733"/>
                    <a:pt x="65729" y="202015"/>
                  </a:cubicBezTo>
                  <a:lnTo>
                    <a:pt x="65729" y="193110"/>
                  </a:lnTo>
                  <a:lnTo>
                    <a:pt x="86638" y="193110"/>
                  </a:lnTo>
                  <a:lnTo>
                    <a:pt x="86638" y="202015"/>
                  </a:lnTo>
                  <a:cubicBezTo>
                    <a:pt x="86638" y="205733"/>
                    <a:pt x="89672" y="208767"/>
                    <a:pt x="93423" y="208767"/>
                  </a:cubicBezTo>
                  <a:lnTo>
                    <a:pt x="115344" y="208767"/>
                  </a:lnTo>
                  <a:cubicBezTo>
                    <a:pt x="119095" y="208767"/>
                    <a:pt x="122129" y="205733"/>
                    <a:pt x="122129" y="202015"/>
                  </a:cubicBezTo>
                  <a:lnTo>
                    <a:pt x="122129" y="193110"/>
                  </a:lnTo>
                  <a:lnTo>
                    <a:pt x="143038" y="193110"/>
                  </a:lnTo>
                  <a:lnTo>
                    <a:pt x="143038" y="202015"/>
                  </a:lnTo>
                  <a:cubicBezTo>
                    <a:pt x="143038" y="205733"/>
                    <a:pt x="146072" y="208767"/>
                    <a:pt x="149790" y="208767"/>
                  </a:cubicBezTo>
                  <a:lnTo>
                    <a:pt x="171744" y="208767"/>
                  </a:lnTo>
                  <a:cubicBezTo>
                    <a:pt x="175462" y="208767"/>
                    <a:pt x="178496" y="205733"/>
                    <a:pt x="178496" y="202015"/>
                  </a:cubicBezTo>
                  <a:lnTo>
                    <a:pt x="178496" y="193077"/>
                  </a:lnTo>
                  <a:cubicBezTo>
                    <a:pt x="186423" y="192783"/>
                    <a:pt x="192783" y="186423"/>
                    <a:pt x="193077" y="178496"/>
                  </a:cubicBezTo>
                  <a:lnTo>
                    <a:pt x="202015" y="178496"/>
                  </a:lnTo>
                  <a:cubicBezTo>
                    <a:pt x="205733" y="178496"/>
                    <a:pt x="208767" y="175462"/>
                    <a:pt x="208767" y="171744"/>
                  </a:cubicBezTo>
                  <a:lnTo>
                    <a:pt x="208767" y="149790"/>
                  </a:lnTo>
                  <a:cubicBezTo>
                    <a:pt x="208767" y="146072"/>
                    <a:pt x="205733" y="143038"/>
                    <a:pt x="202015" y="143038"/>
                  </a:cubicBezTo>
                  <a:lnTo>
                    <a:pt x="193110" y="143038"/>
                  </a:lnTo>
                  <a:lnTo>
                    <a:pt x="193110" y="122129"/>
                  </a:lnTo>
                  <a:lnTo>
                    <a:pt x="202015" y="122129"/>
                  </a:lnTo>
                  <a:cubicBezTo>
                    <a:pt x="205733" y="122129"/>
                    <a:pt x="208767" y="119095"/>
                    <a:pt x="208767" y="115344"/>
                  </a:cubicBezTo>
                  <a:lnTo>
                    <a:pt x="208767" y="93423"/>
                  </a:lnTo>
                  <a:cubicBezTo>
                    <a:pt x="208767" y="89672"/>
                    <a:pt x="205733" y="86638"/>
                    <a:pt x="202015" y="86638"/>
                  </a:cubicBezTo>
                  <a:lnTo>
                    <a:pt x="193110" y="86638"/>
                  </a:lnTo>
                  <a:lnTo>
                    <a:pt x="193110" y="65729"/>
                  </a:lnTo>
                  <a:lnTo>
                    <a:pt x="202015" y="65729"/>
                  </a:lnTo>
                  <a:cubicBezTo>
                    <a:pt x="205733" y="65729"/>
                    <a:pt x="208767" y="62695"/>
                    <a:pt x="208767" y="58977"/>
                  </a:cubicBezTo>
                  <a:lnTo>
                    <a:pt x="208767" y="37024"/>
                  </a:lnTo>
                  <a:cubicBezTo>
                    <a:pt x="208767" y="33305"/>
                    <a:pt x="205733" y="30271"/>
                    <a:pt x="202015" y="30271"/>
                  </a:cubicBezTo>
                  <a:lnTo>
                    <a:pt x="193077" y="30271"/>
                  </a:lnTo>
                  <a:cubicBezTo>
                    <a:pt x="192783" y="22345"/>
                    <a:pt x="186423" y="15984"/>
                    <a:pt x="178496" y="15690"/>
                  </a:cubicBezTo>
                  <a:lnTo>
                    <a:pt x="178496" y="6752"/>
                  </a:lnTo>
                  <a:cubicBezTo>
                    <a:pt x="178496" y="3034"/>
                    <a:pt x="175462" y="0"/>
                    <a:pt x="171744" y="0"/>
                  </a:cubicBezTo>
                  <a:lnTo>
                    <a:pt x="149790" y="0"/>
                  </a:lnTo>
                  <a:cubicBezTo>
                    <a:pt x="146072" y="0"/>
                    <a:pt x="143038" y="3034"/>
                    <a:pt x="143038" y="6752"/>
                  </a:cubicBezTo>
                  <a:lnTo>
                    <a:pt x="143038" y="15658"/>
                  </a:lnTo>
                  <a:lnTo>
                    <a:pt x="122129" y="15658"/>
                  </a:lnTo>
                  <a:lnTo>
                    <a:pt x="122129" y="6752"/>
                  </a:lnTo>
                  <a:cubicBezTo>
                    <a:pt x="122129" y="3034"/>
                    <a:pt x="119095" y="0"/>
                    <a:pt x="115344" y="0"/>
                  </a:cubicBezTo>
                  <a:lnTo>
                    <a:pt x="93423" y="0"/>
                  </a:lnTo>
                  <a:cubicBezTo>
                    <a:pt x="89672" y="0"/>
                    <a:pt x="86638" y="3034"/>
                    <a:pt x="86638" y="6752"/>
                  </a:cubicBezTo>
                  <a:lnTo>
                    <a:pt x="86638" y="15658"/>
                  </a:lnTo>
                  <a:lnTo>
                    <a:pt x="65729" y="15658"/>
                  </a:lnTo>
                  <a:lnTo>
                    <a:pt x="65729" y="6752"/>
                  </a:lnTo>
                  <a:cubicBezTo>
                    <a:pt x="65729" y="3034"/>
                    <a:pt x="62695" y="0"/>
                    <a:pt x="58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8"/>
            <p:cNvSpPr/>
            <p:nvPr/>
          </p:nvSpPr>
          <p:spPr>
            <a:xfrm>
              <a:off x="2170850" y="1218350"/>
              <a:ext cx="3258750" cy="3258750"/>
            </a:xfrm>
            <a:custGeom>
              <a:avLst/>
              <a:gdLst/>
              <a:ahLst/>
              <a:cxnLst/>
              <a:rect l="l" t="t" r="r" b="b"/>
              <a:pathLst>
                <a:path w="130350" h="130350" extrusionOk="0">
                  <a:moveTo>
                    <a:pt x="9329" y="0"/>
                  </a:moveTo>
                  <a:cubicBezTo>
                    <a:pt x="4208" y="0"/>
                    <a:pt x="0" y="4208"/>
                    <a:pt x="0" y="9329"/>
                  </a:cubicBezTo>
                  <a:lnTo>
                    <a:pt x="0" y="121020"/>
                  </a:lnTo>
                  <a:cubicBezTo>
                    <a:pt x="0" y="126141"/>
                    <a:pt x="4208" y="130349"/>
                    <a:pt x="9329" y="130349"/>
                  </a:cubicBezTo>
                  <a:lnTo>
                    <a:pt x="24824" y="130349"/>
                  </a:lnTo>
                  <a:cubicBezTo>
                    <a:pt x="26520" y="130349"/>
                    <a:pt x="27890" y="128979"/>
                    <a:pt x="27890" y="127283"/>
                  </a:cubicBezTo>
                  <a:cubicBezTo>
                    <a:pt x="27890" y="125587"/>
                    <a:pt x="26520" y="124217"/>
                    <a:pt x="24824" y="124217"/>
                  </a:cubicBezTo>
                  <a:lnTo>
                    <a:pt x="9329" y="124217"/>
                  </a:lnTo>
                  <a:cubicBezTo>
                    <a:pt x="7568" y="124217"/>
                    <a:pt x="6133" y="122781"/>
                    <a:pt x="6133" y="121020"/>
                  </a:cubicBezTo>
                  <a:lnTo>
                    <a:pt x="6133" y="9329"/>
                  </a:lnTo>
                  <a:cubicBezTo>
                    <a:pt x="6133" y="7568"/>
                    <a:pt x="7568" y="6133"/>
                    <a:pt x="9329" y="6133"/>
                  </a:cubicBezTo>
                  <a:lnTo>
                    <a:pt x="121020" y="6133"/>
                  </a:lnTo>
                  <a:cubicBezTo>
                    <a:pt x="122781" y="6133"/>
                    <a:pt x="124217" y="7568"/>
                    <a:pt x="124217" y="9329"/>
                  </a:cubicBezTo>
                  <a:lnTo>
                    <a:pt x="124217" y="34055"/>
                  </a:lnTo>
                  <a:cubicBezTo>
                    <a:pt x="124217" y="35751"/>
                    <a:pt x="125587" y="37121"/>
                    <a:pt x="127283" y="37121"/>
                  </a:cubicBezTo>
                  <a:cubicBezTo>
                    <a:pt x="128979" y="37121"/>
                    <a:pt x="130349" y="35751"/>
                    <a:pt x="130349" y="34055"/>
                  </a:cubicBezTo>
                  <a:lnTo>
                    <a:pt x="130349" y="9329"/>
                  </a:lnTo>
                  <a:cubicBezTo>
                    <a:pt x="130349" y="4208"/>
                    <a:pt x="126141" y="0"/>
                    <a:pt x="12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8"/>
            <p:cNvSpPr/>
            <p:nvPr/>
          </p:nvSpPr>
          <p:spPr>
            <a:xfrm>
              <a:off x="3027100" y="2305400"/>
              <a:ext cx="2402500" cy="2171700"/>
            </a:xfrm>
            <a:custGeom>
              <a:avLst/>
              <a:gdLst/>
              <a:ahLst/>
              <a:cxnLst/>
              <a:rect l="l" t="t" r="r" b="b"/>
              <a:pathLst>
                <a:path w="96100" h="86868" extrusionOk="0">
                  <a:moveTo>
                    <a:pt x="93033" y="0"/>
                  </a:moveTo>
                  <a:cubicBezTo>
                    <a:pt x="91337" y="0"/>
                    <a:pt x="89967" y="1370"/>
                    <a:pt x="89967" y="3067"/>
                  </a:cubicBezTo>
                  <a:lnTo>
                    <a:pt x="89967" y="77538"/>
                  </a:lnTo>
                  <a:cubicBezTo>
                    <a:pt x="89967" y="79299"/>
                    <a:pt x="88531" y="80735"/>
                    <a:pt x="86770" y="80735"/>
                  </a:cubicBezTo>
                  <a:lnTo>
                    <a:pt x="3067" y="80735"/>
                  </a:lnTo>
                  <a:cubicBezTo>
                    <a:pt x="1371" y="80735"/>
                    <a:pt x="1" y="82105"/>
                    <a:pt x="1" y="83801"/>
                  </a:cubicBezTo>
                  <a:cubicBezTo>
                    <a:pt x="1" y="85497"/>
                    <a:pt x="1371" y="86867"/>
                    <a:pt x="3067" y="86867"/>
                  </a:cubicBezTo>
                  <a:lnTo>
                    <a:pt x="86770" y="86867"/>
                  </a:lnTo>
                  <a:cubicBezTo>
                    <a:pt x="91891" y="86867"/>
                    <a:pt x="96099" y="82659"/>
                    <a:pt x="96099" y="77538"/>
                  </a:cubicBezTo>
                  <a:lnTo>
                    <a:pt x="96099" y="3067"/>
                  </a:lnTo>
                  <a:cubicBezTo>
                    <a:pt x="96099" y="1370"/>
                    <a:pt x="94729" y="0"/>
                    <a:pt x="93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8"/>
            <p:cNvSpPr/>
            <p:nvPr/>
          </p:nvSpPr>
          <p:spPr>
            <a:xfrm>
              <a:off x="2639750" y="1852800"/>
              <a:ext cx="153350" cy="1989825"/>
            </a:xfrm>
            <a:custGeom>
              <a:avLst/>
              <a:gdLst/>
              <a:ahLst/>
              <a:cxnLst/>
              <a:rect l="l" t="t" r="r" b="b"/>
              <a:pathLst>
                <a:path w="6134" h="79593" extrusionOk="0">
                  <a:moveTo>
                    <a:pt x="3067" y="0"/>
                  </a:moveTo>
                  <a:cubicBezTo>
                    <a:pt x="1371" y="0"/>
                    <a:pt x="1" y="1370"/>
                    <a:pt x="1" y="3034"/>
                  </a:cubicBezTo>
                  <a:lnTo>
                    <a:pt x="1" y="76559"/>
                  </a:lnTo>
                  <a:cubicBezTo>
                    <a:pt x="1" y="78223"/>
                    <a:pt x="1371" y="79593"/>
                    <a:pt x="3067" y="79593"/>
                  </a:cubicBezTo>
                  <a:cubicBezTo>
                    <a:pt x="4763" y="79593"/>
                    <a:pt x="6133" y="78223"/>
                    <a:pt x="6133" y="76559"/>
                  </a:cubicBezTo>
                  <a:lnTo>
                    <a:pt x="6133" y="3034"/>
                  </a:lnTo>
                  <a:cubicBezTo>
                    <a:pt x="6133" y="1370"/>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4807350" y="1852800"/>
              <a:ext cx="153325" cy="1989825"/>
            </a:xfrm>
            <a:custGeom>
              <a:avLst/>
              <a:gdLst/>
              <a:ahLst/>
              <a:cxnLst/>
              <a:rect l="l" t="t" r="r" b="b"/>
              <a:pathLst>
                <a:path w="6133" h="79593" extrusionOk="0">
                  <a:moveTo>
                    <a:pt x="3066" y="0"/>
                  </a:moveTo>
                  <a:cubicBezTo>
                    <a:pt x="1370" y="0"/>
                    <a:pt x="0" y="1370"/>
                    <a:pt x="0" y="3034"/>
                  </a:cubicBezTo>
                  <a:lnTo>
                    <a:pt x="0" y="76559"/>
                  </a:lnTo>
                  <a:cubicBezTo>
                    <a:pt x="0" y="78223"/>
                    <a:pt x="1370" y="79593"/>
                    <a:pt x="3066" y="79593"/>
                  </a:cubicBezTo>
                  <a:cubicBezTo>
                    <a:pt x="4763" y="79593"/>
                    <a:pt x="6133" y="78223"/>
                    <a:pt x="6133" y="76559"/>
                  </a:cubicBezTo>
                  <a:lnTo>
                    <a:pt x="6133" y="3034"/>
                  </a:lnTo>
                  <a:cubicBezTo>
                    <a:pt x="6133" y="1370"/>
                    <a:pt x="4763" y="0"/>
                    <a:pt x="3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p:nvPr/>
          </p:nvSpPr>
          <p:spPr>
            <a:xfrm>
              <a:off x="2805300" y="1687250"/>
              <a:ext cx="1989825" cy="153350"/>
            </a:xfrm>
            <a:custGeom>
              <a:avLst/>
              <a:gdLst/>
              <a:ahLst/>
              <a:cxnLst/>
              <a:rect l="l" t="t" r="r" b="b"/>
              <a:pathLst>
                <a:path w="79593" h="6134" extrusionOk="0">
                  <a:moveTo>
                    <a:pt x="3034" y="1"/>
                  </a:moveTo>
                  <a:cubicBezTo>
                    <a:pt x="1370" y="1"/>
                    <a:pt x="0" y="1371"/>
                    <a:pt x="0" y="3067"/>
                  </a:cubicBezTo>
                  <a:cubicBezTo>
                    <a:pt x="0" y="4763"/>
                    <a:pt x="1370" y="6133"/>
                    <a:pt x="3034" y="6133"/>
                  </a:cubicBezTo>
                  <a:lnTo>
                    <a:pt x="76559" y="6133"/>
                  </a:lnTo>
                  <a:cubicBezTo>
                    <a:pt x="78223" y="6133"/>
                    <a:pt x="79593" y="4763"/>
                    <a:pt x="79593" y="3067"/>
                  </a:cubicBezTo>
                  <a:cubicBezTo>
                    <a:pt x="79593" y="1371"/>
                    <a:pt x="78223" y="1"/>
                    <a:pt x="76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8"/>
            <p:cNvSpPr/>
            <p:nvPr/>
          </p:nvSpPr>
          <p:spPr>
            <a:xfrm>
              <a:off x="2805300" y="3854850"/>
              <a:ext cx="1989825" cy="153325"/>
            </a:xfrm>
            <a:custGeom>
              <a:avLst/>
              <a:gdLst/>
              <a:ahLst/>
              <a:cxnLst/>
              <a:rect l="l" t="t" r="r" b="b"/>
              <a:pathLst>
                <a:path w="79593" h="6133" extrusionOk="0">
                  <a:moveTo>
                    <a:pt x="3034" y="0"/>
                  </a:moveTo>
                  <a:cubicBezTo>
                    <a:pt x="1370" y="0"/>
                    <a:pt x="0" y="1370"/>
                    <a:pt x="0" y="3066"/>
                  </a:cubicBezTo>
                  <a:cubicBezTo>
                    <a:pt x="0" y="4763"/>
                    <a:pt x="1370" y="6133"/>
                    <a:pt x="3034" y="6133"/>
                  </a:cubicBezTo>
                  <a:lnTo>
                    <a:pt x="76559" y="6133"/>
                  </a:lnTo>
                  <a:cubicBezTo>
                    <a:pt x="78223" y="6133"/>
                    <a:pt x="79593" y="4763"/>
                    <a:pt x="79593" y="3066"/>
                  </a:cubicBezTo>
                  <a:cubicBezTo>
                    <a:pt x="79593" y="1370"/>
                    <a:pt x="78223" y="0"/>
                    <a:pt x="76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8"/>
            <p:cNvSpPr/>
            <p:nvPr/>
          </p:nvSpPr>
          <p:spPr>
            <a:xfrm>
              <a:off x="3813250" y="1977575"/>
              <a:ext cx="863625" cy="863625"/>
            </a:xfrm>
            <a:custGeom>
              <a:avLst/>
              <a:gdLst/>
              <a:ahLst/>
              <a:cxnLst/>
              <a:rect l="l" t="t" r="r" b="b"/>
              <a:pathLst>
                <a:path w="34545" h="34545" extrusionOk="0">
                  <a:moveTo>
                    <a:pt x="3067" y="0"/>
                  </a:moveTo>
                  <a:cubicBezTo>
                    <a:pt x="1371" y="0"/>
                    <a:pt x="0" y="1370"/>
                    <a:pt x="0" y="3066"/>
                  </a:cubicBezTo>
                  <a:cubicBezTo>
                    <a:pt x="0" y="4763"/>
                    <a:pt x="1371" y="6133"/>
                    <a:pt x="3067" y="6133"/>
                  </a:cubicBezTo>
                  <a:lnTo>
                    <a:pt x="28412" y="6133"/>
                  </a:lnTo>
                  <a:lnTo>
                    <a:pt x="28412" y="31478"/>
                  </a:lnTo>
                  <a:cubicBezTo>
                    <a:pt x="28412" y="33175"/>
                    <a:pt x="29782" y="34545"/>
                    <a:pt x="31479" y="34545"/>
                  </a:cubicBezTo>
                  <a:cubicBezTo>
                    <a:pt x="33175" y="34545"/>
                    <a:pt x="34545" y="33175"/>
                    <a:pt x="34545" y="31478"/>
                  </a:cubicBezTo>
                  <a:lnTo>
                    <a:pt x="34545" y="3066"/>
                  </a:lnTo>
                  <a:cubicBezTo>
                    <a:pt x="34545" y="1370"/>
                    <a:pt x="33175" y="0"/>
                    <a:pt x="3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8"/>
            <p:cNvSpPr/>
            <p:nvPr/>
          </p:nvSpPr>
          <p:spPr>
            <a:xfrm>
              <a:off x="2923550" y="3069525"/>
              <a:ext cx="648325" cy="648325"/>
            </a:xfrm>
            <a:custGeom>
              <a:avLst/>
              <a:gdLst/>
              <a:ahLst/>
              <a:cxnLst/>
              <a:rect l="l" t="t" r="r" b="b"/>
              <a:pathLst>
                <a:path w="25933" h="25933" extrusionOk="0">
                  <a:moveTo>
                    <a:pt x="19279" y="6100"/>
                  </a:moveTo>
                  <a:cubicBezTo>
                    <a:pt x="19572" y="6100"/>
                    <a:pt x="19800" y="6361"/>
                    <a:pt x="19800" y="6655"/>
                  </a:cubicBezTo>
                  <a:lnTo>
                    <a:pt x="19800" y="19246"/>
                  </a:lnTo>
                  <a:cubicBezTo>
                    <a:pt x="19800" y="19572"/>
                    <a:pt x="19572" y="19800"/>
                    <a:pt x="19279" y="19800"/>
                  </a:cubicBezTo>
                  <a:lnTo>
                    <a:pt x="6655" y="19800"/>
                  </a:lnTo>
                  <a:cubicBezTo>
                    <a:pt x="6361" y="19800"/>
                    <a:pt x="6133" y="19572"/>
                    <a:pt x="6133" y="19246"/>
                  </a:cubicBezTo>
                  <a:lnTo>
                    <a:pt x="6133" y="6655"/>
                  </a:lnTo>
                  <a:cubicBezTo>
                    <a:pt x="6133" y="6361"/>
                    <a:pt x="6361" y="6100"/>
                    <a:pt x="6655" y="6100"/>
                  </a:cubicBezTo>
                  <a:close/>
                  <a:moveTo>
                    <a:pt x="6655" y="0"/>
                  </a:moveTo>
                  <a:cubicBezTo>
                    <a:pt x="3001" y="0"/>
                    <a:pt x="0" y="2969"/>
                    <a:pt x="0" y="6655"/>
                  </a:cubicBezTo>
                  <a:lnTo>
                    <a:pt x="0" y="19246"/>
                  </a:lnTo>
                  <a:cubicBezTo>
                    <a:pt x="0" y="22932"/>
                    <a:pt x="3001" y="25933"/>
                    <a:pt x="6655" y="25933"/>
                  </a:cubicBezTo>
                  <a:lnTo>
                    <a:pt x="19279" y="25933"/>
                  </a:lnTo>
                  <a:cubicBezTo>
                    <a:pt x="22932" y="25933"/>
                    <a:pt x="25933" y="22932"/>
                    <a:pt x="25933" y="19246"/>
                  </a:cubicBezTo>
                  <a:lnTo>
                    <a:pt x="25933" y="6655"/>
                  </a:lnTo>
                  <a:cubicBezTo>
                    <a:pt x="25933" y="2969"/>
                    <a:pt x="22932" y="0"/>
                    <a:pt x="19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48"/>
          <p:cNvGrpSpPr/>
          <p:nvPr/>
        </p:nvGrpSpPr>
        <p:grpSpPr>
          <a:xfrm>
            <a:off x="6654148" y="1172622"/>
            <a:ext cx="352818" cy="318749"/>
            <a:chOff x="1190625" y="490100"/>
            <a:chExt cx="5219200" cy="4715225"/>
          </a:xfrm>
        </p:grpSpPr>
        <p:sp>
          <p:nvSpPr>
            <p:cNvPr id="460" name="Google Shape;460;p48"/>
            <p:cNvSpPr/>
            <p:nvPr/>
          </p:nvSpPr>
          <p:spPr>
            <a:xfrm>
              <a:off x="1190625" y="490100"/>
              <a:ext cx="5219200" cy="4715225"/>
            </a:xfrm>
            <a:custGeom>
              <a:avLst/>
              <a:gdLst/>
              <a:ahLst/>
              <a:cxnLst/>
              <a:rect l="l" t="t" r="r" b="b"/>
              <a:pathLst>
                <a:path w="208768" h="188609" extrusionOk="0">
                  <a:moveTo>
                    <a:pt x="125652" y="156184"/>
                  </a:moveTo>
                  <a:cubicBezTo>
                    <a:pt x="127772" y="164307"/>
                    <a:pt x="132339" y="174713"/>
                    <a:pt x="142288" y="182248"/>
                  </a:cubicBezTo>
                  <a:cubicBezTo>
                    <a:pt x="142320" y="182280"/>
                    <a:pt x="142353" y="182280"/>
                    <a:pt x="142353" y="182280"/>
                  </a:cubicBezTo>
                  <a:cubicBezTo>
                    <a:pt x="142353" y="182346"/>
                    <a:pt x="142320" y="182443"/>
                    <a:pt x="142288" y="182476"/>
                  </a:cubicBezTo>
                  <a:lnTo>
                    <a:pt x="66479" y="182476"/>
                  </a:lnTo>
                  <a:cubicBezTo>
                    <a:pt x="66447" y="182443"/>
                    <a:pt x="66414" y="182346"/>
                    <a:pt x="66414" y="182313"/>
                  </a:cubicBezTo>
                  <a:cubicBezTo>
                    <a:pt x="66414" y="182313"/>
                    <a:pt x="66414" y="182280"/>
                    <a:pt x="66479" y="182248"/>
                  </a:cubicBezTo>
                  <a:cubicBezTo>
                    <a:pt x="76494" y="174647"/>
                    <a:pt x="81060" y="164144"/>
                    <a:pt x="83115" y="156184"/>
                  </a:cubicBezTo>
                  <a:close/>
                  <a:moveTo>
                    <a:pt x="18071" y="1"/>
                  </a:moveTo>
                  <a:cubicBezTo>
                    <a:pt x="8122" y="1"/>
                    <a:pt x="0" y="8123"/>
                    <a:pt x="0" y="18072"/>
                  </a:cubicBezTo>
                  <a:lnTo>
                    <a:pt x="0" y="146464"/>
                  </a:lnTo>
                  <a:cubicBezTo>
                    <a:pt x="0" y="151813"/>
                    <a:pt x="4338" y="156184"/>
                    <a:pt x="9688" y="156184"/>
                  </a:cubicBezTo>
                  <a:lnTo>
                    <a:pt x="76787" y="156184"/>
                  </a:lnTo>
                  <a:cubicBezTo>
                    <a:pt x="74797" y="162937"/>
                    <a:pt x="70785" y="171287"/>
                    <a:pt x="62761" y="177387"/>
                  </a:cubicBezTo>
                  <a:cubicBezTo>
                    <a:pt x="60608" y="179018"/>
                    <a:pt x="59760" y="181758"/>
                    <a:pt x="60640" y="184335"/>
                  </a:cubicBezTo>
                  <a:cubicBezTo>
                    <a:pt x="61488" y="186912"/>
                    <a:pt x="63837" y="188609"/>
                    <a:pt x="66545" y="188609"/>
                  </a:cubicBezTo>
                  <a:lnTo>
                    <a:pt x="142223" y="188609"/>
                  </a:lnTo>
                  <a:cubicBezTo>
                    <a:pt x="144930" y="188609"/>
                    <a:pt x="147279" y="186912"/>
                    <a:pt x="148127" y="184335"/>
                  </a:cubicBezTo>
                  <a:cubicBezTo>
                    <a:pt x="149008" y="181758"/>
                    <a:pt x="148159" y="179018"/>
                    <a:pt x="146007" y="177387"/>
                  </a:cubicBezTo>
                  <a:cubicBezTo>
                    <a:pt x="138015" y="171320"/>
                    <a:pt x="134002" y="163067"/>
                    <a:pt x="131980" y="156184"/>
                  </a:cubicBezTo>
                  <a:lnTo>
                    <a:pt x="162969" y="156184"/>
                  </a:lnTo>
                  <a:cubicBezTo>
                    <a:pt x="164665" y="156184"/>
                    <a:pt x="166035" y="154814"/>
                    <a:pt x="166035" y="153118"/>
                  </a:cubicBezTo>
                  <a:cubicBezTo>
                    <a:pt x="166035" y="151422"/>
                    <a:pt x="164665" y="150052"/>
                    <a:pt x="162969" y="150052"/>
                  </a:cubicBezTo>
                  <a:lnTo>
                    <a:pt x="9688" y="150052"/>
                  </a:lnTo>
                  <a:cubicBezTo>
                    <a:pt x="7731" y="150052"/>
                    <a:pt x="6133" y="148454"/>
                    <a:pt x="6133" y="146464"/>
                  </a:cubicBezTo>
                  <a:lnTo>
                    <a:pt x="6133" y="128099"/>
                  </a:lnTo>
                  <a:lnTo>
                    <a:pt x="29227" y="128099"/>
                  </a:lnTo>
                  <a:cubicBezTo>
                    <a:pt x="30924" y="128099"/>
                    <a:pt x="32294" y="126729"/>
                    <a:pt x="32294" y="125032"/>
                  </a:cubicBezTo>
                  <a:cubicBezTo>
                    <a:pt x="32294" y="123336"/>
                    <a:pt x="30924" y="121999"/>
                    <a:pt x="29227" y="121999"/>
                  </a:cubicBezTo>
                  <a:lnTo>
                    <a:pt x="6133" y="121999"/>
                  </a:lnTo>
                  <a:lnTo>
                    <a:pt x="6133" y="18072"/>
                  </a:lnTo>
                  <a:cubicBezTo>
                    <a:pt x="6133" y="11483"/>
                    <a:pt x="11482" y="6133"/>
                    <a:pt x="18071" y="6133"/>
                  </a:cubicBezTo>
                  <a:lnTo>
                    <a:pt x="52029" y="6133"/>
                  </a:lnTo>
                  <a:lnTo>
                    <a:pt x="52029" y="121999"/>
                  </a:lnTo>
                  <a:lnTo>
                    <a:pt x="41721" y="121999"/>
                  </a:lnTo>
                  <a:cubicBezTo>
                    <a:pt x="40025" y="121999"/>
                    <a:pt x="38655" y="123336"/>
                    <a:pt x="38655" y="125032"/>
                  </a:cubicBezTo>
                  <a:cubicBezTo>
                    <a:pt x="38655" y="126729"/>
                    <a:pt x="40025" y="128099"/>
                    <a:pt x="41721" y="128099"/>
                  </a:cubicBezTo>
                  <a:lnTo>
                    <a:pt x="202635" y="128099"/>
                  </a:lnTo>
                  <a:lnTo>
                    <a:pt x="202635" y="146464"/>
                  </a:lnTo>
                  <a:cubicBezTo>
                    <a:pt x="202635" y="148454"/>
                    <a:pt x="201036" y="150052"/>
                    <a:pt x="199079" y="150052"/>
                  </a:cubicBezTo>
                  <a:lnTo>
                    <a:pt x="175462" y="150052"/>
                  </a:lnTo>
                  <a:cubicBezTo>
                    <a:pt x="173766" y="150052"/>
                    <a:pt x="172396" y="151422"/>
                    <a:pt x="172396" y="153118"/>
                  </a:cubicBezTo>
                  <a:cubicBezTo>
                    <a:pt x="172396" y="154814"/>
                    <a:pt x="173766" y="156184"/>
                    <a:pt x="175462" y="156184"/>
                  </a:cubicBezTo>
                  <a:lnTo>
                    <a:pt x="199079" y="156184"/>
                  </a:lnTo>
                  <a:cubicBezTo>
                    <a:pt x="204429" y="156184"/>
                    <a:pt x="208767" y="151813"/>
                    <a:pt x="208767" y="146464"/>
                  </a:cubicBezTo>
                  <a:lnTo>
                    <a:pt x="208767" y="18072"/>
                  </a:lnTo>
                  <a:cubicBezTo>
                    <a:pt x="208767" y="8123"/>
                    <a:pt x="200645" y="1"/>
                    <a:pt x="190696" y="1"/>
                  </a:cubicBezTo>
                  <a:lnTo>
                    <a:pt x="79495" y="1"/>
                  </a:lnTo>
                  <a:cubicBezTo>
                    <a:pt x="77798" y="1"/>
                    <a:pt x="76428" y="1371"/>
                    <a:pt x="76428" y="3067"/>
                  </a:cubicBezTo>
                  <a:cubicBezTo>
                    <a:pt x="76428" y="4763"/>
                    <a:pt x="77798" y="6133"/>
                    <a:pt x="79495" y="6133"/>
                  </a:cubicBezTo>
                  <a:lnTo>
                    <a:pt x="190696" y="6133"/>
                  </a:lnTo>
                  <a:cubicBezTo>
                    <a:pt x="197285" y="6133"/>
                    <a:pt x="202635" y="11483"/>
                    <a:pt x="202635" y="18072"/>
                  </a:cubicBezTo>
                  <a:lnTo>
                    <a:pt x="202635" y="121999"/>
                  </a:lnTo>
                  <a:lnTo>
                    <a:pt x="58161" y="121999"/>
                  </a:lnTo>
                  <a:lnTo>
                    <a:pt x="58161" y="6133"/>
                  </a:lnTo>
                  <a:lnTo>
                    <a:pt x="67001" y="6133"/>
                  </a:lnTo>
                  <a:cubicBezTo>
                    <a:pt x="68697" y="6133"/>
                    <a:pt x="70067" y="4763"/>
                    <a:pt x="70067" y="3067"/>
                  </a:cubicBezTo>
                  <a:cubicBezTo>
                    <a:pt x="70067" y="1371"/>
                    <a:pt x="68697" y="1"/>
                    <a:pt x="67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8"/>
            <p:cNvSpPr/>
            <p:nvPr/>
          </p:nvSpPr>
          <p:spPr>
            <a:xfrm>
              <a:off x="3610200" y="3776550"/>
              <a:ext cx="380025" cy="380875"/>
            </a:xfrm>
            <a:custGeom>
              <a:avLst/>
              <a:gdLst/>
              <a:ahLst/>
              <a:cxnLst/>
              <a:rect l="l" t="t" r="r" b="b"/>
              <a:pathLst>
                <a:path w="15201" h="15235" extrusionOk="0">
                  <a:moveTo>
                    <a:pt x="7601" y="6133"/>
                  </a:moveTo>
                  <a:cubicBezTo>
                    <a:pt x="8416" y="6133"/>
                    <a:pt x="9101" y="6786"/>
                    <a:pt x="9101" y="7634"/>
                  </a:cubicBezTo>
                  <a:cubicBezTo>
                    <a:pt x="9101" y="8449"/>
                    <a:pt x="8416" y="9134"/>
                    <a:pt x="7601" y="9134"/>
                  </a:cubicBezTo>
                  <a:cubicBezTo>
                    <a:pt x="6785" y="9134"/>
                    <a:pt x="6100" y="8449"/>
                    <a:pt x="6100" y="7634"/>
                  </a:cubicBezTo>
                  <a:cubicBezTo>
                    <a:pt x="6100" y="6786"/>
                    <a:pt x="6785" y="6133"/>
                    <a:pt x="7601" y="6133"/>
                  </a:cubicBezTo>
                  <a:close/>
                  <a:moveTo>
                    <a:pt x="7601" y="1"/>
                  </a:moveTo>
                  <a:cubicBezTo>
                    <a:pt x="3393" y="1"/>
                    <a:pt x="0" y="3426"/>
                    <a:pt x="0" y="7634"/>
                  </a:cubicBezTo>
                  <a:cubicBezTo>
                    <a:pt x="0" y="11809"/>
                    <a:pt x="3393" y="15234"/>
                    <a:pt x="7601" y="15234"/>
                  </a:cubicBezTo>
                  <a:cubicBezTo>
                    <a:pt x="11809" y="15234"/>
                    <a:pt x="15201" y="11809"/>
                    <a:pt x="15201" y="7634"/>
                  </a:cubicBezTo>
                  <a:cubicBezTo>
                    <a:pt x="15201" y="3426"/>
                    <a:pt x="11809" y="1"/>
                    <a:pt x="7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8"/>
            <p:cNvSpPr/>
            <p:nvPr/>
          </p:nvSpPr>
          <p:spPr>
            <a:xfrm>
              <a:off x="1691325" y="1459725"/>
              <a:ext cx="153350" cy="168825"/>
            </a:xfrm>
            <a:custGeom>
              <a:avLst/>
              <a:gdLst/>
              <a:ahLst/>
              <a:cxnLst/>
              <a:rect l="l" t="t" r="r" b="b"/>
              <a:pathLst>
                <a:path w="6134" h="6753" extrusionOk="0">
                  <a:moveTo>
                    <a:pt x="3067" y="1"/>
                  </a:moveTo>
                  <a:cubicBezTo>
                    <a:pt x="1371" y="1"/>
                    <a:pt x="1" y="1371"/>
                    <a:pt x="1" y="3067"/>
                  </a:cubicBezTo>
                  <a:lnTo>
                    <a:pt x="1" y="3687"/>
                  </a:lnTo>
                  <a:cubicBezTo>
                    <a:pt x="1" y="5383"/>
                    <a:pt x="1371" y="6753"/>
                    <a:pt x="3067" y="6753"/>
                  </a:cubicBezTo>
                  <a:cubicBezTo>
                    <a:pt x="4763" y="6753"/>
                    <a:pt x="6133" y="5383"/>
                    <a:pt x="6133" y="3687"/>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8"/>
            <p:cNvSpPr/>
            <p:nvPr/>
          </p:nvSpPr>
          <p:spPr>
            <a:xfrm>
              <a:off x="1932725" y="1459725"/>
              <a:ext cx="152500" cy="168825"/>
            </a:xfrm>
            <a:custGeom>
              <a:avLst/>
              <a:gdLst/>
              <a:ahLst/>
              <a:cxnLst/>
              <a:rect l="l" t="t" r="r" b="b"/>
              <a:pathLst>
                <a:path w="6100" h="6753" extrusionOk="0">
                  <a:moveTo>
                    <a:pt x="3034" y="1"/>
                  </a:moveTo>
                  <a:cubicBezTo>
                    <a:pt x="1370" y="1"/>
                    <a:pt x="0" y="1371"/>
                    <a:pt x="0" y="3067"/>
                  </a:cubicBezTo>
                  <a:lnTo>
                    <a:pt x="0" y="3687"/>
                  </a:lnTo>
                  <a:cubicBezTo>
                    <a:pt x="0" y="5383"/>
                    <a:pt x="1370" y="6753"/>
                    <a:pt x="3034" y="6753"/>
                  </a:cubicBezTo>
                  <a:cubicBezTo>
                    <a:pt x="4730" y="6753"/>
                    <a:pt x="6100" y="5383"/>
                    <a:pt x="6100" y="3687"/>
                  </a:cubicBezTo>
                  <a:lnTo>
                    <a:pt x="6100" y="3067"/>
                  </a:lnTo>
                  <a:cubicBezTo>
                    <a:pt x="6100" y="1371"/>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8"/>
            <p:cNvSpPr/>
            <p:nvPr/>
          </p:nvSpPr>
          <p:spPr>
            <a:xfrm>
              <a:off x="1630975" y="1757375"/>
              <a:ext cx="515425" cy="153350"/>
            </a:xfrm>
            <a:custGeom>
              <a:avLst/>
              <a:gdLst/>
              <a:ahLst/>
              <a:cxnLst/>
              <a:rect l="l" t="t" r="r" b="b"/>
              <a:pathLst>
                <a:path w="20617" h="6134" extrusionOk="0">
                  <a:moveTo>
                    <a:pt x="3067" y="1"/>
                  </a:moveTo>
                  <a:cubicBezTo>
                    <a:pt x="1371" y="1"/>
                    <a:pt x="1" y="1371"/>
                    <a:pt x="1" y="3067"/>
                  </a:cubicBezTo>
                  <a:cubicBezTo>
                    <a:pt x="1" y="4763"/>
                    <a:pt x="1371" y="6133"/>
                    <a:pt x="3067" y="6133"/>
                  </a:cubicBezTo>
                  <a:lnTo>
                    <a:pt x="17550" y="6133"/>
                  </a:lnTo>
                  <a:cubicBezTo>
                    <a:pt x="19246" y="6133"/>
                    <a:pt x="20616" y="4763"/>
                    <a:pt x="20616" y="3067"/>
                  </a:cubicBezTo>
                  <a:cubicBezTo>
                    <a:pt x="20616" y="1371"/>
                    <a:pt x="19246" y="1"/>
                    <a:pt x="1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8"/>
            <p:cNvSpPr/>
            <p:nvPr/>
          </p:nvSpPr>
          <p:spPr>
            <a:xfrm>
              <a:off x="1630975" y="1985725"/>
              <a:ext cx="515425" cy="153325"/>
            </a:xfrm>
            <a:custGeom>
              <a:avLst/>
              <a:gdLst/>
              <a:ahLst/>
              <a:cxnLst/>
              <a:rect l="l" t="t" r="r" b="b"/>
              <a:pathLst>
                <a:path w="20617" h="6133" extrusionOk="0">
                  <a:moveTo>
                    <a:pt x="3067" y="0"/>
                  </a:moveTo>
                  <a:cubicBezTo>
                    <a:pt x="1371" y="0"/>
                    <a:pt x="1" y="1370"/>
                    <a:pt x="1" y="3067"/>
                  </a:cubicBezTo>
                  <a:cubicBezTo>
                    <a:pt x="1" y="4763"/>
                    <a:pt x="1371" y="6133"/>
                    <a:pt x="3067" y="6133"/>
                  </a:cubicBezTo>
                  <a:lnTo>
                    <a:pt x="17550" y="6133"/>
                  </a:lnTo>
                  <a:cubicBezTo>
                    <a:pt x="19246" y="6133"/>
                    <a:pt x="20616" y="4763"/>
                    <a:pt x="20616" y="3067"/>
                  </a:cubicBezTo>
                  <a:cubicBezTo>
                    <a:pt x="20616" y="1370"/>
                    <a:pt x="19246" y="0"/>
                    <a:pt x="17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8"/>
            <p:cNvSpPr/>
            <p:nvPr/>
          </p:nvSpPr>
          <p:spPr>
            <a:xfrm>
              <a:off x="1630975" y="2214050"/>
              <a:ext cx="515425" cy="153350"/>
            </a:xfrm>
            <a:custGeom>
              <a:avLst/>
              <a:gdLst/>
              <a:ahLst/>
              <a:cxnLst/>
              <a:rect l="l" t="t" r="r" b="b"/>
              <a:pathLst>
                <a:path w="20617" h="6134" extrusionOk="0">
                  <a:moveTo>
                    <a:pt x="3067" y="1"/>
                  </a:moveTo>
                  <a:cubicBezTo>
                    <a:pt x="1371" y="1"/>
                    <a:pt x="1" y="1371"/>
                    <a:pt x="1" y="3067"/>
                  </a:cubicBezTo>
                  <a:cubicBezTo>
                    <a:pt x="1" y="4763"/>
                    <a:pt x="1371" y="6133"/>
                    <a:pt x="3067" y="6133"/>
                  </a:cubicBezTo>
                  <a:lnTo>
                    <a:pt x="17550" y="6133"/>
                  </a:lnTo>
                  <a:cubicBezTo>
                    <a:pt x="19246" y="6133"/>
                    <a:pt x="20616" y="4763"/>
                    <a:pt x="20616" y="3067"/>
                  </a:cubicBezTo>
                  <a:cubicBezTo>
                    <a:pt x="20616" y="1371"/>
                    <a:pt x="19246" y="1"/>
                    <a:pt x="1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8"/>
            <p:cNvSpPr/>
            <p:nvPr/>
          </p:nvSpPr>
          <p:spPr>
            <a:xfrm>
              <a:off x="3243225" y="1237900"/>
              <a:ext cx="458325" cy="655700"/>
            </a:xfrm>
            <a:custGeom>
              <a:avLst/>
              <a:gdLst/>
              <a:ahLst/>
              <a:cxnLst/>
              <a:rect l="l" t="t" r="r" b="b"/>
              <a:pathLst>
                <a:path w="18333" h="26228" extrusionOk="0">
                  <a:moveTo>
                    <a:pt x="9166" y="6101"/>
                  </a:moveTo>
                  <a:cubicBezTo>
                    <a:pt x="10863" y="6101"/>
                    <a:pt x="12200" y="7471"/>
                    <a:pt x="12200" y="9135"/>
                  </a:cubicBezTo>
                  <a:lnTo>
                    <a:pt x="12200" y="17061"/>
                  </a:lnTo>
                  <a:cubicBezTo>
                    <a:pt x="12200" y="18725"/>
                    <a:pt x="10863" y="20095"/>
                    <a:pt x="9166" y="20095"/>
                  </a:cubicBezTo>
                  <a:cubicBezTo>
                    <a:pt x="7503" y="20095"/>
                    <a:pt x="6133" y="18725"/>
                    <a:pt x="6133" y="17061"/>
                  </a:cubicBezTo>
                  <a:lnTo>
                    <a:pt x="6133" y="9135"/>
                  </a:lnTo>
                  <a:cubicBezTo>
                    <a:pt x="6133" y="7471"/>
                    <a:pt x="7503" y="6101"/>
                    <a:pt x="9166" y="6101"/>
                  </a:cubicBezTo>
                  <a:close/>
                  <a:moveTo>
                    <a:pt x="9166" y="1"/>
                  </a:moveTo>
                  <a:cubicBezTo>
                    <a:pt x="4110" y="1"/>
                    <a:pt x="0" y="4078"/>
                    <a:pt x="0" y="9135"/>
                  </a:cubicBezTo>
                  <a:lnTo>
                    <a:pt x="0" y="17061"/>
                  </a:lnTo>
                  <a:cubicBezTo>
                    <a:pt x="0" y="22117"/>
                    <a:pt x="4110" y="26227"/>
                    <a:pt x="9166" y="26227"/>
                  </a:cubicBezTo>
                  <a:cubicBezTo>
                    <a:pt x="14222" y="26227"/>
                    <a:pt x="18333" y="22117"/>
                    <a:pt x="18333" y="17061"/>
                  </a:cubicBezTo>
                  <a:lnTo>
                    <a:pt x="18333" y="9135"/>
                  </a:lnTo>
                  <a:cubicBezTo>
                    <a:pt x="18333" y="4078"/>
                    <a:pt x="14222" y="1"/>
                    <a:pt x="9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8"/>
            <p:cNvSpPr/>
            <p:nvPr/>
          </p:nvSpPr>
          <p:spPr>
            <a:xfrm>
              <a:off x="4457500" y="1237900"/>
              <a:ext cx="458325" cy="655700"/>
            </a:xfrm>
            <a:custGeom>
              <a:avLst/>
              <a:gdLst/>
              <a:ahLst/>
              <a:cxnLst/>
              <a:rect l="l" t="t" r="r" b="b"/>
              <a:pathLst>
                <a:path w="18333" h="26228" extrusionOk="0">
                  <a:moveTo>
                    <a:pt x="9166" y="6101"/>
                  </a:moveTo>
                  <a:cubicBezTo>
                    <a:pt x="10830" y="6101"/>
                    <a:pt x="12200" y="7471"/>
                    <a:pt x="12200" y="9135"/>
                  </a:cubicBezTo>
                  <a:lnTo>
                    <a:pt x="12200" y="17061"/>
                  </a:lnTo>
                  <a:cubicBezTo>
                    <a:pt x="12200" y="18725"/>
                    <a:pt x="10830" y="20095"/>
                    <a:pt x="9166" y="20095"/>
                  </a:cubicBezTo>
                  <a:cubicBezTo>
                    <a:pt x="7470" y="20095"/>
                    <a:pt x="6100" y="18725"/>
                    <a:pt x="6100" y="17061"/>
                  </a:cubicBezTo>
                  <a:lnTo>
                    <a:pt x="6100" y="9135"/>
                  </a:lnTo>
                  <a:cubicBezTo>
                    <a:pt x="6100" y="7471"/>
                    <a:pt x="7470" y="6101"/>
                    <a:pt x="9166" y="6101"/>
                  </a:cubicBezTo>
                  <a:close/>
                  <a:moveTo>
                    <a:pt x="9166" y="1"/>
                  </a:moveTo>
                  <a:cubicBezTo>
                    <a:pt x="4110" y="1"/>
                    <a:pt x="0" y="4078"/>
                    <a:pt x="0" y="9135"/>
                  </a:cubicBezTo>
                  <a:lnTo>
                    <a:pt x="0" y="17061"/>
                  </a:lnTo>
                  <a:cubicBezTo>
                    <a:pt x="0" y="22117"/>
                    <a:pt x="4110" y="26227"/>
                    <a:pt x="9166" y="26227"/>
                  </a:cubicBezTo>
                  <a:cubicBezTo>
                    <a:pt x="14222" y="26227"/>
                    <a:pt x="18333" y="22117"/>
                    <a:pt x="18333" y="17061"/>
                  </a:cubicBezTo>
                  <a:lnTo>
                    <a:pt x="18333" y="9135"/>
                  </a:lnTo>
                  <a:cubicBezTo>
                    <a:pt x="18333" y="4078"/>
                    <a:pt x="14222" y="1"/>
                    <a:pt x="9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8"/>
            <p:cNvSpPr/>
            <p:nvPr/>
          </p:nvSpPr>
          <p:spPr>
            <a:xfrm>
              <a:off x="3846675" y="1237900"/>
              <a:ext cx="153350" cy="640200"/>
            </a:xfrm>
            <a:custGeom>
              <a:avLst/>
              <a:gdLst/>
              <a:ahLst/>
              <a:cxnLst/>
              <a:rect l="l" t="t" r="r" b="b"/>
              <a:pathLst>
                <a:path w="6134" h="25608" extrusionOk="0">
                  <a:moveTo>
                    <a:pt x="3067" y="1"/>
                  </a:moveTo>
                  <a:cubicBezTo>
                    <a:pt x="1371" y="1"/>
                    <a:pt x="1" y="1338"/>
                    <a:pt x="1" y="3035"/>
                  </a:cubicBezTo>
                  <a:lnTo>
                    <a:pt x="1" y="22541"/>
                  </a:lnTo>
                  <a:cubicBezTo>
                    <a:pt x="1" y="24238"/>
                    <a:pt x="1371" y="25608"/>
                    <a:pt x="3067" y="25608"/>
                  </a:cubicBezTo>
                  <a:cubicBezTo>
                    <a:pt x="4763" y="25608"/>
                    <a:pt x="6133" y="24238"/>
                    <a:pt x="6133" y="22541"/>
                  </a:cubicBezTo>
                  <a:lnTo>
                    <a:pt x="6133" y="3035"/>
                  </a:lnTo>
                  <a:cubicBezTo>
                    <a:pt x="6133" y="1338"/>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8"/>
            <p:cNvSpPr/>
            <p:nvPr/>
          </p:nvSpPr>
          <p:spPr>
            <a:xfrm>
              <a:off x="4151675" y="1237900"/>
              <a:ext cx="152525" cy="640200"/>
            </a:xfrm>
            <a:custGeom>
              <a:avLst/>
              <a:gdLst/>
              <a:ahLst/>
              <a:cxnLst/>
              <a:rect l="l" t="t" r="r" b="b"/>
              <a:pathLst>
                <a:path w="6101" h="25608" extrusionOk="0">
                  <a:moveTo>
                    <a:pt x="3034" y="1"/>
                  </a:moveTo>
                  <a:cubicBezTo>
                    <a:pt x="1371" y="1"/>
                    <a:pt x="1" y="1338"/>
                    <a:pt x="1" y="3035"/>
                  </a:cubicBezTo>
                  <a:lnTo>
                    <a:pt x="1" y="22541"/>
                  </a:lnTo>
                  <a:cubicBezTo>
                    <a:pt x="1" y="24238"/>
                    <a:pt x="1371" y="25608"/>
                    <a:pt x="3034" y="25608"/>
                  </a:cubicBezTo>
                  <a:cubicBezTo>
                    <a:pt x="4731" y="25608"/>
                    <a:pt x="6101" y="24238"/>
                    <a:pt x="6101" y="22541"/>
                  </a:cubicBezTo>
                  <a:lnTo>
                    <a:pt x="6101" y="3035"/>
                  </a:lnTo>
                  <a:cubicBezTo>
                    <a:pt x="6101" y="1338"/>
                    <a:pt x="4731"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8"/>
            <p:cNvSpPr/>
            <p:nvPr/>
          </p:nvSpPr>
          <p:spPr>
            <a:xfrm>
              <a:off x="5065850" y="1237900"/>
              <a:ext cx="152525" cy="640200"/>
            </a:xfrm>
            <a:custGeom>
              <a:avLst/>
              <a:gdLst/>
              <a:ahLst/>
              <a:cxnLst/>
              <a:rect l="l" t="t" r="r" b="b"/>
              <a:pathLst>
                <a:path w="6101" h="25608" extrusionOk="0">
                  <a:moveTo>
                    <a:pt x="3034" y="1"/>
                  </a:moveTo>
                  <a:cubicBezTo>
                    <a:pt x="1371" y="1"/>
                    <a:pt x="1" y="1338"/>
                    <a:pt x="1" y="3035"/>
                  </a:cubicBezTo>
                  <a:lnTo>
                    <a:pt x="1" y="22541"/>
                  </a:lnTo>
                  <a:cubicBezTo>
                    <a:pt x="1" y="24238"/>
                    <a:pt x="1371" y="25608"/>
                    <a:pt x="3034" y="25608"/>
                  </a:cubicBezTo>
                  <a:cubicBezTo>
                    <a:pt x="4730" y="25608"/>
                    <a:pt x="6101" y="24238"/>
                    <a:pt x="6101" y="22541"/>
                  </a:cubicBezTo>
                  <a:lnTo>
                    <a:pt x="6101" y="3035"/>
                  </a:lnTo>
                  <a:cubicBezTo>
                    <a:pt x="6101" y="1338"/>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8"/>
            <p:cNvSpPr/>
            <p:nvPr/>
          </p:nvSpPr>
          <p:spPr>
            <a:xfrm>
              <a:off x="5370025" y="1237900"/>
              <a:ext cx="153350" cy="640200"/>
            </a:xfrm>
            <a:custGeom>
              <a:avLst/>
              <a:gdLst/>
              <a:ahLst/>
              <a:cxnLst/>
              <a:rect l="l" t="t" r="r" b="b"/>
              <a:pathLst>
                <a:path w="6134" h="25608" extrusionOk="0">
                  <a:moveTo>
                    <a:pt x="3067" y="1"/>
                  </a:moveTo>
                  <a:cubicBezTo>
                    <a:pt x="1371" y="1"/>
                    <a:pt x="1" y="1338"/>
                    <a:pt x="1" y="3035"/>
                  </a:cubicBezTo>
                  <a:lnTo>
                    <a:pt x="1" y="22541"/>
                  </a:lnTo>
                  <a:cubicBezTo>
                    <a:pt x="1" y="24238"/>
                    <a:pt x="1371" y="25608"/>
                    <a:pt x="3067" y="25608"/>
                  </a:cubicBezTo>
                  <a:cubicBezTo>
                    <a:pt x="4763" y="25608"/>
                    <a:pt x="6133" y="24238"/>
                    <a:pt x="6133" y="22541"/>
                  </a:cubicBezTo>
                  <a:lnTo>
                    <a:pt x="6133" y="3035"/>
                  </a:lnTo>
                  <a:cubicBezTo>
                    <a:pt x="6133" y="1338"/>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8"/>
            <p:cNvSpPr/>
            <p:nvPr/>
          </p:nvSpPr>
          <p:spPr>
            <a:xfrm>
              <a:off x="5086250" y="1953100"/>
              <a:ext cx="457500" cy="655675"/>
            </a:xfrm>
            <a:custGeom>
              <a:avLst/>
              <a:gdLst/>
              <a:ahLst/>
              <a:cxnLst/>
              <a:rect l="l" t="t" r="r" b="b"/>
              <a:pathLst>
                <a:path w="18300" h="26227" extrusionOk="0">
                  <a:moveTo>
                    <a:pt x="9134" y="6100"/>
                  </a:moveTo>
                  <a:cubicBezTo>
                    <a:pt x="10830" y="6100"/>
                    <a:pt x="12200" y="7471"/>
                    <a:pt x="12200" y="9134"/>
                  </a:cubicBezTo>
                  <a:lnTo>
                    <a:pt x="12200" y="17061"/>
                  </a:lnTo>
                  <a:cubicBezTo>
                    <a:pt x="12200" y="18724"/>
                    <a:pt x="10830" y="20094"/>
                    <a:pt x="9134" y="20094"/>
                  </a:cubicBezTo>
                  <a:cubicBezTo>
                    <a:pt x="7470" y="20094"/>
                    <a:pt x="6100" y="18724"/>
                    <a:pt x="6100" y="17061"/>
                  </a:cubicBezTo>
                  <a:lnTo>
                    <a:pt x="6100" y="9134"/>
                  </a:lnTo>
                  <a:cubicBezTo>
                    <a:pt x="6100" y="7471"/>
                    <a:pt x="7470" y="6100"/>
                    <a:pt x="9134" y="6100"/>
                  </a:cubicBezTo>
                  <a:close/>
                  <a:moveTo>
                    <a:pt x="9134" y="1"/>
                  </a:moveTo>
                  <a:cubicBezTo>
                    <a:pt x="4078" y="1"/>
                    <a:pt x="0" y="4111"/>
                    <a:pt x="0" y="9134"/>
                  </a:cubicBezTo>
                  <a:lnTo>
                    <a:pt x="0" y="17061"/>
                  </a:lnTo>
                  <a:cubicBezTo>
                    <a:pt x="0" y="22117"/>
                    <a:pt x="4078" y="26227"/>
                    <a:pt x="9134" y="26227"/>
                  </a:cubicBezTo>
                  <a:cubicBezTo>
                    <a:pt x="14190" y="26227"/>
                    <a:pt x="18300" y="22117"/>
                    <a:pt x="18300" y="17061"/>
                  </a:cubicBezTo>
                  <a:lnTo>
                    <a:pt x="18300" y="9134"/>
                  </a:lnTo>
                  <a:cubicBezTo>
                    <a:pt x="18300" y="4111"/>
                    <a:pt x="14190" y="1"/>
                    <a:pt x="9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8"/>
            <p:cNvSpPr/>
            <p:nvPr/>
          </p:nvSpPr>
          <p:spPr>
            <a:xfrm>
              <a:off x="3867900" y="1953100"/>
              <a:ext cx="152500" cy="640200"/>
            </a:xfrm>
            <a:custGeom>
              <a:avLst/>
              <a:gdLst/>
              <a:ahLst/>
              <a:cxnLst/>
              <a:rect l="l" t="t" r="r" b="b"/>
              <a:pathLst>
                <a:path w="6100" h="25608" extrusionOk="0">
                  <a:moveTo>
                    <a:pt x="3034" y="1"/>
                  </a:moveTo>
                  <a:cubicBezTo>
                    <a:pt x="1370" y="1"/>
                    <a:pt x="0" y="1338"/>
                    <a:pt x="0" y="3034"/>
                  </a:cubicBezTo>
                  <a:lnTo>
                    <a:pt x="0" y="22541"/>
                  </a:lnTo>
                  <a:cubicBezTo>
                    <a:pt x="0" y="24237"/>
                    <a:pt x="1370" y="25607"/>
                    <a:pt x="3034" y="25607"/>
                  </a:cubicBezTo>
                  <a:cubicBezTo>
                    <a:pt x="4730" y="25607"/>
                    <a:pt x="6100" y="24237"/>
                    <a:pt x="6100" y="22541"/>
                  </a:cubicBezTo>
                  <a:lnTo>
                    <a:pt x="6100" y="3034"/>
                  </a:lnTo>
                  <a:cubicBezTo>
                    <a:pt x="6100" y="1371"/>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a:off x="4172075" y="1953100"/>
              <a:ext cx="153325" cy="640200"/>
            </a:xfrm>
            <a:custGeom>
              <a:avLst/>
              <a:gdLst/>
              <a:ahLst/>
              <a:cxnLst/>
              <a:rect l="l" t="t" r="r" b="b"/>
              <a:pathLst>
                <a:path w="6133" h="25608" extrusionOk="0">
                  <a:moveTo>
                    <a:pt x="3066" y="1"/>
                  </a:moveTo>
                  <a:cubicBezTo>
                    <a:pt x="1370" y="1"/>
                    <a:pt x="0" y="1338"/>
                    <a:pt x="0" y="3034"/>
                  </a:cubicBezTo>
                  <a:lnTo>
                    <a:pt x="0" y="22541"/>
                  </a:lnTo>
                  <a:cubicBezTo>
                    <a:pt x="0" y="24237"/>
                    <a:pt x="1370" y="25607"/>
                    <a:pt x="3066" y="25607"/>
                  </a:cubicBezTo>
                  <a:cubicBezTo>
                    <a:pt x="4763" y="25607"/>
                    <a:pt x="6133" y="24237"/>
                    <a:pt x="6133" y="22541"/>
                  </a:cubicBezTo>
                  <a:lnTo>
                    <a:pt x="6133" y="3034"/>
                  </a:lnTo>
                  <a:cubicBezTo>
                    <a:pt x="6133" y="1371"/>
                    <a:pt x="4763"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8"/>
            <p:cNvSpPr/>
            <p:nvPr/>
          </p:nvSpPr>
          <p:spPr>
            <a:xfrm>
              <a:off x="3264425" y="1953100"/>
              <a:ext cx="153325" cy="640200"/>
            </a:xfrm>
            <a:custGeom>
              <a:avLst/>
              <a:gdLst/>
              <a:ahLst/>
              <a:cxnLst/>
              <a:rect l="l" t="t" r="r" b="b"/>
              <a:pathLst>
                <a:path w="6133" h="25608" extrusionOk="0">
                  <a:moveTo>
                    <a:pt x="3067" y="1"/>
                  </a:moveTo>
                  <a:cubicBezTo>
                    <a:pt x="1370" y="1"/>
                    <a:pt x="0" y="1371"/>
                    <a:pt x="0" y="3034"/>
                  </a:cubicBezTo>
                  <a:lnTo>
                    <a:pt x="0" y="22541"/>
                  </a:lnTo>
                  <a:cubicBezTo>
                    <a:pt x="0" y="24237"/>
                    <a:pt x="1370" y="25607"/>
                    <a:pt x="3067" y="25607"/>
                  </a:cubicBezTo>
                  <a:cubicBezTo>
                    <a:pt x="4763" y="25607"/>
                    <a:pt x="6133" y="24237"/>
                    <a:pt x="6133" y="22541"/>
                  </a:cubicBezTo>
                  <a:lnTo>
                    <a:pt x="6133" y="3034"/>
                  </a:lnTo>
                  <a:cubicBezTo>
                    <a:pt x="6133" y="1338"/>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p:nvPr/>
          </p:nvSpPr>
          <p:spPr>
            <a:xfrm>
              <a:off x="3569425" y="1953100"/>
              <a:ext cx="152525" cy="640200"/>
            </a:xfrm>
            <a:custGeom>
              <a:avLst/>
              <a:gdLst/>
              <a:ahLst/>
              <a:cxnLst/>
              <a:rect l="l" t="t" r="r" b="b"/>
              <a:pathLst>
                <a:path w="6101" h="25608" extrusionOk="0">
                  <a:moveTo>
                    <a:pt x="3034" y="1"/>
                  </a:moveTo>
                  <a:cubicBezTo>
                    <a:pt x="1370" y="1"/>
                    <a:pt x="0" y="1338"/>
                    <a:pt x="0" y="3034"/>
                  </a:cubicBezTo>
                  <a:lnTo>
                    <a:pt x="0" y="22541"/>
                  </a:lnTo>
                  <a:cubicBezTo>
                    <a:pt x="0" y="24237"/>
                    <a:pt x="1370" y="25607"/>
                    <a:pt x="3034" y="25607"/>
                  </a:cubicBezTo>
                  <a:cubicBezTo>
                    <a:pt x="4730" y="25607"/>
                    <a:pt x="6100" y="24237"/>
                    <a:pt x="6100" y="22541"/>
                  </a:cubicBezTo>
                  <a:lnTo>
                    <a:pt x="6100" y="3034"/>
                  </a:lnTo>
                  <a:cubicBezTo>
                    <a:pt x="6100" y="1371"/>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8"/>
            <p:cNvSpPr/>
            <p:nvPr/>
          </p:nvSpPr>
          <p:spPr>
            <a:xfrm>
              <a:off x="4782875" y="1968600"/>
              <a:ext cx="152525" cy="640175"/>
            </a:xfrm>
            <a:custGeom>
              <a:avLst/>
              <a:gdLst/>
              <a:ahLst/>
              <a:cxnLst/>
              <a:rect l="l" t="t" r="r" b="b"/>
              <a:pathLst>
                <a:path w="6101" h="25607" extrusionOk="0">
                  <a:moveTo>
                    <a:pt x="3067" y="0"/>
                  </a:moveTo>
                  <a:cubicBezTo>
                    <a:pt x="1371" y="0"/>
                    <a:pt x="1" y="1338"/>
                    <a:pt x="1" y="3034"/>
                  </a:cubicBezTo>
                  <a:lnTo>
                    <a:pt x="1" y="22541"/>
                  </a:lnTo>
                  <a:cubicBezTo>
                    <a:pt x="1" y="24237"/>
                    <a:pt x="1371" y="25607"/>
                    <a:pt x="3067" y="25607"/>
                  </a:cubicBezTo>
                  <a:cubicBezTo>
                    <a:pt x="4730" y="25607"/>
                    <a:pt x="6100" y="24237"/>
                    <a:pt x="6100" y="22541"/>
                  </a:cubicBezTo>
                  <a:lnTo>
                    <a:pt x="6100" y="3034"/>
                  </a:lnTo>
                  <a:cubicBezTo>
                    <a:pt x="6100" y="1338"/>
                    <a:pt x="4730"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8"/>
            <p:cNvSpPr/>
            <p:nvPr/>
          </p:nvSpPr>
          <p:spPr>
            <a:xfrm>
              <a:off x="4477875" y="1968600"/>
              <a:ext cx="153350" cy="640175"/>
            </a:xfrm>
            <a:custGeom>
              <a:avLst/>
              <a:gdLst/>
              <a:ahLst/>
              <a:cxnLst/>
              <a:rect l="l" t="t" r="r" b="b"/>
              <a:pathLst>
                <a:path w="6134" h="25607" extrusionOk="0">
                  <a:moveTo>
                    <a:pt x="3067" y="0"/>
                  </a:moveTo>
                  <a:cubicBezTo>
                    <a:pt x="1371" y="0"/>
                    <a:pt x="1" y="1338"/>
                    <a:pt x="1" y="3034"/>
                  </a:cubicBezTo>
                  <a:lnTo>
                    <a:pt x="1" y="22541"/>
                  </a:lnTo>
                  <a:cubicBezTo>
                    <a:pt x="1" y="24237"/>
                    <a:pt x="1371" y="25607"/>
                    <a:pt x="3067" y="25607"/>
                  </a:cubicBezTo>
                  <a:cubicBezTo>
                    <a:pt x="4763" y="25607"/>
                    <a:pt x="6133" y="24237"/>
                    <a:pt x="6133" y="22541"/>
                  </a:cubicBezTo>
                  <a:lnTo>
                    <a:pt x="6133" y="3034"/>
                  </a:lnTo>
                  <a:cubicBezTo>
                    <a:pt x="6133" y="1338"/>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8"/>
            <p:cNvSpPr/>
            <p:nvPr/>
          </p:nvSpPr>
          <p:spPr>
            <a:xfrm>
              <a:off x="4031800" y="2924350"/>
              <a:ext cx="153350" cy="164775"/>
            </a:xfrm>
            <a:custGeom>
              <a:avLst/>
              <a:gdLst/>
              <a:ahLst/>
              <a:cxnLst/>
              <a:rect l="l" t="t" r="r" b="b"/>
              <a:pathLst>
                <a:path w="6134" h="6591" extrusionOk="0">
                  <a:moveTo>
                    <a:pt x="3067" y="1"/>
                  </a:moveTo>
                  <a:cubicBezTo>
                    <a:pt x="1371" y="1"/>
                    <a:pt x="1" y="1371"/>
                    <a:pt x="1" y="3067"/>
                  </a:cubicBezTo>
                  <a:lnTo>
                    <a:pt x="1" y="3556"/>
                  </a:lnTo>
                  <a:cubicBezTo>
                    <a:pt x="1" y="5220"/>
                    <a:pt x="1371" y="6590"/>
                    <a:pt x="3067" y="6590"/>
                  </a:cubicBezTo>
                  <a:cubicBezTo>
                    <a:pt x="4763" y="6590"/>
                    <a:pt x="6133" y="5220"/>
                    <a:pt x="6133" y="3556"/>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8"/>
            <p:cNvSpPr/>
            <p:nvPr/>
          </p:nvSpPr>
          <p:spPr>
            <a:xfrm>
              <a:off x="4306625" y="2924350"/>
              <a:ext cx="153350" cy="164775"/>
            </a:xfrm>
            <a:custGeom>
              <a:avLst/>
              <a:gdLst/>
              <a:ahLst/>
              <a:cxnLst/>
              <a:rect l="l" t="t" r="r" b="b"/>
              <a:pathLst>
                <a:path w="6134" h="6591" extrusionOk="0">
                  <a:moveTo>
                    <a:pt x="3067" y="1"/>
                  </a:moveTo>
                  <a:cubicBezTo>
                    <a:pt x="1371" y="1"/>
                    <a:pt x="1" y="1371"/>
                    <a:pt x="1" y="3067"/>
                  </a:cubicBezTo>
                  <a:lnTo>
                    <a:pt x="1" y="3556"/>
                  </a:lnTo>
                  <a:cubicBezTo>
                    <a:pt x="1" y="5220"/>
                    <a:pt x="1371" y="6590"/>
                    <a:pt x="3067" y="6590"/>
                  </a:cubicBezTo>
                  <a:cubicBezTo>
                    <a:pt x="4763" y="6590"/>
                    <a:pt x="6133" y="5220"/>
                    <a:pt x="6133" y="3556"/>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8"/>
            <p:cNvSpPr/>
            <p:nvPr/>
          </p:nvSpPr>
          <p:spPr>
            <a:xfrm>
              <a:off x="4581450" y="2924350"/>
              <a:ext cx="153325" cy="164775"/>
            </a:xfrm>
            <a:custGeom>
              <a:avLst/>
              <a:gdLst/>
              <a:ahLst/>
              <a:cxnLst/>
              <a:rect l="l" t="t" r="r" b="b"/>
              <a:pathLst>
                <a:path w="6133" h="6591" extrusionOk="0">
                  <a:moveTo>
                    <a:pt x="3067" y="1"/>
                  </a:moveTo>
                  <a:cubicBezTo>
                    <a:pt x="1370" y="1"/>
                    <a:pt x="0" y="1371"/>
                    <a:pt x="0" y="3067"/>
                  </a:cubicBezTo>
                  <a:lnTo>
                    <a:pt x="0" y="3556"/>
                  </a:lnTo>
                  <a:cubicBezTo>
                    <a:pt x="0" y="5220"/>
                    <a:pt x="1370" y="6590"/>
                    <a:pt x="3067" y="6590"/>
                  </a:cubicBezTo>
                  <a:cubicBezTo>
                    <a:pt x="4763" y="6590"/>
                    <a:pt x="6133" y="5220"/>
                    <a:pt x="6133" y="3556"/>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48"/>
          <p:cNvSpPr txBox="1">
            <a:spLocks noGrp="1"/>
          </p:cNvSpPr>
          <p:nvPr>
            <p:ph type="subTitle" idx="3"/>
          </p:nvPr>
        </p:nvSpPr>
        <p:spPr>
          <a:xfrm>
            <a:off x="229900" y="2149900"/>
            <a:ext cx="2724300" cy="1650900"/>
          </a:xfrm>
          <a:prstGeom prst="rect">
            <a:avLst/>
          </a:prstGeom>
        </p:spPr>
        <p:txBody>
          <a:bodyPr spcFirstLastPara="1" wrap="square" lIns="91425" tIns="91425" rIns="91425" bIns="91425" anchor="t" anchorCtr="0">
            <a:normAutofit fontScale="85000" lnSpcReduction="10000"/>
          </a:bodyPr>
          <a:lstStyle/>
          <a:p>
            <a:pPr marL="228600" lvl="0" indent="-228600" algn="ctr" rtl="0">
              <a:lnSpc>
                <a:spcPct val="115000"/>
              </a:lnSpc>
              <a:spcBef>
                <a:spcPts val="1200"/>
              </a:spcBef>
              <a:spcAft>
                <a:spcPts val="0"/>
              </a:spcAft>
              <a:buNone/>
            </a:pPr>
            <a:r>
              <a:rPr lang="en" sz="1300">
                <a:latin typeface="Arial"/>
                <a:ea typeface="Arial"/>
                <a:cs typeface="Arial"/>
                <a:sym typeface="Arial"/>
              </a:rPr>
              <a:t>ESP32-CAM is a low-cost ESP32-based development board with onboard camera, small in size</a:t>
            </a:r>
            <a:endParaRPr sz="1300">
              <a:latin typeface="Arial"/>
              <a:ea typeface="Arial"/>
              <a:cs typeface="Arial"/>
              <a:sym typeface="Arial"/>
            </a:endParaRPr>
          </a:p>
          <a:p>
            <a:pPr marL="228600" lvl="0" indent="-228600" algn="ctr" rtl="0">
              <a:lnSpc>
                <a:spcPct val="115000"/>
              </a:lnSpc>
              <a:spcBef>
                <a:spcPts val="1200"/>
              </a:spcBef>
              <a:spcAft>
                <a:spcPts val="1200"/>
              </a:spcAft>
              <a:buNone/>
            </a:pPr>
            <a:r>
              <a:rPr lang="en" sz="1300">
                <a:latin typeface="Arial"/>
                <a:ea typeface="Arial"/>
                <a:cs typeface="Arial"/>
                <a:sym typeface="Arial"/>
              </a:rPr>
              <a:t>It is used to take image of the inside of the cabinet to send to the server to run it through its yolo ML model to know the items in the cabinet </a:t>
            </a:r>
            <a:endParaRPr sz="13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713250" y="1675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Hardware overview (cabinet)</a:t>
            </a:r>
            <a:endParaRPr sz="2500"/>
          </a:p>
        </p:txBody>
      </p:sp>
      <p:sp>
        <p:nvSpPr>
          <p:cNvPr id="489" name="Google Shape;489;p49"/>
          <p:cNvSpPr txBox="1">
            <a:spLocks noGrp="1"/>
          </p:cNvSpPr>
          <p:nvPr>
            <p:ph type="subTitle" idx="1"/>
          </p:nvPr>
        </p:nvSpPr>
        <p:spPr>
          <a:xfrm>
            <a:off x="458175" y="1784999"/>
            <a:ext cx="2408100" cy="320100"/>
          </a:xfrm>
          <a:prstGeom prst="rect">
            <a:avLst/>
          </a:prstGeom>
        </p:spPr>
        <p:txBody>
          <a:bodyPr spcFirstLastPara="1" wrap="square" lIns="91425" tIns="91425" rIns="91425" bIns="0" anchor="b" anchorCtr="0">
            <a:normAutofit fontScale="85000"/>
          </a:bodyPr>
          <a:lstStyle/>
          <a:p>
            <a:pPr marL="228600" lvl="0" indent="-228600" algn="ctr" rtl="0">
              <a:lnSpc>
                <a:spcPct val="115000"/>
              </a:lnSpc>
              <a:spcBef>
                <a:spcPts val="1200"/>
              </a:spcBef>
              <a:spcAft>
                <a:spcPts val="1200"/>
              </a:spcAft>
              <a:buNone/>
            </a:pPr>
            <a:r>
              <a:rPr lang="en" b="1" u="sng">
                <a:latin typeface="Arial"/>
                <a:ea typeface="Arial"/>
                <a:cs typeface="Arial"/>
                <a:sym typeface="Arial"/>
              </a:rPr>
              <a:t>Servo motor</a:t>
            </a:r>
            <a:endParaRPr/>
          </a:p>
        </p:txBody>
      </p:sp>
      <p:sp>
        <p:nvSpPr>
          <p:cNvPr id="490" name="Google Shape;490;p49"/>
          <p:cNvSpPr txBox="1">
            <a:spLocks noGrp="1"/>
          </p:cNvSpPr>
          <p:nvPr>
            <p:ph type="subTitle" idx="2"/>
          </p:nvPr>
        </p:nvSpPr>
        <p:spPr>
          <a:xfrm>
            <a:off x="3201950" y="1696874"/>
            <a:ext cx="2408100" cy="352800"/>
          </a:xfrm>
          <a:prstGeom prst="rect">
            <a:avLst/>
          </a:prstGeom>
        </p:spPr>
        <p:txBody>
          <a:bodyPr spcFirstLastPara="1" wrap="square" lIns="91425" tIns="91425" rIns="91425" bIns="0" anchor="b" anchorCtr="0">
            <a:normAutofit lnSpcReduction="20000"/>
          </a:bodyPr>
          <a:lstStyle/>
          <a:p>
            <a:pPr marL="228600" lvl="0" indent="-228600" algn="ctr" rtl="0">
              <a:spcBef>
                <a:spcPts val="1200"/>
              </a:spcBef>
              <a:spcAft>
                <a:spcPts val="1200"/>
              </a:spcAft>
              <a:buNone/>
            </a:pPr>
            <a:r>
              <a:rPr lang="en" b="1" u="sng">
                <a:latin typeface="Arial"/>
                <a:ea typeface="Arial"/>
                <a:cs typeface="Arial"/>
                <a:sym typeface="Arial"/>
              </a:rPr>
              <a:t>Button</a:t>
            </a:r>
            <a:endParaRPr/>
          </a:p>
        </p:txBody>
      </p:sp>
      <p:sp>
        <p:nvSpPr>
          <p:cNvPr id="491" name="Google Shape;491;p49"/>
          <p:cNvSpPr txBox="1">
            <a:spLocks noGrp="1"/>
          </p:cNvSpPr>
          <p:nvPr>
            <p:ph type="subTitle" idx="4"/>
          </p:nvPr>
        </p:nvSpPr>
        <p:spPr>
          <a:xfrm>
            <a:off x="3094025" y="2105100"/>
            <a:ext cx="2592900" cy="1650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300"/>
              <a:t>Toggles  the servo motor to open and close the door of the cabinet</a:t>
            </a:r>
            <a:endParaRPr sz="1300"/>
          </a:p>
        </p:txBody>
      </p:sp>
      <p:sp>
        <p:nvSpPr>
          <p:cNvPr id="492" name="Google Shape;492;p49"/>
          <p:cNvSpPr txBox="1">
            <a:spLocks noGrp="1"/>
          </p:cNvSpPr>
          <p:nvPr>
            <p:ph type="subTitle" idx="5"/>
          </p:nvPr>
        </p:nvSpPr>
        <p:spPr>
          <a:xfrm>
            <a:off x="5626513" y="1669137"/>
            <a:ext cx="2408100" cy="408300"/>
          </a:xfrm>
          <a:prstGeom prst="rect">
            <a:avLst/>
          </a:prstGeom>
        </p:spPr>
        <p:txBody>
          <a:bodyPr spcFirstLastPara="1" wrap="square" lIns="91425" tIns="91425" rIns="91425" bIns="0" anchor="b" anchorCtr="0">
            <a:normAutofit fontScale="92500"/>
          </a:bodyPr>
          <a:lstStyle/>
          <a:p>
            <a:pPr marL="0" lvl="0" indent="0" algn="ctr" rtl="0">
              <a:lnSpc>
                <a:spcPct val="115000"/>
              </a:lnSpc>
              <a:spcBef>
                <a:spcPts val="1200"/>
              </a:spcBef>
              <a:spcAft>
                <a:spcPts val="1200"/>
              </a:spcAft>
              <a:buNone/>
            </a:pPr>
            <a:r>
              <a:rPr lang="en" b="1" u="sng">
                <a:latin typeface="Arial"/>
                <a:ea typeface="Arial"/>
                <a:cs typeface="Arial"/>
                <a:sym typeface="Arial"/>
              </a:rPr>
              <a:t>Electrochromic glass</a:t>
            </a:r>
            <a:endParaRPr b="1" u="sng">
              <a:latin typeface="Arial"/>
              <a:ea typeface="Arial"/>
              <a:cs typeface="Arial"/>
              <a:sym typeface="Arial"/>
            </a:endParaRPr>
          </a:p>
        </p:txBody>
      </p:sp>
      <p:sp>
        <p:nvSpPr>
          <p:cNvPr id="493" name="Google Shape;493;p49"/>
          <p:cNvSpPr txBox="1">
            <a:spLocks noGrp="1"/>
          </p:cNvSpPr>
          <p:nvPr>
            <p:ph type="subTitle" idx="6"/>
          </p:nvPr>
        </p:nvSpPr>
        <p:spPr>
          <a:xfrm>
            <a:off x="5773612" y="2149907"/>
            <a:ext cx="2408100" cy="1650900"/>
          </a:xfrm>
          <a:prstGeom prst="rect">
            <a:avLst/>
          </a:prstGeom>
        </p:spPr>
        <p:txBody>
          <a:bodyPr spcFirstLastPara="1" wrap="square" lIns="91425" tIns="91425" rIns="91425" bIns="91425" anchor="t" anchorCtr="0">
            <a:noAutofit/>
          </a:bodyPr>
          <a:lstStyle/>
          <a:p>
            <a:pPr marL="228600" lvl="0" indent="-228600" algn="ctr" rtl="0">
              <a:lnSpc>
                <a:spcPct val="115000"/>
              </a:lnSpc>
              <a:spcBef>
                <a:spcPts val="1200"/>
              </a:spcBef>
              <a:spcAft>
                <a:spcPts val="0"/>
              </a:spcAft>
              <a:buNone/>
            </a:pPr>
            <a:r>
              <a:rPr lang="en" sz="1300">
                <a:latin typeface="Arial"/>
                <a:ea typeface="Arial"/>
                <a:cs typeface="Arial"/>
                <a:sym typeface="Arial"/>
              </a:rPr>
              <a:t>Electrochromic glass changes its light transmittance only when triggered by an electrical signal</a:t>
            </a:r>
            <a:endParaRPr sz="1300">
              <a:latin typeface="Arial"/>
              <a:ea typeface="Arial"/>
              <a:cs typeface="Arial"/>
              <a:sym typeface="Arial"/>
            </a:endParaRPr>
          </a:p>
          <a:p>
            <a:pPr marL="228600" lvl="0" indent="-228600" algn="ctr" rtl="0">
              <a:lnSpc>
                <a:spcPct val="115000"/>
              </a:lnSpc>
              <a:spcBef>
                <a:spcPts val="1200"/>
              </a:spcBef>
              <a:spcAft>
                <a:spcPts val="0"/>
              </a:spcAft>
              <a:buNone/>
            </a:pPr>
            <a:r>
              <a:rPr lang="en" sz="1300">
                <a:latin typeface="Arial"/>
                <a:ea typeface="Arial"/>
                <a:cs typeface="Arial"/>
                <a:sym typeface="Arial"/>
              </a:rPr>
              <a:t>It turns transparent when activated by the touch sensor</a:t>
            </a:r>
            <a:endParaRPr sz="1300">
              <a:latin typeface="Arial"/>
              <a:ea typeface="Arial"/>
              <a:cs typeface="Arial"/>
              <a:sym typeface="Arial"/>
            </a:endParaRPr>
          </a:p>
          <a:p>
            <a:pPr marL="228600" lvl="0" indent="-228600" algn="ctr" rtl="0">
              <a:lnSpc>
                <a:spcPct val="115000"/>
              </a:lnSpc>
              <a:spcBef>
                <a:spcPts val="1200"/>
              </a:spcBef>
              <a:spcAft>
                <a:spcPts val="1200"/>
              </a:spcAft>
              <a:buNone/>
            </a:pPr>
            <a:endParaRPr sz="1300">
              <a:latin typeface="Arial"/>
              <a:ea typeface="Arial"/>
              <a:cs typeface="Arial"/>
              <a:sym typeface="Arial"/>
            </a:endParaRPr>
          </a:p>
        </p:txBody>
      </p:sp>
      <p:sp>
        <p:nvSpPr>
          <p:cNvPr id="494" name="Google Shape;494;p49"/>
          <p:cNvSpPr/>
          <p:nvPr/>
        </p:nvSpPr>
        <p:spPr>
          <a:xfrm>
            <a:off x="1352786" y="1022534"/>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9"/>
          <p:cNvSpPr/>
          <p:nvPr/>
        </p:nvSpPr>
        <p:spPr>
          <a:xfrm>
            <a:off x="3936813" y="1022547"/>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9"/>
          <p:cNvSpPr/>
          <p:nvPr/>
        </p:nvSpPr>
        <p:spPr>
          <a:xfrm>
            <a:off x="6520839" y="1022547"/>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49"/>
          <p:cNvGrpSpPr/>
          <p:nvPr/>
        </p:nvGrpSpPr>
        <p:grpSpPr>
          <a:xfrm>
            <a:off x="1479576" y="1164837"/>
            <a:ext cx="352818" cy="320182"/>
            <a:chOff x="1190625" y="479500"/>
            <a:chExt cx="5219200" cy="4736425"/>
          </a:xfrm>
        </p:grpSpPr>
        <p:sp>
          <p:nvSpPr>
            <p:cNvPr id="498" name="Google Shape;498;p49"/>
            <p:cNvSpPr/>
            <p:nvPr/>
          </p:nvSpPr>
          <p:spPr>
            <a:xfrm>
              <a:off x="2298875" y="479500"/>
              <a:ext cx="2579450" cy="1094425"/>
            </a:xfrm>
            <a:custGeom>
              <a:avLst/>
              <a:gdLst/>
              <a:ahLst/>
              <a:cxnLst/>
              <a:rect l="l" t="t" r="r" b="b"/>
              <a:pathLst>
                <a:path w="103178" h="43777" extrusionOk="0">
                  <a:moveTo>
                    <a:pt x="64653" y="0"/>
                  </a:moveTo>
                  <a:cubicBezTo>
                    <a:pt x="53236" y="0"/>
                    <a:pt x="42047" y="3980"/>
                    <a:pt x="33240" y="11222"/>
                  </a:cubicBezTo>
                  <a:cubicBezTo>
                    <a:pt x="25346" y="17713"/>
                    <a:pt x="19605" y="26488"/>
                    <a:pt x="16865" y="36241"/>
                  </a:cubicBezTo>
                  <a:cubicBezTo>
                    <a:pt x="15397" y="35977"/>
                    <a:pt x="13903" y="35845"/>
                    <a:pt x="12382" y="35845"/>
                  </a:cubicBezTo>
                  <a:cubicBezTo>
                    <a:pt x="12213" y="35845"/>
                    <a:pt x="12044" y="35846"/>
                    <a:pt x="11874" y="35850"/>
                  </a:cubicBezTo>
                  <a:cubicBezTo>
                    <a:pt x="8547" y="35915"/>
                    <a:pt x="5317" y="36600"/>
                    <a:pt x="2251" y="37905"/>
                  </a:cubicBezTo>
                  <a:cubicBezTo>
                    <a:pt x="718" y="38590"/>
                    <a:pt x="0" y="40384"/>
                    <a:pt x="653" y="41917"/>
                  </a:cubicBezTo>
                  <a:cubicBezTo>
                    <a:pt x="1142" y="43091"/>
                    <a:pt x="2284" y="43776"/>
                    <a:pt x="3458" y="43776"/>
                  </a:cubicBezTo>
                  <a:cubicBezTo>
                    <a:pt x="3882" y="43776"/>
                    <a:pt x="4274" y="43711"/>
                    <a:pt x="4665" y="43548"/>
                  </a:cubicBezTo>
                  <a:cubicBezTo>
                    <a:pt x="6981" y="42537"/>
                    <a:pt x="9460" y="42015"/>
                    <a:pt x="12005" y="41982"/>
                  </a:cubicBezTo>
                  <a:cubicBezTo>
                    <a:pt x="12194" y="41976"/>
                    <a:pt x="12384" y="41973"/>
                    <a:pt x="12575" y="41973"/>
                  </a:cubicBezTo>
                  <a:cubicBezTo>
                    <a:pt x="14477" y="41973"/>
                    <a:pt x="16393" y="42270"/>
                    <a:pt x="18202" y="42863"/>
                  </a:cubicBezTo>
                  <a:cubicBezTo>
                    <a:pt x="18488" y="42943"/>
                    <a:pt x="18785" y="42983"/>
                    <a:pt x="19082" y="42983"/>
                  </a:cubicBezTo>
                  <a:cubicBezTo>
                    <a:pt x="19633" y="42983"/>
                    <a:pt x="20182" y="42845"/>
                    <a:pt x="20649" y="42569"/>
                  </a:cubicBezTo>
                  <a:cubicBezTo>
                    <a:pt x="21399" y="42145"/>
                    <a:pt x="21921" y="41395"/>
                    <a:pt x="22117" y="40547"/>
                  </a:cubicBezTo>
                  <a:cubicBezTo>
                    <a:pt x="26325" y="20616"/>
                    <a:pt x="44233" y="6133"/>
                    <a:pt x="64653" y="6133"/>
                  </a:cubicBezTo>
                  <a:cubicBezTo>
                    <a:pt x="77244" y="6133"/>
                    <a:pt x="89183" y="11548"/>
                    <a:pt x="97436" y="21040"/>
                  </a:cubicBezTo>
                  <a:cubicBezTo>
                    <a:pt x="98058" y="21733"/>
                    <a:pt x="98911" y="22087"/>
                    <a:pt x="99765" y="22087"/>
                  </a:cubicBezTo>
                  <a:cubicBezTo>
                    <a:pt x="100480" y="22087"/>
                    <a:pt x="101195" y="21839"/>
                    <a:pt x="101774" y="21334"/>
                  </a:cubicBezTo>
                  <a:cubicBezTo>
                    <a:pt x="103047" y="20225"/>
                    <a:pt x="103177" y="18268"/>
                    <a:pt x="102068" y="16995"/>
                  </a:cubicBezTo>
                  <a:cubicBezTo>
                    <a:pt x="92641" y="6198"/>
                    <a:pt x="79006" y="0"/>
                    <a:pt x="64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9"/>
            <p:cNvSpPr/>
            <p:nvPr/>
          </p:nvSpPr>
          <p:spPr>
            <a:xfrm>
              <a:off x="1190625" y="1145000"/>
              <a:ext cx="5219200" cy="4070925"/>
            </a:xfrm>
            <a:custGeom>
              <a:avLst/>
              <a:gdLst/>
              <a:ahLst/>
              <a:cxnLst/>
              <a:rect l="l" t="t" r="r" b="b"/>
              <a:pathLst>
                <a:path w="208768" h="162837" extrusionOk="0">
                  <a:moveTo>
                    <a:pt x="101317" y="49156"/>
                  </a:moveTo>
                  <a:lnTo>
                    <a:pt x="101317" y="150539"/>
                  </a:lnTo>
                  <a:lnTo>
                    <a:pt x="94076" y="150539"/>
                  </a:lnTo>
                  <a:cubicBezTo>
                    <a:pt x="93130" y="147897"/>
                    <a:pt x="91042" y="145809"/>
                    <a:pt x="88400" y="144896"/>
                  </a:cubicBezTo>
                  <a:lnTo>
                    <a:pt x="88400" y="49156"/>
                  </a:lnTo>
                  <a:close/>
                  <a:moveTo>
                    <a:pt x="9231" y="150474"/>
                  </a:moveTo>
                  <a:cubicBezTo>
                    <a:pt x="10960" y="150474"/>
                    <a:pt x="12330" y="151876"/>
                    <a:pt x="12330" y="153605"/>
                  </a:cubicBezTo>
                  <a:cubicBezTo>
                    <a:pt x="12330" y="155334"/>
                    <a:pt x="10960" y="156704"/>
                    <a:pt x="9231" y="156704"/>
                  </a:cubicBezTo>
                  <a:cubicBezTo>
                    <a:pt x="7503" y="156704"/>
                    <a:pt x="6133" y="155334"/>
                    <a:pt x="6133" y="153605"/>
                  </a:cubicBezTo>
                  <a:cubicBezTo>
                    <a:pt x="6133" y="151876"/>
                    <a:pt x="7503" y="150474"/>
                    <a:pt x="9231" y="150474"/>
                  </a:cubicBezTo>
                  <a:close/>
                  <a:moveTo>
                    <a:pt x="47299" y="150474"/>
                  </a:moveTo>
                  <a:cubicBezTo>
                    <a:pt x="48995" y="150474"/>
                    <a:pt x="50398" y="151876"/>
                    <a:pt x="50398" y="153605"/>
                  </a:cubicBezTo>
                  <a:cubicBezTo>
                    <a:pt x="50398" y="155334"/>
                    <a:pt x="48995" y="156704"/>
                    <a:pt x="47299" y="156704"/>
                  </a:cubicBezTo>
                  <a:cubicBezTo>
                    <a:pt x="45570" y="156704"/>
                    <a:pt x="44167" y="155334"/>
                    <a:pt x="44167" y="153605"/>
                  </a:cubicBezTo>
                  <a:cubicBezTo>
                    <a:pt x="44167" y="151876"/>
                    <a:pt x="45570" y="150474"/>
                    <a:pt x="47299" y="150474"/>
                  </a:cubicBezTo>
                  <a:close/>
                  <a:moveTo>
                    <a:pt x="85366" y="150474"/>
                  </a:moveTo>
                  <a:cubicBezTo>
                    <a:pt x="87062" y="150474"/>
                    <a:pt x="88465" y="151876"/>
                    <a:pt x="88465" y="153605"/>
                  </a:cubicBezTo>
                  <a:cubicBezTo>
                    <a:pt x="88465" y="155334"/>
                    <a:pt x="87062" y="156704"/>
                    <a:pt x="85366" y="156704"/>
                  </a:cubicBezTo>
                  <a:cubicBezTo>
                    <a:pt x="83637" y="156704"/>
                    <a:pt x="82235" y="155334"/>
                    <a:pt x="82235" y="153605"/>
                  </a:cubicBezTo>
                  <a:cubicBezTo>
                    <a:pt x="82235" y="151876"/>
                    <a:pt x="83637" y="150474"/>
                    <a:pt x="85366" y="150474"/>
                  </a:cubicBezTo>
                  <a:close/>
                  <a:moveTo>
                    <a:pt x="123401" y="150474"/>
                  </a:moveTo>
                  <a:cubicBezTo>
                    <a:pt x="125130" y="150474"/>
                    <a:pt x="126532" y="151876"/>
                    <a:pt x="126532" y="153605"/>
                  </a:cubicBezTo>
                  <a:cubicBezTo>
                    <a:pt x="126532" y="155334"/>
                    <a:pt x="125130" y="156704"/>
                    <a:pt x="123401" y="156704"/>
                  </a:cubicBezTo>
                  <a:cubicBezTo>
                    <a:pt x="121705" y="156704"/>
                    <a:pt x="120302" y="155334"/>
                    <a:pt x="120302" y="153605"/>
                  </a:cubicBezTo>
                  <a:cubicBezTo>
                    <a:pt x="120302" y="151876"/>
                    <a:pt x="121705" y="150474"/>
                    <a:pt x="123401" y="150474"/>
                  </a:cubicBezTo>
                  <a:close/>
                  <a:moveTo>
                    <a:pt x="161468" y="150474"/>
                  </a:moveTo>
                  <a:cubicBezTo>
                    <a:pt x="163197" y="150474"/>
                    <a:pt x="164600" y="151876"/>
                    <a:pt x="164600" y="153605"/>
                  </a:cubicBezTo>
                  <a:cubicBezTo>
                    <a:pt x="164600" y="155334"/>
                    <a:pt x="163197" y="156704"/>
                    <a:pt x="161468" y="156704"/>
                  </a:cubicBezTo>
                  <a:cubicBezTo>
                    <a:pt x="159772" y="156704"/>
                    <a:pt x="158369" y="155334"/>
                    <a:pt x="158369" y="153605"/>
                  </a:cubicBezTo>
                  <a:cubicBezTo>
                    <a:pt x="158369" y="151876"/>
                    <a:pt x="159772" y="150474"/>
                    <a:pt x="161468" y="150474"/>
                  </a:cubicBezTo>
                  <a:close/>
                  <a:moveTo>
                    <a:pt x="199536" y="150474"/>
                  </a:moveTo>
                  <a:cubicBezTo>
                    <a:pt x="201265" y="150474"/>
                    <a:pt x="202667" y="151876"/>
                    <a:pt x="202667" y="153605"/>
                  </a:cubicBezTo>
                  <a:cubicBezTo>
                    <a:pt x="202667" y="155334"/>
                    <a:pt x="201265" y="156704"/>
                    <a:pt x="199536" y="156704"/>
                  </a:cubicBezTo>
                  <a:cubicBezTo>
                    <a:pt x="197807" y="156704"/>
                    <a:pt x="196437" y="155334"/>
                    <a:pt x="196437" y="153605"/>
                  </a:cubicBezTo>
                  <a:cubicBezTo>
                    <a:pt x="196437" y="151876"/>
                    <a:pt x="197807" y="150474"/>
                    <a:pt x="199536" y="150474"/>
                  </a:cubicBezTo>
                  <a:close/>
                  <a:moveTo>
                    <a:pt x="151062" y="0"/>
                  </a:moveTo>
                  <a:cubicBezTo>
                    <a:pt x="150625" y="0"/>
                    <a:pt x="150180" y="94"/>
                    <a:pt x="149758" y="292"/>
                  </a:cubicBezTo>
                  <a:cubicBezTo>
                    <a:pt x="148257" y="1010"/>
                    <a:pt x="147605" y="2836"/>
                    <a:pt x="148323" y="4369"/>
                  </a:cubicBezTo>
                  <a:cubicBezTo>
                    <a:pt x="150997" y="10013"/>
                    <a:pt x="152400" y="16047"/>
                    <a:pt x="152498" y="22310"/>
                  </a:cubicBezTo>
                  <a:cubicBezTo>
                    <a:pt x="152498" y="23256"/>
                    <a:pt x="152955" y="24137"/>
                    <a:pt x="153705" y="24724"/>
                  </a:cubicBezTo>
                  <a:cubicBezTo>
                    <a:pt x="154249" y="25126"/>
                    <a:pt x="154913" y="25340"/>
                    <a:pt x="155572" y="25340"/>
                  </a:cubicBezTo>
                  <a:cubicBezTo>
                    <a:pt x="155822" y="25340"/>
                    <a:pt x="156072" y="25309"/>
                    <a:pt x="156314" y="25246"/>
                  </a:cubicBezTo>
                  <a:cubicBezTo>
                    <a:pt x="157340" y="24964"/>
                    <a:pt x="158405" y="24823"/>
                    <a:pt x="159463" y="24823"/>
                  </a:cubicBezTo>
                  <a:cubicBezTo>
                    <a:pt x="159752" y="24823"/>
                    <a:pt x="160040" y="24834"/>
                    <a:pt x="160327" y="24855"/>
                  </a:cubicBezTo>
                  <a:cubicBezTo>
                    <a:pt x="165937" y="25246"/>
                    <a:pt x="171254" y="30465"/>
                    <a:pt x="171744" y="36076"/>
                  </a:cubicBezTo>
                  <a:lnTo>
                    <a:pt x="171776" y="36206"/>
                  </a:lnTo>
                  <a:cubicBezTo>
                    <a:pt x="171907" y="38000"/>
                    <a:pt x="171287" y="39697"/>
                    <a:pt x="170080" y="41001"/>
                  </a:cubicBezTo>
                  <a:cubicBezTo>
                    <a:pt x="168840" y="42339"/>
                    <a:pt x="167177" y="43057"/>
                    <a:pt x="165383" y="43057"/>
                  </a:cubicBezTo>
                  <a:lnTo>
                    <a:pt x="43482" y="43057"/>
                  </a:lnTo>
                  <a:cubicBezTo>
                    <a:pt x="40253" y="43057"/>
                    <a:pt x="37545" y="40675"/>
                    <a:pt x="37154" y="37511"/>
                  </a:cubicBezTo>
                  <a:cubicBezTo>
                    <a:pt x="37024" y="36630"/>
                    <a:pt x="36991" y="35750"/>
                    <a:pt x="36991" y="34836"/>
                  </a:cubicBezTo>
                  <a:cubicBezTo>
                    <a:pt x="37024" y="30889"/>
                    <a:pt x="38263" y="27040"/>
                    <a:pt x="40546" y="23778"/>
                  </a:cubicBezTo>
                  <a:cubicBezTo>
                    <a:pt x="41525" y="22408"/>
                    <a:pt x="41199" y="20484"/>
                    <a:pt x="39829" y="19505"/>
                  </a:cubicBezTo>
                  <a:cubicBezTo>
                    <a:pt x="39289" y="19141"/>
                    <a:pt x="38676" y="18965"/>
                    <a:pt x="38071" y="18965"/>
                  </a:cubicBezTo>
                  <a:cubicBezTo>
                    <a:pt x="37104" y="18965"/>
                    <a:pt x="36157" y="19413"/>
                    <a:pt x="35556" y="20255"/>
                  </a:cubicBezTo>
                  <a:cubicBezTo>
                    <a:pt x="32555" y="24561"/>
                    <a:pt x="30924" y="29585"/>
                    <a:pt x="30858" y="34804"/>
                  </a:cubicBezTo>
                  <a:cubicBezTo>
                    <a:pt x="30858" y="35945"/>
                    <a:pt x="30924" y="37120"/>
                    <a:pt x="31087" y="38261"/>
                  </a:cubicBezTo>
                  <a:cubicBezTo>
                    <a:pt x="31837" y="44492"/>
                    <a:pt x="37187" y="49156"/>
                    <a:pt x="43482" y="49156"/>
                  </a:cubicBezTo>
                  <a:lnTo>
                    <a:pt x="44233" y="49156"/>
                  </a:lnTo>
                  <a:lnTo>
                    <a:pt x="44233" y="65825"/>
                  </a:lnTo>
                  <a:lnTo>
                    <a:pt x="6654" y="103403"/>
                  </a:lnTo>
                  <a:cubicBezTo>
                    <a:pt x="6067" y="103990"/>
                    <a:pt x="5741" y="104741"/>
                    <a:pt x="5741" y="105556"/>
                  </a:cubicBezTo>
                  <a:lnTo>
                    <a:pt x="5741" y="145059"/>
                  </a:lnTo>
                  <a:cubicBezTo>
                    <a:pt x="2381" y="146429"/>
                    <a:pt x="0" y="149756"/>
                    <a:pt x="0" y="153605"/>
                  </a:cubicBezTo>
                  <a:cubicBezTo>
                    <a:pt x="0" y="158694"/>
                    <a:pt x="4143" y="162837"/>
                    <a:pt x="9231" y="162837"/>
                  </a:cubicBezTo>
                  <a:cubicBezTo>
                    <a:pt x="14320" y="162837"/>
                    <a:pt x="18463" y="158694"/>
                    <a:pt x="18463" y="153605"/>
                  </a:cubicBezTo>
                  <a:cubicBezTo>
                    <a:pt x="18463" y="149430"/>
                    <a:pt x="15690" y="145907"/>
                    <a:pt x="11874" y="144765"/>
                  </a:cubicBezTo>
                  <a:lnTo>
                    <a:pt x="11874" y="106828"/>
                  </a:lnTo>
                  <a:lnTo>
                    <a:pt x="49452" y="69250"/>
                  </a:lnTo>
                  <a:cubicBezTo>
                    <a:pt x="50039" y="68663"/>
                    <a:pt x="50365" y="67880"/>
                    <a:pt x="50365" y="67065"/>
                  </a:cubicBezTo>
                  <a:lnTo>
                    <a:pt x="50365" y="49156"/>
                  </a:lnTo>
                  <a:lnTo>
                    <a:pt x="63804" y="49156"/>
                  </a:lnTo>
                  <a:lnTo>
                    <a:pt x="63804" y="74991"/>
                  </a:lnTo>
                  <a:lnTo>
                    <a:pt x="45113" y="93683"/>
                  </a:lnTo>
                  <a:cubicBezTo>
                    <a:pt x="44559" y="94237"/>
                    <a:pt x="44233" y="95020"/>
                    <a:pt x="44233" y="95835"/>
                  </a:cubicBezTo>
                  <a:lnTo>
                    <a:pt x="44233" y="144896"/>
                  </a:lnTo>
                  <a:cubicBezTo>
                    <a:pt x="40644" y="146168"/>
                    <a:pt x="38067" y="149593"/>
                    <a:pt x="38067" y="153605"/>
                  </a:cubicBezTo>
                  <a:cubicBezTo>
                    <a:pt x="38067" y="158694"/>
                    <a:pt x="42210" y="162837"/>
                    <a:pt x="47299" y="162837"/>
                  </a:cubicBezTo>
                  <a:cubicBezTo>
                    <a:pt x="52388" y="162837"/>
                    <a:pt x="56530" y="158694"/>
                    <a:pt x="56530" y="153605"/>
                  </a:cubicBezTo>
                  <a:cubicBezTo>
                    <a:pt x="56530" y="149593"/>
                    <a:pt x="53953" y="146168"/>
                    <a:pt x="50365" y="144896"/>
                  </a:cubicBezTo>
                  <a:lnTo>
                    <a:pt x="50365" y="97108"/>
                  </a:lnTo>
                  <a:lnTo>
                    <a:pt x="69024" y="78416"/>
                  </a:lnTo>
                  <a:cubicBezTo>
                    <a:pt x="69611" y="77862"/>
                    <a:pt x="69904" y="77079"/>
                    <a:pt x="69904" y="76264"/>
                  </a:cubicBezTo>
                  <a:lnTo>
                    <a:pt x="69904" y="49156"/>
                  </a:lnTo>
                  <a:lnTo>
                    <a:pt x="82300" y="49156"/>
                  </a:lnTo>
                  <a:lnTo>
                    <a:pt x="82300" y="144896"/>
                  </a:lnTo>
                  <a:cubicBezTo>
                    <a:pt x="78712" y="146168"/>
                    <a:pt x="76135" y="149593"/>
                    <a:pt x="76135" y="153605"/>
                  </a:cubicBezTo>
                  <a:cubicBezTo>
                    <a:pt x="76135" y="158694"/>
                    <a:pt x="80277" y="162837"/>
                    <a:pt x="85366" y="162837"/>
                  </a:cubicBezTo>
                  <a:cubicBezTo>
                    <a:pt x="89378" y="162837"/>
                    <a:pt x="92804" y="160260"/>
                    <a:pt x="94076" y="156671"/>
                  </a:cubicBezTo>
                  <a:lnTo>
                    <a:pt x="114691" y="156671"/>
                  </a:lnTo>
                  <a:cubicBezTo>
                    <a:pt x="115964" y="160260"/>
                    <a:pt x="119389" y="162837"/>
                    <a:pt x="123401" y="162837"/>
                  </a:cubicBezTo>
                  <a:cubicBezTo>
                    <a:pt x="128490" y="162837"/>
                    <a:pt x="132632" y="158694"/>
                    <a:pt x="132632" y="153605"/>
                  </a:cubicBezTo>
                  <a:cubicBezTo>
                    <a:pt x="132632" y="149593"/>
                    <a:pt x="130055" y="146168"/>
                    <a:pt x="126500" y="144896"/>
                  </a:cubicBezTo>
                  <a:cubicBezTo>
                    <a:pt x="126598" y="137002"/>
                    <a:pt x="126598" y="129303"/>
                    <a:pt x="126467" y="121377"/>
                  </a:cubicBezTo>
                  <a:cubicBezTo>
                    <a:pt x="126435" y="119733"/>
                    <a:pt x="125096" y="118375"/>
                    <a:pt x="123428" y="118375"/>
                  </a:cubicBezTo>
                  <a:cubicBezTo>
                    <a:pt x="123408" y="118375"/>
                    <a:pt x="123388" y="118375"/>
                    <a:pt x="123368" y="118376"/>
                  </a:cubicBezTo>
                  <a:cubicBezTo>
                    <a:pt x="121672" y="118408"/>
                    <a:pt x="120335" y="119811"/>
                    <a:pt x="120367" y="121475"/>
                  </a:cubicBezTo>
                  <a:cubicBezTo>
                    <a:pt x="120498" y="129369"/>
                    <a:pt x="120498" y="137034"/>
                    <a:pt x="120367" y="144896"/>
                  </a:cubicBezTo>
                  <a:cubicBezTo>
                    <a:pt x="117725" y="145809"/>
                    <a:pt x="115637" y="147897"/>
                    <a:pt x="114691" y="150539"/>
                  </a:cubicBezTo>
                  <a:lnTo>
                    <a:pt x="107450" y="150539"/>
                  </a:lnTo>
                  <a:lnTo>
                    <a:pt x="107450" y="49156"/>
                  </a:lnTo>
                  <a:lnTo>
                    <a:pt x="120367" y="49156"/>
                  </a:lnTo>
                  <a:cubicBezTo>
                    <a:pt x="120498" y="68794"/>
                    <a:pt x="120498" y="88561"/>
                    <a:pt x="120367" y="108003"/>
                  </a:cubicBezTo>
                  <a:cubicBezTo>
                    <a:pt x="120335" y="109699"/>
                    <a:pt x="121705" y="111069"/>
                    <a:pt x="123401" y="111069"/>
                  </a:cubicBezTo>
                  <a:cubicBezTo>
                    <a:pt x="125097" y="111069"/>
                    <a:pt x="126467" y="109732"/>
                    <a:pt x="126467" y="108035"/>
                  </a:cubicBezTo>
                  <a:cubicBezTo>
                    <a:pt x="126598" y="88594"/>
                    <a:pt x="126598" y="68794"/>
                    <a:pt x="126500" y="49156"/>
                  </a:cubicBezTo>
                  <a:lnTo>
                    <a:pt x="138863" y="49156"/>
                  </a:lnTo>
                  <a:lnTo>
                    <a:pt x="138863" y="76264"/>
                  </a:lnTo>
                  <a:cubicBezTo>
                    <a:pt x="138863" y="77079"/>
                    <a:pt x="139156" y="77862"/>
                    <a:pt x="139744" y="78416"/>
                  </a:cubicBezTo>
                  <a:lnTo>
                    <a:pt x="158402" y="97108"/>
                  </a:lnTo>
                  <a:lnTo>
                    <a:pt x="158402" y="144896"/>
                  </a:lnTo>
                  <a:cubicBezTo>
                    <a:pt x="154814" y="146168"/>
                    <a:pt x="152237" y="149593"/>
                    <a:pt x="152237" y="153605"/>
                  </a:cubicBezTo>
                  <a:cubicBezTo>
                    <a:pt x="152237" y="158694"/>
                    <a:pt x="156380" y="162837"/>
                    <a:pt x="161468" y="162837"/>
                  </a:cubicBezTo>
                  <a:cubicBezTo>
                    <a:pt x="166557" y="162837"/>
                    <a:pt x="170700" y="158694"/>
                    <a:pt x="170700" y="153605"/>
                  </a:cubicBezTo>
                  <a:cubicBezTo>
                    <a:pt x="170700" y="149593"/>
                    <a:pt x="168123" y="146168"/>
                    <a:pt x="164535" y="144896"/>
                  </a:cubicBezTo>
                  <a:lnTo>
                    <a:pt x="164535" y="95835"/>
                  </a:lnTo>
                  <a:cubicBezTo>
                    <a:pt x="164535" y="95020"/>
                    <a:pt x="164208" y="94237"/>
                    <a:pt x="163654" y="93683"/>
                  </a:cubicBezTo>
                  <a:lnTo>
                    <a:pt x="144963" y="74991"/>
                  </a:lnTo>
                  <a:lnTo>
                    <a:pt x="144963" y="49156"/>
                  </a:lnTo>
                  <a:lnTo>
                    <a:pt x="158402" y="49156"/>
                  </a:lnTo>
                  <a:lnTo>
                    <a:pt x="158402" y="67065"/>
                  </a:lnTo>
                  <a:cubicBezTo>
                    <a:pt x="158402" y="67880"/>
                    <a:pt x="158728" y="68663"/>
                    <a:pt x="159315" y="69250"/>
                  </a:cubicBezTo>
                  <a:lnTo>
                    <a:pt x="196894" y="106828"/>
                  </a:lnTo>
                  <a:lnTo>
                    <a:pt x="196894" y="144765"/>
                  </a:lnTo>
                  <a:cubicBezTo>
                    <a:pt x="193077" y="145907"/>
                    <a:pt x="190304" y="149430"/>
                    <a:pt x="190304" y="153605"/>
                  </a:cubicBezTo>
                  <a:cubicBezTo>
                    <a:pt x="190304" y="158694"/>
                    <a:pt x="194447" y="162837"/>
                    <a:pt x="199536" y="162837"/>
                  </a:cubicBezTo>
                  <a:cubicBezTo>
                    <a:pt x="204624" y="162837"/>
                    <a:pt x="208767" y="158694"/>
                    <a:pt x="208767" y="153605"/>
                  </a:cubicBezTo>
                  <a:cubicBezTo>
                    <a:pt x="208767" y="149756"/>
                    <a:pt x="206386" y="146429"/>
                    <a:pt x="203026" y="145059"/>
                  </a:cubicBezTo>
                  <a:lnTo>
                    <a:pt x="203026" y="105556"/>
                  </a:lnTo>
                  <a:cubicBezTo>
                    <a:pt x="203026" y="104741"/>
                    <a:pt x="202700" y="103990"/>
                    <a:pt x="202113" y="103403"/>
                  </a:cubicBezTo>
                  <a:lnTo>
                    <a:pt x="164535" y="65825"/>
                  </a:lnTo>
                  <a:lnTo>
                    <a:pt x="164535" y="49156"/>
                  </a:lnTo>
                  <a:lnTo>
                    <a:pt x="165383" y="49156"/>
                  </a:lnTo>
                  <a:cubicBezTo>
                    <a:pt x="168840" y="49156"/>
                    <a:pt x="172200" y="47721"/>
                    <a:pt x="174549" y="45177"/>
                  </a:cubicBezTo>
                  <a:cubicBezTo>
                    <a:pt x="176898" y="42632"/>
                    <a:pt x="178104" y="39207"/>
                    <a:pt x="177876" y="35782"/>
                  </a:cubicBezTo>
                  <a:cubicBezTo>
                    <a:pt x="177844" y="35684"/>
                    <a:pt x="177844" y="35587"/>
                    <a:pt x="177844" y="35521"/>
                  </a:cubicBezTo>
                  <a:cubicBezTo>
                    <a:pt x="177093" y="26877"/>
                    <a:pt x="169428" y="19342"/>
                    <a:pt x="160751" y="18755"/>
                  </a:cubicBezTo>
                  <a:cubicBezTo>
                    <a:pt x="160299" y="18736"/>
                    <a:pt x="159858" y="18717"/>
                    <a:pt x="159415" y="18717"/>
                  </a:cubicBezTo>
                  <a:cubicBezTo>
                    <a:pt x="159091" y="18717"/>
                    <a:pt x="158766" y="18727"/>
                    <a:pt x="158435" y="18755"/>
                  </a:cubicBezTo>
                  <a:cubicBezTo>
                    <a:pt x="157945" y="12818"/>
                    <a:pt x="156412" y="7142"/>
                    <a:pt x="153835" y="1760"/>
                  </a:cubicBezTo>
                  <a:cubicBezTo>
                    <a:pt x="153315" y="649"/>
                    <a:pt x="152213" y="0"/>
                    <a:pt x="15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9"/>
            <p:cNvSpPr/>
            <p:nvPr/>
          </p:nvSpPr>
          <p:spPr>
            <a:xfrm>
              <a:off x="3409575" y="1115575"/>
              <a:ext cx="425725" cy="729100"/>
            </a:xfrm>
            <a:custGeom>
              <a:avLst/>
              <a:gdLst/>
              <a:ahLst/>
              <a:cxnLst/>
              <a:rect l="l" t="t" r="r" b="b"/>
              <a:pathLst>
                <a:path w="17029" h="29164" extrusionOk="0">
                  <a:moveTo>
                    <a:pt x="13962" y="1"/>
                  </a:moveTo>
                  <a:cubicBezTo>
                    <a:pt x="12266" y="1"/>
                    <a:pt x="10896" y="1371"/>
                    <a:pt x="10896" y="3067"/>
                  </a:cubicBezTo>
                  <a:lnTo>
                    <a:pt x="10896" y="18725"/>
                  </a:lnTo>
                  <a:lnTo>
                    <a:pt x="5546" y="13342"/>
                  </a:lnTo>
                  <a:cubicBezTo>
                    <a:pt x="4943" y="12739"/>
                    <a:pt x="4160" y="12437"/>
                    <a:pt x="3377" y="12437"/>
                  </a:cubicBezTo>
                  <a:cubicBezTo>
                    <a:pt x="2594" y="12437"/>
                    <a:pt x="1811" y="12739"/>
                    <a:pt x="1208" y="13342"/>
                  </a:cubicBezTo>
                  <a:cubicBezTo>
                    <a:pt x="1" y="14517"/>
                    <a:pt x="1" y="16474"/>
                    <a:pt x="1208" y="17648"/>
                  </a:cubicBezTo>
                  <a:lnTo>
                    <a:pt x="11809" y="28250"/>
                  </a:lnTo>
                  <a:cubicBezTo>
                    <a:pt x="12396" y="28837"/>
                    <a:pt x="13179" y="29163"/>
                    <a:pt x="13962" y="29163"/>
                  </a:cubicBezTo>
                  <a:cubicBezTo>
                    <a:pt x="14353" y="29163"/>
                    <a:pt x="14777" y="29065"/>
                    <a:pt x="15136" y="28935"/>
                  </a:cubicBezTo>
                  <a:cubicBezTo>
                    <a:pt x="16278" y="28445"/>
                    <a:pt x="17028" y="27336"/>
                    <a:pt x="17028" y="26097"/>
                  </a:cubicBezTo>
                  <a:lnTo>
                    <a:pt x="17028" y="3067"/>
                  </a:lnTo>
                  <a:cubicBezTo>
                    <a:pt x="17028" y="1371"/>
                    <a:pt x="15658" y="1"/>
                    <a:pt x="13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9"/>
            <p:cNvSpPr/>
            <p:nvPr/>
          </p:nvSpPr>
          <p:spPr>
            <a:xfrm>
              <a:off x="3934750" y="1115375"/>
              <a:ext cx="425725" cy="729300"/>
            </a:xfrm>
            <a:custGeom>
              <a:avLst/>
              <a:gdLst/>
              <a:ahLst/>
              <a:cxnLst/>
              <a:rect l="l" t="t" r="r" b="b"/>
              <a:pathLst>
                <a:path w="17029" h="29172" extrusionOk="0">
                  <a:moveTo>
                    <a:pt x="3049" y="0"/>
                  </a:moveTo>
                  <a:cubicBezTo>
                    <a:pt x="2660" y="0"/>
                    <a:pt x="2268" y="77"/>
                    <a:pt x="1893" y="237"/>
                  </a:cubicBezTo>
                  <a:cubicBezTo>
                    <a:pt x="751" y="727"/>
                    <a:pt x="1" y="1836"/>
                    <a:pt x="1" y="3075"/>
                  </a:cubicBezTo>
                  <a:lnTo>
                    <a:pt x="1" y="26105"/>
                  </a:lnTo>
                  <a:cubicBezTo>
                    <a:pt x="1" y="27801"/>
                    <a:pt x="1371" y="29171"/>
                    <a:pt x="3067" y="29171"/>
                  </a:cubicBezTo>
                  <a:cubicBezTo>
                    <a:pt x="4763" y="29171"/>
                    <a:pt x="6133" y="27801"/>
                    <a:pt x="6133" y="26105"/>
                  </a:cubicBezTo>
                  <a:lnTo>
                    <a:pt x="6133" y="10447"/>
                  </a:lnTo>
                  <a:lnTo>
                    <a:pt x="11483" y="15830"/>
                  </a:lnTo>
                  <a:cubicBezTo>
                    <a:pt x="12087" y="16433"/>
                    <a:pt x="12869" y="16735"/>
                    <a:pt x="13652" y="16735"/>
                  </a:cubicBezTo>
                  <a:cubicBezTo>
                    <a:pt x="14435" y="16735"/>
                    <a:pt x="15218" y="16433"/>
                    <a:pt x="15821" y="15830"/>
                  </a:cubicBezTo>
                  <a:cubicBezTo>
                    <a:pt x="17028" y="14623"/>
                    <a:pt x="17028" y="12698"/>
                    <a:pt x="15821" y="11491"/>
                  </a:cubicBezTo>
                  <a:lnTo>
                    <a:pt x="5220" y="890"/>
                  </a:lnTo>
                  <a:cubicBezTo>
                    <a:pt x="4628" y="320"/>
                    <a:pt x="3845" y="0"/>
                    <a:pt x="3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49"/>
          <p:cNvGrpSpPr/>
          <p:nvPr/>
        </p:nvGrpSpPr>
        <p:grpSpPr>
          <a:xfrm>
            <a:off x="4063603" y="1155588"/>
            <a:ext cx="352818" cy="352818"/>
            <a:chOff x="1190625" y="238125"/>
            <a:chExt cx="5219200" cy="5219200"/>
          </a:xfrm>
        </p:grpSpPr>
        <p:sp>
          <p:nvSpPr>
            <p:cNvPr id="503" name="Google Shape;503;p49"/>
            <p:cNvSpPr/>
            <p:nvPr/>
          </p:nvSpPr>
          <p:spPr>
            <a:xfrm>
              <a:off x="1190625" y="238125"/>
              <a:ext cx="5219200" cy="5219200"/>
            </a:xfrm>
            <a:custGeom>
              <a:avLst/>
              <a:gdLst/>
              <a:ahLst/>
              <a:cxnLst/>
              <a:rect l="l" t="t" r="r" b="b"/>
              <a:pathLst>
                <a:path w="208768" h="208768" extrusionOk="0">
                  <a:moveTo>
                    <a:pt x="58977" y="6100"/>
                  </a:moveTo>
                  <a:cubicBezTo>
                    <a:pt x="59336" y="6100"/>
                    <a:pt x="59629" y="6393"/>
                    <a:pt x="59629" y="6752"/>
                  </a:cubicBezTo>
                  <a:lnTo>
                    <a:pt x="59629" y="15658"/>
                  </a:lnTo>
                  <a:lnTo>
                    <a:pt x="36371" y="15658"/>
                  </a:lnTo>
                  <a:lnTo>
                    <a:pt x="36371" y="6752"/>
                  </a:lnTo>
                  <a:cubicBezTo>
                    <a:pt x="36371" y="6393"/>
                    <a:pt x="36665" y="6100"/>
                    <a:pt x="37024" y="6100"/>
                  </a:cubicBezTo>
                  <a:close/>
                  <a:moveTo>
                    <a:pt x="115344" y="6100"/>
                  </a:moveTo>
                  <a:cubicBezTo>
                    <a:pt x="115703" y="6100"/>
                    <a:pt x="115996" y="6393"/>
                    <a:pt x="115996" y="6752"/>
                  </a:cubicBezTo>
                  <a:lnTo>
                    <a:pt x="115996" y="15658"/>
                  </a:lnTo>
                  <a:lnTo>
                    <a:pt x="92771" y="15658"/>
                  </a:lnTo>
                  <a:lnTo>
                    <a:pt x="92771" y="6752"/>
                  </a:lnTo>
                  <a:cubicBezTo>
                    <a:pt x="92771" y="6393"/>
                    <a:pt x="93064" y="6100"/>
                    <a:pt x="93423" y="6100"/>
                  </a:cubicBezTo>
                  <a:close/>
                  <a:moveTo>
                    <a:pt x="171744" y="6100"/>
                  </a:moveTo>
                  <a:cubicBezTo>
                    <a:pt x="172102" y="6100"/>
                    <a:pt x="172396" y="6393"/>
                    <a:pt x="172396" y="6752"/>
                  </a:cubicBezTo>
                  <a:lnTo>
                    <a:pt x="172396" y="15658"/>
                  </a:lnTo>
                  <a:lnTo>
                    <a:pt x="149138" y="15658"/>
                  </a:lnTo>
                  <a:lnTo>
                    <a:pt x="149138" y="6752"/>
                  </a:lnTo>
                  <a:cubicBezTo>
                    <a:pt x="149138" y="6393"/>
                    <a:pt x="149432" y="6100"/>
                    <a:pt x="149790" y="6100"/>
                  </a:cubicBezTo>
                  <a:close/>
                  <a:moveTo>
                    <a:pt x="15658" y="36371"/>
                  </a:moveTo>
                  <a:lnTo>
                    <a:pt x="15658" y="59629"/>
                  </a:lnTo>
                  <a:lnTo>
                    <a:pt x="6752" y="59629"/>
                  </a:lnTo>
                  <a:cubicBezTo>
                    <a:pt x="6393" y="59629"/>
                    <a:pt x="6100" y="59336"/>
                    <a:pt x="6100" y="58977"/>
                  </a:cubicBezTo>
                  <a:lnTo>
                    <a:pt x="6100" y="37024"/>
                  </a:lnTo>
                  <a:cubicBezTo>
                    <a:pt x="6100" y="36665"/>
                    <a:pt x="6393" y="36371"/>
                    <a:pt x="6752" y="36371"/>
                  </a:cubicBezTo>
                  <a:close/>
                  <a:moveTo>
                    <a:pt x="202015" y="36371"/>
                  </a:moveTo>
                  <a:cubicBezTo>
                    <a:pt x="202374" y="36371"/>
                    <a:pt x="202667" y="36665"/>
                    <a:pt x="202667" y="37024"/>
                  </a:cubicBezTo>
                  <a:lnTo>
                    <a:pt x="202667" y="58977"/>
                  </a:lnTo>
                  <a:cubicBezTo>
                    <a:pt x="202667" y="59336"/>
                    <a:pt x="202374" y="59629"/>
                    <a:pt x="202015" y="59629"/>
                  </a:cubicBezTo>
                  <a:lnTo>
                    <a:pt x="193110" y="59629"/>
                  </a:lnTo>
                  <a:lnTo>
                    <a:pt x="193110" y="36371"/>
                  </a:lnTo>
                  <a:close/>
                  <a:moveTo>
                    <a:pt x="15658" y="92771"/>
                  </a:moveTo>
                  <a:lnTo>
                    <a:pt x="15658" y="115996"/>
                  </a:lnTo>
                  <a:lnTo>
                    <a:pt x="6752" y="115996"/>
                  </a:lnTo>
                  <a:cubicBezTo>
                    <a:pt x="6393" y="115996"/>
                    <a:pt x="6100" y="115703"/>
                    <a:pt x="6100" y="115344"/>
                  </a:cubicBezTo>
                  <a:lnTo>
                    <a:pt x="6100" y="93423"/>
                  </a:lnTo>
                  <a:cubicBezTo>
                    <a:pt x="6100" y="93064"/>
                    <a:pt x="6393" y="92771"/>
                    <a:pt x="6752" y="92771"/>
                  </a:cubicBezTo>
                  <a:close/>
                  <a:moveTo>
                    <a:pt x="202015" y="92771"/>
                  </a:moveTo>
                  <a:cubicBezTo>
                    <a:pt x="202374" y="92771"/>
                    <a:pt x="202667" y="93064"/>
                    <a:pt x="202667" y="93423"/>
                  </a:cubicBezTo>
                  <a:lnTo>
                    <a:pt x="202667" y="115344"/>
                  </a:lnTo>
                  <a:cubicBezTo>
                    <a:pt x="202667" y="115703"/>
                    <a:pt x="202374" y="115996"/>
                    <a:pt x="202015" y="115996"/>
                  </a:cubicBezTo>
                  <a:lnTo>
                    <a:pt x="193110" y="115996"/>
                  </a:lnTo>
                  <a:lnTo>
                    <a:pt x="193110" y="92771"/>
                  </a:lnTo>
                  <a:close/>
                  <a:moveTo>
                    <a:pt x="15658" y="149138"/>
                  </a:moveTo>
                  <a:lnTo>
                    <a:pt x="15658" y="172396"/>
                  </a:lnTo>
                  <a:lnTo>
                    <a:pt x="6752" y="172396"/>
                  </a:lnTo>
                  <a:cubicBezTo>
                    <a:pt x="6393" y="172396"/>
                    <a:pt x="6100" y="172102"/>
                    <a:pt x="6100" y="171744"/>
                  </a:cubicBezTo>
                  <a:lnTo>
                    <a:pt x="6100" y="149790"/>
                  </a:lnTo>
                  <a:cubicBezTo>
                    <a:pt x="6100" y="149432"/>
                    <a:pt x="6393" y="149138"/>
                    <a:pt x="6752" y="149138"/>
                  </a:cubicBezTo>
                  <a:close/>
                  <a:moveTo>
                    <a:pt x="202015" y="149138"/>
                  </a:moveTo>
                  <a:cubicBezTo>
                    <a:pt x="202374" y="149138"/>
                    <a:pt x="202667" y="149432"/>
                    <a:pt x="202667" y="149790"/>
                  </a:cubicBezTo>
                  <a:lnTo>
                    <a:pt x="202667" y="171744"/>
                  </a:lnTo>
                  <a:cubicBezTo>
                    <a:pt x="202667" y="172102"/>
                    <a:pt x="202374" y="172396"/>
                    <a:pt x="202015" y="172396"/>
                  </a:cubicBezTo>
                  <a:lnTo>
                    <a:pt x="193110" y="172396"/>
                  </a:lnTo>
                  <a:lnTo>
                    <a:pt x="193110" y="149138"/>
                  </a:lnTo>
                  <a:close/>
                  <a:moveTo>
                    <a:pt x="177909" y="21790"/>
                  </a:moveTo>
                  <a:cubicBezTo>
                    <a:pt x="182932" y="21790"/>
                    <a:pt x="186977" y="25835"/>
                    <a:pt x="186977" y="30858"/>
                  </a:cubicBezTo>
                  <a:lnTo>
                    <a:pt x="186977" y="177909"/>
                  </a:lnTo>
                  <a:cubicBezTo>
                    <a:pt x="186977" y="182932"/>
                    <a:pt x="182900" y="186977"/>
                    <a:pt x="177909" y="186977"/>
                  </a:cubicBezTo>
                  <a:lnTo>
                    <a:pt x="30858" y="186977"/>
                  </a:lnTo>
                  <a:cubicBezTo>
                    <a:pt x="25868" y="186977"/>
                    <a:pt x="21790" y="182932"/>
                    <a:pt x="21790" y="177909"/>
                  </a:cubicBezTo>
                  <a:lnTo>
                    <a:pt x="21790" y="30858"/>
                  </a:lnTo>
                  <a:cubicBezTo>
                    <a:pt x="21790" y="25868"/>
                    <a:pt x="25868" y="21790"/>
                    <a:pt x="30858" y="21790"/>
                  </a:cubicBezTo>
                  <a:close/>
                  <a:moveTo>
                    <a:pt x="115996" y="193110"/>
                  </a:moveTo>
                  <a:lnTo>
                    <a:pt x="115996" y="202015"/>
                  </a:lnTo>
                  <a:cubicBezTo>
                    <a:pt x="115996" y="202374"/>
                    <a:pt x="115703" y="202667"/>
                    <a:pt x="115344" y="202667"/>
                  </a:cubicBezTo>
                  <a:lnTo>
                    <a:pt x="93423" y="202667"/>
                  </a:lnTo>
                  <a:cubicBezTo>
                    <a:pt x="93064" y="202667"/>
                    <a:pt x="92771" y="202374"/>
                    <a:pt x="92771" y="202015"/>
                  </a:cubicBezTo>
                  <a:lnTo>
                    <a:pt x="92771" y="193110"/>
                  </a:lnTo>
                  <a:close/>
                  <a:moveTo>
                    <a:pt x="172396" y="193110"/>
                  </a:moveTo>
                  <a:lnTo>
                    <a:pt x="172396" y="202015"/>
                  </a:lnTo>
                  <a:cubicBezTo>
                    <a:pt x="172396" y="202374"/>
                    <a:pt x="172102" y="202667"/>
                    <a:pt x="171744" y="202667"/>
                  </a:cubicBezTo>
                  <a:lnTo>
                    <a:pt x="149790" y="202667"/>
                  </a:lnTo>
                  <a:cubicBezTo>
                    <a:pt x="149432" y="202667"/>
                    <a:pt x="149138" y="202374"/>
                    <a:pt x="149138" y="202015"/>
                  </a:cubicBezTo>
                  <a:lnTo>
                    <a:pt x="149138" y="193110"/>
                  </a:lnTo>
                  <a:close/>
                  <a:moveTo>
                    <a:pt x="37024" y="0"/>
                  </a:moveTo>
                  <a:cubicBezTo>
                    <a:pt x="33305" y="0"/>
                    <a:pt x="30271" y="3034"/>
                    <a:pt x="30271" y="6752"/>
                  </a:cubicBezTo>
                  <a:lnTo>
                    <a:pt x="30271" y="15690"/>
                  </a:lnTo>
                  <a:cubicBezTo>
                    <a:pt x="22345" y="15984"/>
                    <a:pt x="15984" y="22345"/>
                    <a:pt x="15690" y="30271"/>
                  </a:cubicBezTo>
                  <a:lnTo>
                    <a:pt x="6752" y="30271"/>
                  </a:lnTo>
                  <a:cubicBezTo>
                    <a:pt x="3034" y="30271"/>
                    <a:pt x="0" y="33305"/>
                    <a:pt x="0" y="37024"/>
                  </a:cubicBezTo>
                  <a:lnTo>
                    <a:pt x="0" y="58977"/>
                  </a:lnTo>
                  <a:cubicBezTo>
                    <a:pt x="0" y="62695"/>
                    <a:pt x="3034" y="65729"/>
                    <a:pt x="6752" y="65729"/>
                  </a:cubicBezTo>
                  <a:lnTo>
                    <a:pt x="15658" y="65729"/>
                  </a:lnTo>
                  <a:lnTo>
                    <a:pt x="15658" y="86638"/>
                  </a:lnTo>
                  <a:lnTo>
                    <a:pt x="6752" y="86638"/>
                  </a:lnTo>
                  <a:cubicBezTo>
                    <a:pt x="3034" y="86638"/>
                    <a:pt x="0" y="89672"/>
                    <a:pt x="0" y="93423"/>
                  </a:cubicBezTo>
                  <a:lnTo>
                    <a:pt x="0" y="115344"/>
                  </a:lnTo>
                  <a:cubicBezTo>
                    <a:pt x="0" y="119095"/>
                    <a:pt x="3034" y="122129"/>
                    <a:pt x="6752" y="122129"/>
                  </a:cubicBezTo>
                  <a:lnTo>
                    <a:pt x="15658" y="122129"/>
                  </a:lnTo>
                  <a:lnTo>
                    <a:pt x="15658" y="143038"/>
                  </a:lnTo>
                  <a:lnTo>
                    <a:pt x="6752" y="143038"/>
                  </a:lnTo>
                  <a:cubicBezTo>
                    <a:pt x="3034" y="143038"/>
                    <a:pt x="0" y="146072"/>
                    <a:pt x="0" y="149790"/>
                  </a:cubicBezTo>
                  <a:lnTo>
                    <a:pt x="0" y="171744"/>
                  </a:lnTo>
                  <a:cubicBezTo>
                    <a:pt x="0" y="175462"/>
                    <a:pt x="3034" y="178496"/>
                    <a:pt x="6752" y="178496"/>
                  </a:cubicBezTo>
                  <a:lnTo>
                    <a:pt x="15690" y="178496"/>
                  </a:lnTo>
                  <a:cubicBezTo>
                    <a:pt x="15984" y="186423"/>
                    <a:pt x="22345" y="192783"/>
                    <a:pt x="30271" y="193077"/>
                  </a:cubicBezTo>
                  <a:lnTo>
                    <a:pt x="30271" y="202015"/>
                  </a:lnTo>
                  <a:cubicBezTo>
                    <a:pt x="30271" y="205733"/>
                    <a:pt x="33305" y="208767"/>
                    <a:pt x="37024" y="208767"/>
                  </a:cubicBezTo>
                  <a:lnTo>
                    <a:pt x="39568" y="208767"/>
                  </a:lnTo>
                  <a:cubicBezTo>
                    <a:pt x="41264" y="208767"/>
                    <a:pt x="42634" y="207397"/>
                    <a:pt x="42634" y="205701"/>
                  </a:cubicBezTo>
                  <a:cubicBezTo>
                    <a:pt x="42634" y="204005"/>
                    <a:pt x="41264" y="202667"/>
                    <a:pt x="39568" y="202667"/>
                  </a:cubicBezTo>
                  <a:lnTo>
                    <a:pt x="37024" y="202667"/>
                  </a:lnTo>
                  <a:cubicBezTo>
                    <a:pt x="36665" y="202667"/>
                    <a:pt x="36371" y="202374"/>
                    <a:pt x="36371" y="202015"/>
                  </a:cubicBezTo>
                  <a:lnTo>
                    <a:pt x="36371" y="193110"/>
                  </a:lnTo>
                  <a:lnTo>
                    <a:pt x="59629" y="193110"/>
                  </a:lnTo>
                  <a:lnTo>
                    <a:pt x="59629" y="202015"/>
                  </a:lnTo>
                  <a:cubicBezTo>
                    <a:pt x="59629" y="202374"/>
                    <a:pt x="59336" y="202667"/>
                    <a:pt x="58977" y="202667"/>
                  </a:cubicBezTo>
                  <a:lnTo>
                    <a:pt x="52061" y="202667"/>
                  </a:lnTo>
                  <a:cubicBezTo>
                    <a:pt x="50365" y="202667"/>
                    <a:pt x="48995" y="204005"/>
                    <a:pt x="48995" y="205701"/>
                  </a:cubicBezTo>
                  <a:cubicBezTo>
                    <a:pt x="48995" y="207397"/>
                    <a:pt x="50365" y="208767"/>
                    <a:pt x="52061" y="208767"/>
                  </a:cubicBezTo>
                  <a:lnTo>
                    <a:pt x="58977" y="208767"/>
                  </a:lnTo>
                  <a:cubicBezTo>
                    <a:pt x="62695" y="208767"/>
                    <a:pt x="65729" y="205733"/>
                    <a:pt x="65729" y="202015"/>
                  </a:cubicBezTo>
                  <a:lnTo>
                    <a:pt x="65729" y="193110"/>
                  </a:lnTo>
                  <a:lnTo>
                    <a:pt x="86638" y="193110"/>
                  </a:lnTo>
                  <a:lnTo>
                    <a:pt x="86638" y="202015"/>
                  </a:lnTo>
                  <a:cubicBezTo>
                    <a:pt x="86638" y="205733"/>
                    <a:pt x="89672" y="208767"/>
                    <a:pt x="93423" y="208767"/>
                  </a:cubicBezTo>
                  <a:lnTo>
                    <a:pt x="115344" y="208767"/>
                  </a:lnTo>
                  <a:cubicBezTo>
                    <a:pt x="119095" y="208767"/>
                    <a:pt x="122129" y="205733"/>
                    <a:pt x="122129" y="202015"/>
                  </a:cubicBezTo>
                  <a:lnTo>
                    <a:pt x="122129" y="193110"/>
                  </a:lnTo>
                  <a:lnTo>
                    <a:pt x="143038" y="193110"/>
                  </a:lnTo>
                  <a:lnTo>
                    <a:pt x="143038" y="202015"/>
                  </a:lnTo>
                  <a:cubicBezTo>
                    <a:pt x="143038" y="205733"/>
                    <a:pt x="146072" y="208767"/>
                    <a:pt x="149790" y="208767"/>
                  </a:cubicBezTo>
                  <a:lnTo>
                    <a:pt x="171744" y="208767"/>
                  </a:lnTo>
                  <a:cubicBezTo>
                    <a:pt x="175462" y="208767"/>
                    <a:pt x="178496" y="205733"/>
                    <a:pt x="178496" y="202015"/>
                  </a:cubicBezTo>
                  <a:lnTo>
                    <a:pt x="178496" y="193077"/>
                  </a:lnTo>
                  <a:cubicBezTo>
                    <a:pt x="186423" y="192783"/>
                    <a:pt x="192783" y="186423"/>
                    <a:pt x="193077" y="178496"/>
                  </a:cubicBezTo>
                  <a:lnTo>
                    <a:pt x="202015" y="178496"/>
                  </a:lnTo>
                  <a:cubicBezTo>
                    <a:pt x="205733" y="178496"/>
                    <a:pt x="208767" y="175462"/>
                    <a:pt x="208767" y="171744"/>
                  </a:cubicBezTo>
                  <a:lnTo>
                    <a:pt x="208767" y="149790"/>
                  </a:lnTo>
                  <a:cubicBezTo>
                    <a:pt x="208767" y="146072"/>
                    <a:pt x="205733" y="143038"/>
                    <a:pt x="202015" y="143038"/>
                  </a:cubicBezTo>
                  <a:lnTo>
                    <a:pt x="193110" y="143038"/>
                  </a:lnTo>
                  <a:lnTo>
                    <a:pt x="193110" y="122129"/>
                  </a:lnTo>
                  <a:lnTo>
                    <a:pt x="202015" y="122129"/>
                  </a:lnTo>
                  <a:cubicBezTo>
                    <a:pt x="205733" y="122129"/>
                    <a:pt x="208767" y="119095"/>
                    <a:pt x="208767" y="115344"/>
                  </a:cubicBezTo>
                  <a:lnTo>
                    <a:pt x="208767" y="93423"/>
                  </a:lnTo>
                  <a:cubicBezTo>
                    <a:pt x="208767" y="89672"/>
                    <a:pt x="205733" y="86638"/>
                    <a:pt x="202015" y="86638"/>
                  </a:cubicBezTo>
                  <a:lnTo>
                    <a:pt x="193110" y="86638"/>
                  </a:lnTo>
                  <a:lnTo>
                    <a:pt x="193110" y="65729"/>
                  </a:lnTo>
                  <a:lnTo>
                    <a:pt x="202015" y="65729"/>
                  </a:lnTo>
                  <a:cubicBezTo>
                    <a:pt x="205733" y="65729"/>
                    <a:pt x="208767" y="62695"/>
                    <a:pt x="208767" y="58977"/>
                  </a:cubicBezTo>
                  <a:lnTo>
                    <a:pt x="208767" y="37024"/>
                  </a:lnTo>
                  <a:cubicBezTo>
                    <a:pt x="208767" y="33305"/>
                    <a:pt x="205733" y="30271"/>
                    <a:pt x="202015" y="30271"/>
                  </a:cubicBezTo>
                  <a:lnTo>
                    <a:pt x="193077" y="30271"/>
                  </a:lnTo>
                  <a:cubicBezTo>
                    <a:pt x="192783" y="22345"/>
                    <a:pt x="186423" y="15984"/>
                    <a:pt x="178496" y="15690"/>
                  </a:cubicBezTo>
                  <a:lnTo>
                    <a:pt x="178496" y="6752"/>
                  </a:lnTo>
                  <a:cubicBezTo>
                    <a:pt x="178496" y="3034"/>
                    <a:pt x="175462" y="0"/>
                    <a:pt x="171744" y="0"/>
                  </a:cubicBezTo>
                  <a:lnTo>
                    <a:pt x="149790" y="0"/>
                  </a:lnTo>
                  <a:cubicBezTo>
                    <a:pt x="146072" y="0"/>
                    <a:pt x="143038" y="3034"/>
                    <a:pt x="143038" y="6752"/>
                  </a:cubicBezTo>
                  <a:lnTo>
                    <a:pt x="143038" y="15658"/>
                  </a:lnTo>
                  <a:lnTo>
                    <a:pt x="122129" y="15658"/>
                  </a:lnTo>
                  <a:lnTo>
                    <a:pt x="122129" y="6752"/>
                  </a:lnTo>
                  <a:cubicBezTo>
                    <a:pt x="122129" y="3034"/>
                    <a:pt x="119095" y="0"/>
                    <a:pt x="115344" y="0"/>
                  </a:cubicBezTo>
                  <a:lnTo>
                    <a:pt x="93423" y="0"/>
                  </a:lnTo>
                  <a:cubicBezTo>
                    <a:pt x="89672" y="0"/>
                    <a:pt x="86638" y="3034"/>
                    <a:pt x="86638" y="6752"/>
                  </a:cubicBezTo>
                  <a:lnTo>
                    <a:pt x="86638" y="15658"/>
                  </a:lnTo>
                  <a:lnTo>
                    <a:pt x="65729" y="15658"/>
                  </a:lnTo>
                  <a:lnTo>
                    <a:pt x="65729" y="6752"/>
                  </a:lnTo>
                  <a:cubicBezTo>
                    <a:pt x="65729" y="3034"/>
                    <a:pt x="62695" y="0"/>
                    <a:pt x="58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9"/>
            <p:cNvSpPr/>
            <p:nvPr/>
          </p:nvSpPr>
          <p:spPr>
            <a:xfrm>
              <a:off x="2170850" y="1218350"/>
              <a:ext cx="3258750" cy="3258750"/>
            </a:xfrm>
            <a:custGeom>
              <a:avLst/>
              <a:gdLst/>
              <a:ahLst/>
              <a:cxnLst/>
              <a:rect l="l" t="t" r="r" b="b"/>
              <a:pathLst>
                <a:path w="130350" h="130350" extrusionOk="0">
                  <a:moveTo>
                    <a:pt x="9329" y="0"/>
                  </a:moveTo>
                  <a:cubicBezTo>
                    <a:pt x="4208" y="0"/>
                    <a:pt x="0" y="4208"/>
                    <a:pt x="0" y="9329"/>
                  </a:cubicBezTo>
                  <a:lnTo>
                    <a:pt x="0" y="121020"/>
                  </a:lnTo>
                  <a:cubicBezTo>
                    <a:pt x="0" y="126141"/>
                    <a:pt x="4208" y="130349"/>
                    <a:pt x="9329" y="130349"/>
                  </a:cubicBezTo>
                  <a:lnTo>
                    <a:pt x="24824" y="130349"/>
                  </a:lnTo>
                  <a:cubicBezTo>
                    <a:pt x="26520" y="130349"/>
                    <a:pt x="27890" y="128979"/>
                    <a:pt x="27890" y="127283"/>
                  </a:cubicBezTo>
                  <a:cubicBezTo>
                    <a:pt x="27890" y="125587"/>
                    <a:pt x="26520" y="124217"/>
                    <a:pt x="24824" y="124217"/>
                  </a:cubicBezTo>
                  <a:lnTo>
                    <a:pt x="9329" y="124217"/>
                  </a:lnTo>
                  <a:cubicBezTo>
                    <a:pt x="7568" y="124217"/>
                    <a:pt x="6133" y="122781"/>
                    <a:pt x="6133" y="121020"/>
                  </a:cubicBezTo>
                  <a:lnTo>
                    <a:pt x="6133" y="9329"/>
                  </a:lnTo>
                  <a:cubicBezTo>
                    <a:pt x="6133" y="7568"/>
                    <a:pt x="7568" y="6133"/>
                    <a:pt x="9329" y="6133"/>
                  </a:cubicBezTo>
                  <a:lnTo>
                    <a:pt x="121020" y="6133"/>
                  </a:lnTo>
                  <a:cubicBezTo>
                    <a:pt x="122781" y="6133"/>
                    <a:pt x="124217" y="7568"/>
                    <a:pt x="124217" y="9329"/>
                  </a:cubicBezTo>
                  <a:lnTo>
                    <a:pt x="124217" y="34055"/>
                  </a:lnTo>
                  <a:cubicBezTo>
                    <a:pt x="124217" y="35751"/>
                    <a:pt x="125587" y="37121"/>
                    <a:pt x="127283" y="37121"/>
                  </a:cubicBezTo>
                  <a:cubicBezTo>
                    <a:pt x="128979" y="37121"/>
                    <a:pt x="130349" y="35751"/>
                    <a:pt x="130349" y="34055"/>
                  </a:cubicBezTo>
                  <a:lnTo>
                    <a:pt x="130349" y="9329"/>
                  </a:lnTo>
                  <a:cubicBezTo>
                    <a:pt x="130349" y="4208"/>
                    <a:pt x="126141" y="0"/>
                    <a:pt x="12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9"/>
            <p:cNvSpPr/>
            <p:nvPr/>
          </p:nvSpPr>
          <p:spPr>
            <a:xfrm>
              <a:off x="3027100" y="2305400"/>
              <a:ext cx="2402500" cy="2171700"/>
            </a:xfrm>
            <a:custGeom>
              <a:avLst/>
              <a:gdLst/>
              <a:ahLst/>
              <a:cxnLst/>
              <a:rect l="l" t="t" r="r" b="b"/>
              <a:pathLst>
                <a:path w="96100" h="86868" extrusionOk="0">
                  <a:moveTo>
                    <a:pt x="93033" y="0"/>
                  </a:moveTo>
                  <a:cubicBezTo>
                    <a:pt x="91337" y="0"/>
                    <a:pt x="89967" y="1370"/>
                    <a:pt x="89967" y="3067"/>
                  </a:cubicBezTo>
                  <a:lnTo>
                    <a:pt x="89967" y="77538"/>
                  </a:lnTo>
                  <a:cubicBezTo>
                    <a:pt x="89967" y="79299"/>
                    <a:pt x="88531" y="80735"/>
                    <a:pt x="86770" y="80735"/>
                  </a:cubicBezTo>
                  <a:lnTo>
                    <a:pt x="3067" y="80735"/>
                  </a:lnTo>
                  <a:cubicBezTo>
                    <a:pt x="1371" y="80735"/>
                    <a:pt x="1" y="82105"/>
                    <a:pt x="1" y="83801"/>
                  </a:cubicBezTo>
                  <a:cubicBezTo>
                    <a:pt x="1" y="85497"/>
                    <a:pt x="1371" y="86867"/>
                    <a:pt x="3067" y="86867"/>
                  </a:cubicBezTo>
                  <a:lnTo>
                    <a:pt x="86770" y="86867"/>
                  </a:lnTo>
                  <a:cubicBezTo>
                    <a:pt x="91891" y="86867"/>
                    <a:pt x="96099" y="82659"/>
                    <a:pt x="96099" y="77538"/>
                  </a:cubicBezTo>
                  <a:lnTo>
                    <a:pt x="96099" y="3067"/>
                  </a:lnTo>
                  <a:cubicBezTo>
                    <a:pt x="96099" y="1370"/>
                    <a:pt x="94729" y="0"/>
                    <a:pt x="93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2639750" y="1852800"/>
              <a:ext cx="153350" cy="1989825"/>
            </a:xfrm>
            <a:custGeom>
              <a:avLst/>
              <a:gdLst/>
              <a:ahLst/>
              <a:cxnLst/>
              <a:rect l="l" t="t" r="r" b="b"/>
              <a:pathLst>
                <a:path w="6134" h="79593" extrusionOk="0">
                  <a:moveTo>
                    <a:pt x="3067" y="0"/>
                  </a:moveTo>
                  <a:cubicBezTo>
                    <a:pt x="1371" y="0"/>
                    <a:pt x="1" y="1370"/>
                    <a:pt x="1" y="3034"/>
                  </a:cubicBezTo>
                  <a:lnTo>
                    <a:pt x="1" y="76559"/>
                  </a:lnTo>
                  <a:cubicBezTo>
                    <a:pt x="1" y="78223"/>
                    <a:pt x="1371" y="79593"/>
                    <a:pt x="3067" y="79593"/>
                  </a:cubicBezTo>
                  <a:cubicBezTo>
                    <a:pt x="4763" y="79593"/>
                    <a:pt x="6133" y="78223"/>
                    <a:pt x="6133" y="76559"/>
                  </a:cubicBezTo>
                  <a:lnTo>
                    <a:pt x="6133" y="3034"/>
                  </a:lnTo>
                  <a:cubicBezTo>
                    <a:pt x="6133" y="1370"/>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9"/>
            <p:cNvSpPr/>
            <p:nvPr/>
          </p:nvSpPr>
          <p:spPr>
            <a:xfrm>
              <a:off x="4807350" y="1852800"/>
              <a:ext cx="153325" cy="1989825"/>
            </a:xfrm>
            <a:custGeom>
              <a:avLst/>
              <a:gdLst/>
              <a:ahLst/>
              <a:cxnLst/>
              <a:rect l="l" t="t" r="r" b="b"/>
              <a:pathLst>
                <a:path w="6133" h="79593" extrusionOk="0">
                  <a:moveTo>
                    <a:pt x="3066" y="0"/>
                  </a:moveTo>
                  <a:cubicBezTo>
                    <a:pt x="1370" y="0"/>
                    <a:pt x="0" y="1370"/>
                    <a:pt x="0" y="3034"/>
                  </a:cubicBezTo>
                  <a:lnTo>
                    <a:pt x="0" y="76559"/>
                  </a:lnTo>
                  <a:cubicBezTo>
                    <a:pt x="0" y="78223"/>
                    <a:pt x="1370" y="79593"/>
                    <a:pt x="3066" y="79593"/>
                  </a:cubicBezTo>
                  <a:cubicBezTo>
                    <a:pt x="4763" y="79593"/>
                    <a:pt x="6133" y="78223"/>
                    <a:pt x="6133" y="76559"/>
                  </a:cubicBezTo>
                  <a:lnTo>
                    <a:pt x="6133" y="3034"/>
                  </a:lnTo>
                  <a:cubicBezTo>
                    <a:pt x="6133" y="1370"/>
                    <a:pt x="4763" y="0"/>
                    <a:pt x="3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9"/>
            <p:cNvSpPr/>
            <p:nvPr/>
          </p:nvSpPr>
          <p:spPr>
            <a:xfrm>
              <a:off x="2805300" y="1687250"/>
              <a:ext cx="1989825" cy="153350"/>
            </a:xfrm>
            <a:custGeom>
              <a:avLst/>
              <a:gdLst/>
              <a:ahLst/>
              <a:cxnLst/>
              <a:rect l="l" t="t" r="r" b="b"/>
              <a:pathLst>
                <a:path w="79593" h="6134" extrusionOk="0">
                  <a:moveTo>
                    <a:pt x="3034" y="1"/>
                  </a:moveTo>
                  <a:cubicBezTo>
                    <a:pt x="1370" y="1"/>
                    <a:pt x="0" y="1371"/>
                    <a:pt x="0" y="3067"/>
                  </a:cubicBezTo>
                  <a:cubicBezTo>
                    <a:pt x="0" y="4763"/>
                    <a:pt x="1370" y="6133"/>
                    <a:pt x="3034" y="6133"/>
                  </a:cubicBezTo>
                  <a:lnTo>
                    <a:pt x="76559" y="6133"/>
                  </a:lnTo>
                  <a:cubicBezTo>
                    <a:pt x="78223" y="6133"/>
                    <a:pt x="79593" y="4763"/>
                    <a:pt x="79593" y="3067"/>
                  </a:cubicBezTo>
                  <a:cubicBezTo>
                    <a:pt x="79593" y="1371"/>
                    <a:pt x="78223" y="1"/>
                    <a:pt x="76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9"/>
            <p:cNvSpPr/>
            <p:nvPr/>
          </p:nvSpPr>
          <p:spPr>
            <a:xfrm>
              <a:off x="2805300" y="3854850"/>
              <a:ext cx="1989825" cy="153325"/>
            </a:xfrm>
            <a:custGeom>
              <a:avLst/>
              <a:gdLst/>
              <a:ahLst/>
              <a:cxnLst/>
              <a:rect l="l" t="t" r="r" b="b"/>
              <a:pathLst>
                <a:path w="79593" h="6133" extrusionOk="0">
                  <a:moveTo>
                    <a:pt x="3034" y="0"/>
                  </a:moveTo>
                  <a:cubicBezTo>
                    <a:pt x="1370" y="0"/>
                    <a:pt x="0" y="1370"/>
                    <a:pt x="0" y="3066"/>
                  </a:cubicBezTo>
                  <a:cubicBezTo>
                    <a:pt x="0" y="4763"/>
                    <a:pt x="1370" y="6133"/>
                    <a:pt x="3034" y="6133"/>
                  </a:cubicBezTo>
                  <a:lnTo>
                    <a:pt x="76559" y="6133"/>
                  </a:lnTo>
                  <a:cubicBezTo>
                    <a:pt x="78223" y="6133"/>
                    <a:pt x="79593" y="4763"/>
                    <a:pt x="79593" y="3066"/>
                  </a:cubicBezTo>
                  <a:cubicBezTo>
                    <a:pt x="79593" y="1370"/>
                    <a:pt x="78223" y="0"/>
                    <a:pt x="76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9"/>
            <p:cNvSpPr/>
            <p:nvPr/>
          </p:nvSpPr>
          <p:spPr>
            <a:xfrm>
              <a:off x="3813250" y="1977575"/>
              <a:ext cx="863625" cy="863625"/>
            </a:xfrm>
            <a:custGeom>
              <a:avLst/>
              <a:gdLst/>
              <a:ahLst/>
              <a:cxnLst/>
              <a:rect l="l" t="t" r="r" b="b"/>
              <a:pathLst>
                <a:path w="34545" h="34545" extrusionOk="0">
                  <a:moveTo>
                    <a:pt x="3067" y="0"/>
                  </a:moveTo>
                  <a:cubicBezTo>
                    <a:pt x="1371" y="0"/>
                    <a:pt x="0" y="1370"/>
                    <a:pt x="0" y="3066"/>
                  </a:cubicBezTo>
                  <a:cubicBezTo>
                    <a:pt x="0" y="4763"/>
                    <a:pt x="1371" y="6133"/>
                    <a:pt x="3067" y="6133"/>
                  </a:cubicBezTo>
                  <a:lnTo>
                    <a:pt x="28412" y="6133"/>
                  </a:lnTo>
                  <a:lnTo>
                    <a:pt x="28412" y="31478"/>
                  </a:lnTo>
                  <a:cubicBezTo>
                    <a:pt x="28412" y="33175"/>
                    <a:pt x="29782" y="34545"/>
                    <a:pt x="31479" y="34545"/>
                  </a:cubicBezTo>
                  <a:cubicBezTo>
                    <a:pt x="33175" y="34545"/>
                    <a:pt x="34545" y="33175"/>
                    <a:pt x="34545" y="31478"/>
                  </a:cubicBezTo>
                  <a:lnTo>
                    <a:pt x="34545" y="3066"/>
                  </a:lnTo>
                  <a:cubicBezTo>
                    <a:pt x="34545" y="1370"/>
                    <a:pt x="33175" y="0"/>
                    <a:pt x="3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9"/>
            <p:cNvSpPr/>
            <p:nvPr/>
          </p:nvSpPr>
          <p:spPr>
            <a:xfrm>
              <a:off x="2923550" y="3069525"/>
              <a:ext cx="648325" cy="648325"/>
            </a:xfrm>
            <a:custGeom>
              <a:avLst/>
              <a:gdLst/>
              <a:ahLst/>
              <a:cxnLst/>
              <a:rect l="l" t="t" r="r" b="b"/>
              <a:pathLst>
                <a:path w="25933" h="25933" extrusionOk="0">
                  <a:moveTo>
                    <a:pt x="19279" y="6100"/>
                  </a:moveTo>
                  <a:cubicBezTo>
                    <a:pt x="19572" y="6100"/>
                    <a:pt x="19800" y="6361"/>
                    <a:pt x="19800" y="6655"/>
                  </a:cubicBezTo>
                  <a:lnTo>
                    <a:pt x="19800" y="19246"/>
                  </a:lnTo>
                  <a:cubicBezTo>
                    <a:pt x="19800" y="19572"/>
                    <a:pt x="19572" y="19800"/>
                    <a:pt x="19279" y="19800"/>
                  </a:cubicBezTo>
                  <a:lnTo>
                    <a:pt x="6655" y="19800"/>
                  </a:lnTo>
                  <a:cubicBezTo>
                    <a:pt x="6361" y="19800"/>
                    <a:pt x="6133" y="19572"/>
                    <a:pt x="6133" y="19246"/>
                  </a:cubicBezTo>
                  <a:lnTo>
                    <a:pt x="6133" y="6655"/>
                  </a:lnTo>
                  <a:cubicBezTo>
                    <a:pt x="6133" y="6361"/>
                    <a:pt x="6361" y="6100"/>
                    <a:pt x="6655" y="6100"/>
                  </a:cubicBezTo>
                  <a:close/>
                  <a:moveTo>
                    <a:pt x="6655" y="0"/>
                  </a:moveTo>
                  <a:cubicBezTo>
                    <a:pt x="3001" y="0"/>
                    <a:pt x="0" y="2969"/>
                    <a:pt x="0" y="6655"/>
                  </a:cubicBezTo>
                  <a:lnTo>
                    <a:pt x="0" y="19246"/>
                  </a:lnTo>
                  <a:cubicBezTo>
                    <a:pt x="0" y="22932"/>
                    <a:pt x="3001" y="25933"/>
                    <a:pt x="6655" y="25933"/>
                  </a:cubicBezTo>
                  <a:lnTo>
                    <a:pt x="19279" y="25933"/>
                  </a:lnTo>
                  <a:cubicBezTo>
                    <a:pt x="22932" y="25933"/>
                    <a:pt x="25933" y="22932"/>
                    <a:pt x="25933" y="19246"/>
                  </a:cubicBezTo>
                  <a:lnTo>
                    <a:pt x="25933" y="6655"/>
                  </a:lnTo>
                  <a:cubicBezTo>
                    <a:pt x="25933" y="2969"/>
                    <a:pt x="22932" y="0"/>
                    <a:pt x="19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9"/>
          <p:cNvGrpSpPr/>
          <p:nvPr/>
        </p:nvGrpSpPr>
        <p:grpSpPr>
          <a:xfrm>
            <a:off x="6654148" y="1172622"/>
            <a:ext cx="352818" cy="318749"/>
            <a:chOff x="1190625" y="490100"/>
            <a:chExt cx="5219200" cy="4715225"/>
          </a:xfrm>
        </p:grpSpPr>
        <p:sp>
          <p:nvSpPr>
            <p:cNvPr id="513" name="Google Shape;513;p49"/>
            <p:cNvSpPr/>
            <p:nvPr/>
          </p:nvSpPr>
          <p:spPr>
            <a:xfrm>
              <a:off x="1190625" y="490100"/>
              <a:ext cx="5219200" cy="4715225"/>
            </a:xfrm>
            <a:custGeom>
              <a:avLst/>
              <a:gdLst/>
              <a:ahLst/>
              <a:cxnLst/>
              <a:rect l="l" t="t" r="r" b="b"/>
              <a:pathLst>
                <a:path w="208768" h="188609" extrusionOk="0">
                  <a:moveTo>
                    <a:pt x="125652" y="156184"/>
                  </a:moveTo>
                  <a:cubicBezTo>
                    <a:pt x="127772" y="164307"/>
                    <a:pt x="132339" y="174713"/>
                    <a:pt x="142288" y="182248"/>
                  </a:cubicBezTo>
                  <a:cubicBezTo>
                    <a:pt x="142320" y="182280"/>
                    <a:pt x="142353" y="182280"/>
                    <a:pt x="142353" y="182280"/>
                  </a:cubicBezTo>
                  <a:cubicBezTo>
                    <a:pt x="142353" y="182346"/>
                    <a:pt x="142320" y="182443"/>
                    <a:pt x="142288" y="182476"/>
                  </a:cubicBezTo>
                  <a:lnTo>
                    <a:pt x="66479" y="182476"/>
                  </a:lnTo>
                  <a:cubicBezTo>
                    <a:pt x="66447" y="182443"/>
                    <a:pt x="66414" y="182346"/>
                    <a:pt x="66414" y="182313"/>
                  </a:cubicBezTo>
                  <a:cubicBezTo>
                    <a:pt x="66414" y="182313"/>
                    <a:pt x="66414" y="182280"/>
                    <a:pt x="66479" y="182248"/>
                  </a:cubicBezTo>
                  <a:cubicBezTo>
                    <a:pt x="76494" y="174647"/>
                    <a:pt x="81060" y="164144"/>
                    <a:pt x="83115" y="156184"/>
                  </a:cubicBezTo>
                  <a:close/>
                  <a:moveTo>
                    <a:pt x="18071" y="1"/>
                  </a:moveTo>
                  <a:cubicBezTo>
                    <a:pt x="8122" y="1"/>
                    <a:pt x="0" y="8123"/>
                    <a:pt x="0" y="18072"/>
                  </a:cubicBezTo>
                  <a:lnTo>
                    <a:pt x="0" y="146464"/>
                  </a:lnTo>
                  <a:cubicBezTo>
                    <a:pt x="0" y="151813"/>
                    <a:pt x="4338" y="156184"/>
                    <a:pt x="9688" y="156184"/>
                  </a:cubicBezTo>
                  <a:lnTo>
                    <a:pt x="76787" y="156184"/>
                  </a:lnTo>
                  <a:cubicBezTo>
                    <a:pt x="74797" y="162937"/>
                    <a:pt x="70785" y="171287"/>
                    <a:pt x="62761" y="177387"/>
                  </a:cubicBezTo>
                  <a:cubicBezTo>
                    <a:pt x="60608" y="179018"/>
                    <a:pt x="59760" y="181758"/>
                    <a:pt x="60640" y="184335"/>
                  </a:cubicBezTo>
                  <a:cubicBezTo>
                    <a:pt x="61488" y="186912"/>
                    <a:pt x="63837" y="188609"/>
                    <a:pt x="66545" y="188609"/>
                  </a:cubicBezTo>
                  <a:lnTo>
                    <a:pt x="142223" y="188609"/>
                  </a:lnTo>
                  <a:cubicBezTo>
                    <a:pt x="144930" y="188609"/>
                    <a:pt x="147279" y="186912"/>
                    <a:pt x="148127" y="184335"/>
                  </a:cubicBezTo>
                  <a:cubicBezTo>
                    <a:pt x="149008" y="181758"/>
                    <a:pt x="148159" y="179018"/>
                    <a:pt x="146007" y="177387"/>
                  </a:cubicBezTo>
                  <a:cubicBezTo>
                    <a:pt x="138015" y="171320"/>
                    <a:pt x="134002" y="163067"/>
                    <a:pt x="131980" y="156184"/>
                  </a:cubicBezTo>
                  <a:lnTo>
                    <a:pt x="162969" y="156184"/>
                  </a:lnTo>
                  <a:cubicBezTo>
                    <a:pt x="164665" y="156184"/>
                    <a:pt x="166035" y="154814"/>
                    <a:pt x="166035" y="153118"/>
                  </a:cubicBezTo>
                  <a:cubicBezTo>
                    <a:pt x="166035" y="151422"/>
                    <a:pt x="164665" y="150052"/>
                    <a:pt x="162969" y="150052"/>
                  </a:cubicBezTo>
                  <a:lnTo>
                    <a:pt x="9688" y="150052"/>
                  </a:lnTo>
                  <a:cubicBezTo>
                    <a:pt x="7731" y="150052"/>
                    <a:pt x="6133" y="148454"/>
                    <a:pt x="6133" y="146464"/>
                  </a:cubicBezTo>
                  <a:lnTo>
                    <a:pt x="6133" y="128099"/>
                  </a:lnTo>
                  <a:lnTo>
                    <a:pt x="29227" y="128099"/>
                  </a:lnTo>
                  <a:cubicBezTo>
                    <a:pt x="30924" y="128099"/>
                    <a:pt x="32294" y="126729"/>
                    <a:pt x="32294" y="125032"/>
                  </a:cubicBezTo>
                  <a:cubicBezTo>
                    <a:pt x="32294" y="123336"/>
                    <a:pt x="30924" y="121999"/>
                    <a:pt x="29227" y="121999"/>
                  </a:cubicBezTo>
                  <a:lnTo>
                    <a:pt x="6133" y="121999"/>
                  </a:lnTo>
                  <a:lnTo>
                    <a:pt x="6133" y="18072"/>
                  </a:lnTo>
                  <a:cubicBezTo>
                    <a:pt x="6133" y="11483"/>
                    <a:pt x="11482" y="6133"/>
                    <a:pt x="18071" y="6133"/>
                  </a:cubicBezTo>
                  <a:lnTo>
                    <a:pt x="52029" y="6133"/>
                  </a:lnTo>
                  <a:lnTo>
                    <a:pt x="52029" y="121999"/>
                  </a:lnTo>
                  <a:lnTo>
                    <a:pt x="41721" y="121999"/>
                  </a:lnTo>
                  <a:cubicBezTo>
                    <a:pt x="40025" y="121999"/>
                    <a:pt x="38655" y="123336"/>
                    <a:pt x="38655" y="125032"/>
                  </a:cubicBezTo>
                  <a:cubicBezTo>
                    <a:pt x="38655" y="126729"/>
                    <a:pt x="40025" y="128099"/>
                    <a:pt x="41721" y="128099"/>
                  </a:cubicBezTo>
                  <a:lnTo>
                    <a:pt x="202635" y="128099"/>
                  </a:lnTo>
                  <a:lnTo>
                    <a:pt x="202635" y="146464"/>
                  </a:lnTo>
                  <a:cubicBezTo>
                    <a:pt x="202635" y="148454"/>
                    <a:pt x="201036" y="150052"/>
                    <a:pt x="199079" y="150052"/>
                  </a:cubicBezTo>
                  <a:lnTo>
                    <a:pt x="175462" y="150052"/>
                  </a:lnTo>
                  <a:cubicBezTo>
                    <a:pt x="173766" y="150052"/>
                    <a:pt x="172396" y="151422"/>
                    <a:pt x="172396" y="153118"/>
                  </a:cubicBezTo>
                  <a:cubicBezTo>
                    <a:pt x="172396" y="154814"/>
                    <a:pt x="173766" y="156184"/>
                    <a:pt x="175462" y="156184"/>
                  </a:cubicBezTo>
                  <a:lnTo>
                    <a:pt x="199079" y="156184"/>
                  </a:lnTo>
                  <a:cubicBezTo>
                    <a:pt x="204429" y="156184"/>
                    <a:pt x="208767" y="151813"/>
                    <a:pt x="208767" y="146464"/>
                  </a:cubicBezTo>
                  <a:lnTo>
                    <a:pt x="208767" y="18072"/>
                  </a:lnTo>
                  <a:cubicBezTo>
                    <a:pt x="208767" y="8123"/>
                    <a:pt x="200645" y="1"/>
                    <a:pt x="190696" y="1"/>
                  </a:cubicBezTo>
                  <a:lnTo>
                    <a:pt x="79495" y="1"/>
                  </a:lnTo>
                  <a:cubicBezTo>
                    <a:pt x="77798" y="1"/>
                    <a:pt x="76428" y="1371"/>
                    <a:pt x="76428" y="3067"/>
                  </a:cubicBezTo>
                  <a:cubicBezTo>
                    <a:pt x="76428" y="4763"/>
                    <a:pt x="77798" y="6133"/>
                    <a:pt x="79495" y="6133"/>
                  </a:cubicBezTo>
                  <a:lnTo>
                    <a:pt x="190696" y="6133"/>
                  </a:lnTo>
                  <a:cubicBezTo>
                    <a:pt x="197285" y="6133"/>
                    <a:pt x="202635" y="11483"/>
                    <a:pt x="202635" y="18072"/>
                  </a:cubicBezTo>
                  <a:lnTo>
                    <a:pt x="202635" y="121999"/>
                  </a:lnTo>
                  <a:lnTo>
                    <a:pt x="58161" y="121999"/>
                  </a:lnTo>
                  <a:lnTo>
                    <a:pt x="58161" y="6133"/>
                  </a:lnTo>
                  <a:lnTo>
                    <a:pt x="67001" y="6133"/>
                  </a:lnTo>
                  <a:cubicBezTo>
                    <a:pt x="68697" y="6133"/>
                    <a:pt x="70067" y="4763"/>
                    <a:pt x="70067" y="3067"/>
                  </a:cubicBezTo>
                  <a:cubicBezTo>
                    <a:pt x="70067" y="1371"/>
                    <a:pt x="68697" y="1"/>
                    <a:pt x="67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9"/>
            <p:cNvSpPr/>
            <p:nvPr/>
          </p:nvSpPr>
          <p:spPr>
            <a:xfrm>
              <a:off x="3610200" y="3776550"/>
              <a:ext cx="380025" cy="380875"/>
            </a:xfrm>
            <a:custGeom>
              <a:avLst/>
              <a:gdLst/>
              <a:ahLst/>
              <a:cxnLst/>
              <a:rect l="l" t="t" r="r" b="b"/>
              <a:pathLst>
                <a:path w="15201" h="15235" extrusionOk="0">
                  <a:moveTo>
                    <a:pt x="7601" y="6133"/>
                  </a:moveTo>
                  <a:cubicBezTo>
                    <a:pt x="8416" y="6133"/>
                    <a:pt x="9101" y="6786"/>
                    <a:pt x="9101" y="7634"/>
                  </a:cubicBezTo>
                  <a:cubicBezTo>
                    <a:pt x="9101" y="8449"/>
                    <a:pt x="8416" y="9134"/>
                    <a:pt x="7601" y="9134"/>
                  </a:cubicBezTo>
                  <a:cubicBezTo>
                    <a:pt x="6785" y="9134"/>
                    <a:pt x="6100" y="8449"/>
                    <a:pt x="6100" y="7634"/>
                  </a:cubicBezTo>
                  <a:cubicBezTo>
                    <a:pt x="6100" y="6786"/>
                    <a:pt x="6785" y="6133"/>
                    <a:pt x="7601" y="6133"/>
                  </a:cubicBezTo>
                  <a:close/>
                  <a:moveTo>
                    <a:pt x="7601" y="1"/>
                  </a:moveTo>
                  <a:cubicBezTo>
                    <a:pt x="3393" y="1"/>
                    <a:pt x="0" y="3426"/>
                    <a:pt x="0" y="7634"/>
                  </a:cubicBezTo>
                  <a:cubicBezTo>
                    <a:pt x="0" y="11809"/>
                    <a:pt x="3393" y="15234"/>
                    <a:pt x="7601" y="15234"/>
                  </a:cubicBezTo>
                  <a:cubicBezTo>
                    <a:pt x="11809" y="15234"/>
                    <a:pt x="15201" y="11809"/>
                    <a:pt x="15201" y="7634"/>
                  </a:cubicBezTo>
                  <a:cubicBezTo>
                    <a:pt x="15201" y="3426"/>
                    <a:pt x="11809" y="1"/>
                    <a:pt x="7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9"/>
            <p:cNvSpPr/>
            <p:nvPr/>
          </p:nvSpPr>
          <p:spPr>
            <a:xfrm>
              <a:off x="1691325" y="1459725"/>
              <a:ext cx="153350" cy="168825"/>
            </a:xfrm>
            <a:custGeom>
              <a:avLst/>
              <a:gdLst/>
              <a:ahLst/>
              <a:cxnLst/>
              <a:rect l="l" t="t" r="r" b="b"/>
              <a:pathLst>
                <a:path w="6134" h="6753" extrusionOk="0">
                  <a:moveTo>
                    <a:pt x="3067" y="1"/>
                  </a:moveTo>
                  <a:cubicBezTo>
                    <a:pt x="1371" y="1"/>
                    <a:pt x="1" y="1371"/>
                    <a:pt x="1" y="3067"/>
                  </a:cubicBezTo>
                  <a:lnTo>
                    <a:pt x="1" y="3687"/>
                  </a:lnTo>
                  <a:cubicBezTo>
                    <a:pt x="1" y="5383"/>
                    <a:pt x="1371" y="6753"/>
                    <a:pt x="3067" y="6753"/>
                  </a:cubicBezTo>
                  <a:cubicBezTo>
                    <a:pt x="4763" y="6753"/>
                    <a:pt x="6133" y="5383"/>
                    <a:pt x="6133" y="3687"/>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9"/>
            <p:cNvSpPr/>
            <p:nvPr/>
          </p:nvSpPr>
          <p:spPr>
            <a:xfrm>
              <a:off x="1932725" y="1459725"/>
              <a:ext cx="152500" cy="168825"/>
            </a:xfrm>
            <a:custGeom>
              <a:avLst/>
              <a:gdLst/>
              <a:ahLst/>
              <a:cxnLst/>
              <a:rect l="l" t="t" r="r" b="b"/>
              <a:pathLst>
                <a:path w="6100" h="6753" extrusionOk="0">
                  <a:moveTo>
                    <a:pt x="3034" y="1"/>
                  </a:moveTo>
                  <a:cubicBezTo>
                    <a:pt x="1370" y="1"/>
                    <a:pt x="0" y="1371"/>
                    <a:pt x="0" y="3067"/>
                  </a:cubicBezTo>
                  <a:lnTo>
                    <a:pt x="0" y="3687"/>
                  </a:lnTo>
                  <a:cubicBezTo>
                    <a:pt x="0" y="5383"/>
                    <a:pt x="1370" y="6753"/>
                    <a:pt x="3034" y="6753"/>
                  </a:cubicBezTo>
                  <a:cubicBezTo>
                    <a:pt x="4730" y="6753"/>
                    <a:pt x="6100" y="5383"/>
                    <a:pt x="6100" y="3687"/>
                  </a:cubicBezTo>
                  <a:lnTo>
                    <a:pt x="6100" y="3067"/>
                  </a:lnTo>
                  <a:cubicBezTo>
                    <a:pt x="6100" y="1371"/>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a:off x="1630975" y="1757375"/>
              <a:ext cx="515425" cy="153350"/>
            </a:xfrm>
            <a:custGeom>
              <a:avLst/>
              <a:gdLst/>
              <a:ahLst/>
              <a:cxnLst/>
              <a:rect l="l" t="t" r="r" b="b"/>
              <a:pathLst>
                <a:path w="20617" h="6134" extrusionOk="0">
                  <a:moveTo>
                    <a:pt x="3067" y="1"/>
                  </a:moveTo>
                  <a:cubicBezTo>
                    <a:pt x="1371" y="1"/>
                    <a:pt x="1" y="1371"/>
                    <a:pt x="1" y="3067"/>
                  </a:cubicBezTo>
                  <a:cubicBezTo>
                    <a:pt x="1" y="4763"/>
                    <a:pt x="1371" y="6133"/>
                    <a:pt x="3067" y="6133"/>
                  </a:cubicBezTo>
                  <a:lnTo>
                    <a:pt x="17550" y="6133"/>
                  </a:lnTo>
                  <a:cubicBezTo>
                    <a:pt x="19246" y="6133"/>
                    <a:pt x="20616" y="4763"/>
                    <a:pt x="20616" y="3067"/>
                  </a:cubicBezTo>
                  <a:cubicBezTo>
                    <a:pt x="20616" y="1371"/>
                    <a:pt x="19246" y="1"/>
                    <a:pt x="1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a:off x="1630975" y="1985725"/>
              <a:ext cx="515425" cy="153325"/>
            </a:xfrm>
            <a:custGeom>
              <a:avLst/>
              <a:gdLst/>
              <a:ahLst/>
              <a:cxnLst/>
              <a:rect l="l" t="t" r="r" b="b"/>
              <a:pathLst>
                <a:path w="20617" h="6133" extrusionOk="0">
                  <a:moveTo>
                    <a:pt x="3067" y="0"/>
                  </a:moveTo>
                  <a:cubicBezTo>
                    <a:pt x="1371" y="0"/>
                    <a:pt x="1" y="1370"/>
                    <a:pt x="1" y="3067"/>
                  </a:cubicBezTo>
                  <a:cubicBezTo>
                    <a:pt x="1" y="4763"/>
                    <a:pt x="1371" y="6133"/>
                    <a:pt x="3067" y="6133"/>
                  </a:cubicBezTo>
                  <a:lnTo>
                    <a:pt x="17550" y="6133"/>
                  </a:lnTo>
                  <a:cubicBezTo>
                    <a:pt x="19246" y="6133"/>
                    <a:pt x="20616" y="4763"/>
                    <a:pt x="20616" y="3067"/>
                  </a:cubicBezTo>
                  <a:cubicBezTo>
                    <a:pt x="20616" y="1370"/>
                    <a:pt x="19246" y="0"/>
                    <a:pt x="17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a:off x="1630975" y="2214050"/>
              <a:ext cx="515425" cy="153350"/>
            </a:xfrm>
            <a:custGeom>
              <a:avLst/>
              <a:gdLst/>
              <a:ahLst/>
              <a:cxnLst/>
              <a:rect l="l" t="t" r="r" b="b"/>
              <a:pathLst>
                <a:path w="20617" h="6134" extrusionOk="0">
                  <a:moveTo>
                    <a:pt x="3067" y="1"/>
                  </a:moveTo>
                  <a:cubicBezTo>
                    <a:pt x="1371" y="1"/>
                    <a:pt x="1" y="1371"/>
                    <a:pt x="1" y="3067"/>
                  </a:cubicBezTo>
                  <a:cubicBezTo>
                    <a:pt x="1" y="4763"/>
                    <a:pt x="1371" y="6133"/>
                    <a:pt x="3067" y="6133"/>
                  </a:cubicBezTo>
                  <a:lnTo>
                    <a:pt x="17550" y="6133"/>
                  </a:lnTo>
                  <a:cubicBezTo>
                    <a:pt x="19246" y="6133"/>
                    <a:pt x="20616" y="4763"/>
                    <a:pt x="20616" y="3067"/>
                  </a:cubicBezTo>
                  <a:cubicBezTo>
                    <a:pt x="20616" y="1371"/>
                    <a:pt x="19246" y="1"/>
                    <a:pt x="1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a:off x="3243225" y="1237900"/>
              <a:ext cx="458325" cy="655700"/>
            </a:xfrm>
            <a:custGeom>
              <a:avLst/>
              <a:gdLst/>
              <a:ahLst/>
              <a:cxnLst/>
              <a:rect l="l" t="t" r="r" b="b"/>
              <a:pathLst>
                <a:path w="18333" h="26228" extrusionOk="0">
                  <a:moveTo>
                    <a:pt x="9166" y="6101"/>
                  </a:moveTo>
                  <a:cubicBezTo>
                    <a:pt x="10863" y="6101"/>
                    <a:pt x="12200" y="7471"/>
                    <a:pt x="12200" y="9135"/>
                  </a:cubicBezTo>
                  <a:lnTo>
                    <a:pt x="12200" y="17061"/>
                  </a:lnTo>
                  <a:cubicBezTo>
                    <a:pt x="12200" y="18725"/>
                    <a:pt x="10863" y="20095"/>
                    <a:pt x="9166" y="20095"/>
                  </a:cubicBezTo>
                  <a:cubicBezTo>
                    <a:pt x="7503" y="20095"/>
                    <a:pt x="6133" y="18725"/>
                    <a:pt x="6133" y="17061"/>
                  </a:cubicBezTo>
                  <a:lnTo>
                    <a:pt x="6133" y="9135"/>
                  </a:lnTo>
                  <a:cubicBezTo>
                    <a:pt x="6133" y="7471"/>
                    <a:pt x="7503" y="6101"/>
                    <a:pt x="9166" y="6101"/>
                  </a:cubicBezTo>
                  <a:close/>
                  <a:moveTo>
                    <a:pt x="9166" y="1"/>
                  </a:moveTo>
                  <a:cubicBezTo>
                    <a:pt x="4110" y="1"/>
                    <a:pt x="0" y="4078"/>
                    <a:pt x="0" y="9135"/>
                  </a:cubicBezTo>
                  <a:lnTo>
                    <a:pt x="0" y="17061"/>
                  </a:lnTo>
                  <a:cubicBezTo>
                    <a:pt x="0" y="22117"/>
                    <a:pt x="4110" y="26227"/>
                    <a:pt x="9166" y="26227"/>
                  </a:cubicBezTo>
                  <a:cubicBezTo>
                    <a:pt x="14222" y="26227"/>
                    <a:pt x="18333" y="22117"/>
                    <a:pt x="18333" y="17061"/>
                  </a:cubicBezTo>
                  <a:lnTo>
                    <a:pt x="18333" y="9135"/>
                  </a:lnTo>
                  <a:cubicBezTo>
                    <a:pt x="18333" y="4078"/>
                    <a:pt x="14222" y="1"/>
                    <a:pt x="9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9"/>
            <p:cNvSpPr/>
            <p:nvPr/>
          </p:nvSpPr>
          <p:spPr>
            <a:xfrm>
              <a:off x="4457500" y="1237900"/>
              <a:ext cx="458325" cy="655700"/>
            </a:xfrm>
            <a:custGeom>
              <a:avLst/>
              <a:gdLst/>
              <a:ahLst/>
              <a:cxnLst/>
              <a:rect l="l" t="t" r="r" b="b"/>
              <a:pathLst>
                <a:path w="18333" h="26228" extrusionOk="0">
                  <a:moveTo>
                    <a:pt x="9166" y="6101"/>
                  </a:moveTo>
                  <a:cubicBezTo>
                    <a:pt x="10830" y="6101"/>
                    <a:pt x="12200" y="7471"/>
                    <a:pt x="12200" y="9135"/>
                  </a:cubicBezTo>
                  <a:lnTo>
                    <a:pt x="12200" y="17061"/>
                  </a:lnTo>
                  <a:cubicBezTo>
                    <a:pt x="12200" y="18725"/>
                    <a:pt x="10830" y="20095"/>
                    <a:pt x="9166" y="20095"/>
                  </a:cubicBezTo>
                  <a:cubicBezTo>
                    <a:pt x="7470" y="20095"/>
                    <a:pt x="6100" y="18725"/>
                    <a:pt x="6100" y="17061"/>
                  </a:cubicBezTo>
                  <a:lnTo>
                    <a:pt x="6100" y="9135"/>
                  </a:lnTo>
                  <a:cubicBezTo>
                    <a:pt x="6100" y="7471"/>
                    <a:pt x="7470" y="6101"/>
                    <a:pt x="9166" y="6101"/>
                  </a:cubicBezTo>
                  <a:close/>
                  <a:moveTo>
                    <a:pt x="9166" y="1"/>
                  </a:moveTo>
                  <a:cubicBezTo>
                    <a:pt x="4110" y="1"/>
                    <a:pt x="0" y="4078"/>
                    <a:pt x="0" y="9135"/>
                  </a:cubicBezTo>
                  <a:lnTo>
                    <a:pt x="0" y="17061"/>
                  </a:lnTo>
                  <a:cubicBezTo>
                    <a:pt x="0" y="22117"/>
                    <a:pt x="4110" y="26227"/>
                    <a:pt x="9166" y="26227"/>
                  </a:cubicBezTo>
                  <a:cubicBezTo>
                    <a:pt x="14222" y="26227"/>
                    <a:pt x="18333" y="22117"/>
                    <a:pt x="18333" y="17061"/>
                  </a:cubicBezTo>
                  <a:lnTo>
                    <a:pt x="18333" y="9135"/>
                  </a:lnTo>
                  <a:cubicBezTo>
                    <a:pt x="18333" y="4078"/>
                    <a:pt x="14222" y="1"/>
                    <a:pt x="9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a:off x="3846675" y="1237900"/>
              <a:ext cx="153350" cy="640200"/>
            </a:xfrm>
            <a:custGeom>
              <a:avLst/>
              <a:gdLst/>
              <a:ahLst/>
              <a:cxnLst/>
              <a:rect l="l" t="t" r="r" b="b"/>
              <a:pathLst>
                <a:path w="6134" h="25608" extrusionOk="0">
                  <a:moveTo>
                    <a:pt x="3067" y="1"/>
                  </a:moveTo>
                  <a:cubicBezTo>
                    <a:pt x="1371" y="1"/>
                    <a:pt x="1" y="1338"/>
                    <a:pt x="1" y="3035"/>
                  </a:cubicBezTo>
                  <a:lnTo>
                    <a:pt x="1" y="22541"/>
                  </a:lnTo>
                  <a:cubicBezTo>
                    <a:pt x="1" y="24238"/>
                    <a:pt x="1371" y="25608"/>
                    <a:pt x="3067" y="25608"/>
                  </a:cubicBezTo>
                  <a:cubicBezTo>
                    <a:pt x="4763" y="25608"/>
                    <a:pt x="6133" y="24238"/>
                    <a:pt x="6133" y="22541"/>
                  </a:cubicBezTo>
                  <a:lnTo>
                    <a:pt x="6133" y="3035"/>
                  </a:lnTo>
                  <a:cubicBezTo>
                    <a:pt x="6133" y="1338"/>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9"/>
            <p:cNvSpPr/>
            <p:nvPr/>
          </p:nvSpPr>
          <p:spPr>
            <a:xfrm>
              <a:off x="4151675" y="1237900"/>
              <a:ext cx="152525" cy="640200"/>
            </a:xfrm>
            <a:custGeom>
              <a:avLst/>
              <a:gdLst/>
              <a:ahLst/>
              <a:cxnLst/>
              <a:rect l="l" t="t" r="r" b="b"/>
              <a:pathLst>
                <a:path w="6101" h="25608" extrusionOk="0">
                  <a:moveTo>
                    <a:pt x="3034" y="1"/>
                  </a:moveTo>
                  <a:cubicBezTo>
                    <a:pt x="1371" y="1"/>
                    <a:pt x="1" y="1338"/>
                    <a:pt x="1" y="3035"/>
                  </a:cubicBezTo>
                  <a:lnTo>
                    <a:pt x="1" y="22541"/>
                  </a:lnTo>
                  <a:cubicBezTo>
                    <a:pt x="1" y="24238"/>
                    <a:pt x="1371" y="25608"/>
                    <a:pt x="3034" y="25608"/>
                  </a:cubicBezTo>
                  <a:cubicBezTo>
                    <a:pt x="4731" y="25608"/>
                    <a:pt x="6101" y="24238"/>
                    <a:pt x="6101" y="22541"/>
                  </a:cubicBezTo>
                  <a:lnTo>
                    <a:pt x="6101" y="3035"/>
                  </a:lnTo>
                  <a:cubicBezTo>
                    <a:pt x="6101" y="1338"/>
                    <a:pt x="4731"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a:off x="5065850" y="1237900"/>
              <a:ext cx="152525" cy="640200"/>
            </a:xfrm>
            <a:custGeom>
              <a:avLst/>
              <a:gdLst/>
              <a:ahLst/>
              <a:cxnLst/>
              <a:rect l="l" t="t" r="r" b="b"/>
              <a:pathLst>
                <a:path w="6101" h="25608" extrusionOk="0">
                  <a:moveTo>
                    <a:pt x="3034" y="1"/>
                  </a:moveTo>
                  <a:cubicBezTo>
                    <a:pt x="1371" y="1"/>
                    <a:pt x="1" y="1338"/>
                    <a:pt x="1" y="3035"/>
                  </a:cubicBezTo>
                  <a:lnTo>
                    <a:pt x="1" y="22541"/>
                  </a:lnTo>
                  <a:cubicBezTo>
                    <a:pt x="1" y="24238"/>
                    <a:pt x="1371" y="25608"/>
                    <a:pt x="3034" y="25608"/>
                  </a:cubicBezTo>
                  <a:cubicBezTo>
                    <a:pt x="4730" y="25608"/>
                    <a:pt x="6101" y="24238"/>
                    <a:pt x="6101" y="22541"/>
                  </a:cubicBezTo>
                  <a:lnTo>
                    <a:pt x="6101" y="3035"/>
                  </a:lnTo>
                  <a:cubicBezTo>
                    <a:pt x="6101" y="1338"/>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5370025" y="1237900"/>
              <a:ext cx="153350" cy="640200"/>
            </a:xfrm>
            <a:custGeom>
              <a:avLst/>
              <a:gdLst/>
              <a:ahLst/>
              <a:cxnLst/>
              <a:rect l="l" t="t" r="r" b="b"/>
              <a:pathLst>
                <a:path w="6134" h="25608" extrusionOk="0">
                  <a:moveTo>
                    <a:pt x="3067" y="1"/>
                  </a:moveTo>
                  <a:cubicBezTo>
                    <a:pt x="1371" y="1"/>
                    <a:pt x="1" y="1338"/>
                    <a:pt x="1" y="3035"/>
                  </a:cubicBezTo>
                  <a:lnTo>
                    <a:pt x="1" y="22541"/>
                  </a:lnTo>
                  <a:cubicBezTo>
                    <a:pt x="1" y="24238"/>
                    <a:pt x="1371" y="25608"/>
                    <a:pt x="3067" y="25608"/>
                  </a:cubicBezTo>
                  <a:cubicBezTo>
                    <a:pt x="4763" y="25608"/>
                    <a:pt x="6133" y="24238"/>
                    <a:pt x="6133" y="22541"/>
                  </a:cubicBezTo>
                  <a:lnTo>
                    <a:pt x="6133" y="3035"/>
                  </a:lnTo>
                  <a:cubicBezTo>
                    <a:pt x="6133" y="1338"/>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5086250" y="1953100"/>
              <a:ext cx="457500" cy="655675"/>
            </a:xfrm>
            <a:custGeom>
              <a:avLst/>
              <a:gdLst/>
              <a:ahLst/>
              <a:cxnLst/>
              <a:rect l="l" t="t" r="r" b="b"/>
              <a:pathLst>
                <a:path w="18300" h="26227" extrusionOk="0">
                  <a:moveTo>
                    <a:pt x="9134" y="6100"/>
                  </a:moveTo>
                  <a:cubicBezTo>
                    <a:pt x="10830" y="6100"/>
                    <a:pt x="12200" y="7471"/>
                    <a:pt x="12200" y="9134"/>
                  </a:cubicBezTo>
                  <a:lnTo>
                    <a:pt x="12200" y="17061"/>
                  </a:lnTo>
                  <a:cubicBezTo>
                    <a:pt x="12200" y="18724"/>
                    <a:pt x="10830" y="20094"/>
                    <a:pt x="9134" y="20094"/>
                  </a:cubicBezTo>
                  <a:cubicBezTo>
                    <a:pt x="7470" y="20094"/>
                    <a:pt x="6100" y="18724"/>
                    <a:pt x="6100" y="17061"/>
                  </a:cubicBezTo>
                  <a:lnTo>
                    <a:pt x="6100" y="9134"/>
                  </a:lnTo>
                  <a:cubicBezTo>
                    <a:pt x="6100" y="7471"/>
                    <a:pt x="7470" y="6100"/>
                    <a:pt x="9134" y="6100"/>
                  </a:cubicBezTo>
                  <a:close/>
                  <a:moveTo>
                    <a:pt x="9134" y="1"/>
                  </a:moveTo>
                  <a:cubicBezTo>
                    <a:pt x="4078" y="1"/>
                    <a:pt x="0" y="4111"/>
                    <a:pt x="0" y="9134"/>
                  </a:cubicBezTo>
                  <a:lnTo>
                    <a:pt x="0" y="17061"/>
                  </a:lnTo>
                  <a:cubicBezTo>
                    <a:pt x="0" y="22117"/>
                    <a:pt x="4078" y="26227"/>
                    <a:pt x="9134" y="26227"/>
                  </a:cubicBezTo>
                  <a:cubicBezTo>
                    <a:pt x="14190" y="26227"/>
                    <a:pt x="18300" y="22117"/>
                    <a:pt x="18300" y="17061"/>
                  </a:cubicBezTo>
                  <a:lnTo>
                    <a:pt x="18300" y="9134"/>
                  </a:lnTo>
                  <a:cubicBezTo>
                    <a:pt x="18300" y="4111"/>
                    <a:pt x="14190" y="1"/>
                    <a:pt x="9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3867900" y="1953100"/>
              <a:ext cx="152500" cy="640200"/>
            </a:xfrm>
            <a:custGeom>
              <a:avLst/>
              <a:gdLst/>
              <a:ahLst/>
              <a:cxnLst/>
              <a:rect l="l" t="t" r="r" b="b"/>
              <a:pathLst>
                <a:path w="6100" h="25608" extrusionOk="0">
                  <a:moveTo>
                    <a:pt x="3034" y="1"/>
                  </a:moveTo>
                  <a:cubicBezTo>
                    <a:pt x="1370" y="1"/>
                    <a:pt x="0" y="1338"/>
                    <a:pt x="0" y="3034"/>
                  </a:cubicBezTo>
                  <a:lnTo>
                    <a:pt x="0" y="22541"/>
                  </a:lnTo>
                  <a:cubicBezTo>
                    <a:pt x="0" y="24237"/>
                    <a:pt x="1370" y="25607"/>
                    <a:pt x="3034" y="25607"/>
                  </a:cubicBezTo>
                  <a:cubicBezTo>
                    <a:pt x="4730" y="25607"/>
                    <a:pt x="6100" y="24237"/>
                    <a:pt x="6100" y="22541"/>
                  </a:cubicBezTo>
                  <a:lnTo>
                    <a:pt x="6100" y="3034"/>
                  </a:lnTo>
                  <a:cubicBezTo>
                    <a:pt x="6100" y="1371"/>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9"/>
            <p:cNvSpPr/>
            <p:nvPr/>
          </p:nvSpPr>
          <p:spPr>
            <a:xfrm>
              <a:off x="4172075" y="1953100"/>
              <a:ext cx="153325" cy="640200"/>
            </a:xfrm>
            <a:custGeom>
              <a:avLst/>
              <a:gdLst/>
              <a:ahLst/>
              <a:cxnLst/>
              <a:rect l="l" t="t" r="r" b="b"/>
              <a:pathLst>
                <a:path w="6133" h="25608" extrusionOk="0">
                  <a:moveTo>
                    <a:pt x="3066" y="1"/>
                  </a:moveTo>
                  <a:cubicBezTo>
                    <a:pt x="1370" y="1"/>
                    <a:pt x="0" y="1338"/>
                    <a:pt x="0" y="3034"/>
                  </a:cubicBezTo>
                  <a:lnTo>
                    <a:pt x="0" y="22541"/>
                  </a:lnTo>
                  <a:cubicBezTo>
                    <a:pt x="0" y="24237"/>
                    <a:pt x="1370" y="25607"/>
                    <a:pt x="3066" y="25607"/>
                  </a:cubicBezTo>
                  <a:cubicBezTo>
                    <a:pt x="4763" y="25607"/>
                    <a:pt x="6133" y="24237"/>
                    <a:pt x="6133" y="22541"/>
                  </a:cubicBezTo>
                  <a:lnTo>
                    <a:pt x="6133" y="3034"/>
                  </a:lnTo>
                  <a:cubicBezTo>
                    <a:pt x="6133" y="1371"/>
                    <a:pt x="4763"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a:off x="3264425" y="1953100"/>
              <a:ext cx="153325" cy="640200"/>
            </a:xfrm>
            <a:custGeom>
              <a:avLst/>
              <a:gdLst/>
              <a:ahLst/>
              <a:cxnLst/>
              <a:rect l="l" t="t" r="r" b="b"/>
              <a:pathLst>
                <a:path w="6133" h="25608" extrusionOk="0">
                  <a:moveTo>
                    <a:pt x="3067" y="1"/>
                  </a:moveTo>
                  <a:cubicBezTo>
                    <a:pt x="1370" y="1"/>
                    <a:pt x="0" y="1371"/>
                    <a:pt x="0" y="3034"/>
                  </a:cubicBezTo>
                  <a:lnTo>
                    <a:pt x="0" y="22541"/>
                  </a:lnTo>
                  <a:cubicBezTo>
                    <a:pt x="0" y="24237"/>
                    <a:pt x="1370" y="25607"/>
                    <a:pt x="3067" y="25607"/>
                  </a:cubicBezTo>
                  <a:cubicBezTo>
                    <a:pt x="4763" y="25607"/>
                    <a:pt x="6133" y="24237"/>
                    <a:pt x="6133" y="22541"/>
                  </a:cubicBezTo>
                  <a:lnTo>
                    <a:pt x="6133" y="3034"/>
                  </a:lnTo>
                  <a:cubicBezTo>
                    <a:pt x="6133" y="1338"/>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9"/>
            <p:cNvSpPr/>
            <p:nvPr/>
          </p:nvSpPr>
          <p:spPr>
            <a:xfrm>
              <a:off x="3569425" y="1953100"/>
              <a:ext cx="152525" cy="640200"/>
            </a:xfrm>
            <a:custGeom>
              <a:avLst/>
              <a:gdLst/>
              <a:ahLst/>
              <a:cxnLst/>
              <a:rect l="l" t="t" r="r" b="b"/>
              <a:pathLst>
                <a:path w="6101" h="25608" extrusionOk="0">
                  <a:moveTo>
                    <a:pt x="3034" y="1"/>
                  </a:moveTo>
                  <a:cubicBezTo>
                    <a:pt x="1370" y="1"/>
                    <a:pt x="0" y="1338"/>
                    <a:pt x="0" y="3034"/>
                  </a:cubicBezTo>
                  <a:lnTo>
                    <a:pt x="0" y="22541"/>
                  </a:lnTo>
                  <a:cubicBezTo>
                    <a:pt x="0" y="24237"/>
                    <a:pt x="1370" y="25607"/>
                    <a:pt x="3034" y="25607"/>
                  </a:cubicBezTo>
                  <a:cubicBezTo>
                    <a:pt x="4730" y="25607"/>
                    <a:pt x="6100" y="24237"/>
                    <a:pt x="6100" y="22541"/>
                  </a:cubicBezTo>
                  <a:lnTo>
                    <a:pt x="6100" y="3034"/>
                  </a:lnTo>
                  <a:cubicBezTo>
                    <a:pt x="6100" y="1371"/>
                    <a:pt x="4730"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9"/>
            <p:cNvSpPr/>
            <p:nvPr/>
          </p:nvSpPr>
          <p:spPr>
            <a:xfrm>
              <a:off x="4782875" y="1968600"/>
              <a:ext cx="152525" cy="640175"/>
            </a:xfrm>
            <a:custGeom>
              <a:avLst/>
              <a:gdLst/>
              <a:ahLst/>
              <a:cxnLst/>
              <a:rect l="l" t="t" r="r" b="b"/>
              <a:pathLst>
                <a:path w="6101" h="25607" extrusionOk="0">
                  <a:moveTo>
                    <a:pt x="3067" y="0"/>
                  </a:moveTo>
                  <a:cubicBezTo>
                    <a:pt x="1371" y="0"/>
                    <a:pt x="1" y="1338"/>
                    <a:pt x="1" y="3034"/>
                  </a:cubicBezTo>
                  <a:lnTo>
                    <a:pt x="1" y="22541"/>
                  </a:lnTo>
                  <a:cubicBezTo>
                    <a:pt x="1" y="24237"/>
                    <a:pt x="1371" y="25607"/>
                    <a:pt x="3067" y="25607"/>
                  </a:cubicBezTo>
                  <a:cubicBezTo>
                    <a:pt x="4730" y="25607"/>
                    <a:pt x="6100" y="24237"/>
                    <a:pt x="6100" y="22541"/>
                  </a:cubicBezTo>
                  <a:lnTo>
                    <a:pt x="6100" y="3034"/>
                  </a:lnTo>
                  <a:cubicBezTo>
                    <a:pt x="6100" y="1338"/>
                    <a:pt x="4730"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9"/>
            <p:cNvSpPr/>
            <p:nvPr/>
          </p:nvSpPr>
          <p:spPr>
            <a:xfrm>
              <a:off x="4477875" y="1968600"/>
              <a:ext cx="153350" cy="640175"/>
            </a:xfrm>
            <a:custGeom>
              <a:avLst/>
              <a:gdLst/>
              <a:ahLst/>
              <a:cxnLst/>
              <a:rect l="l" t="t" r="r" b="b"/>
              <a:pathLst>
                <a:path w="6134" h="25607" extrusionOk="0">
                  <a:moveTo>
                    <a:pt x="3067" y="0"/>
                  </a:moveTo>
                  <a:cubicBezTo>
                    <a:pt x="1371" y="0"/>
                    <a:pt x="1" y="1338"/>
                    <a:pt x="1" y="3034"/>
                  </a:cubicBezTo>
                  <a:lnTo>
                    <a:pt x="1" y="22541"/>
                  </a:lnTo>
                  <a:cubicBezTo>
                    <a:pt x="1" y="24237"/>
                    <a:pt x="1371" y="25607"/>
                    <a:pt x="3067" y="25607"/>
                  </a:cubicBezTo>
                  <a:cubicBezTo>
                    <a:pt x="4763" y="25607"/>
                    <a:pt x="6133" y="24237"/>
                    <a:pt x="6133" y="22541"/>
                  </a:cubicBezTo>
                  <a:lnTo>
                    <a:pt x="6133" y="3034"/>
                  </a:lnTo>
                  <a:cubicBezTo>
                    <a:pt x="6133" y="1338"/>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4031800" y="2924350"/>
              <a:ext cx="153350" cy="164775"/>
            </a:xfrm>
            <a:custGeom>
              <a:avLst/>
              <a:gdLst/>
              <a:ahLst/>
              <a:cxnLst/>
              <a:rect l="l" t="t" r="r" b="b"/>
              <a:pathLst>
                <a:path w="6134" h="6591" extrusionOk="0">
                  <a:moveTo>
                    <a:pt x="3067" y="1"/>
                  </a:moveTo>
                  <a:cubicBezTo>
                    <a:pt x="1371" y="1"/>
                    <a:pt x="1" y="1371"/>
                    <a:pt x="1" y="3067"/>
                  </a:cubicBezTo>
                  <a:lnTo>
                    <a:pt x="1" y="3556"/>
                  </a:lnTo>
                  <a:cubicBezTo>
                    <a:pt x="1" y="5220"/>
                    <a:pt x="1371" y="6590"/>
                    <a:pt x="3067" y="6590"/>
                  </a:cubicBezTo>
                  <a:cubicBezTo>
                    <a:pt x="4763" y="6590"/>
                    <a:pt x="6133" y="5220"/>
                    <a:pt x="6133" y="3556"/>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9"/>
            <p:cNvSpPr/>
            <p:nvPr/>
          </p:nvSpPr>
          <p:spPr>
            <a:xfrm>
              <a:off x="4306625" y="2924350"/>
              <a:ext cx="153350" cy="164775"/>
            </a:xfrm>
            <a:custGeom>
              <a:avLst/>
              <a:gdLst/>
              <a:ahLst/>
              <a:cxnLst/>
              <a:rect l="l" t="t" r="r" b="b"/>
              <a:pathLst>
                <a:path w="6134" h="6591" extrusionOk="0">
                  <a:moveTo>
                    <a:pt x="3067" y="1"/>
                  </a:moveTo>
                  <a:cubicBezTo>
                    <a:pt x="1371" y="1"/>
                    <a:pt x="1" y="1371"/>
                    <a:pt x="1" y="3067"/>
                  </a:cubicBezTo>
                  <a:lnTo>
                    <a:pt x="1" y="3556"/>
                  </a:lnTo>
                  <a:cubicBezTo>
                    <a:pt x="1" y="5220"/>
                    <a:pt x="1371" y="6590"/>
                    <a:pt x="3067" y="6590"/>
                  </a:cubicBezTo>
                  <a:cubicBezTo>
                    <a:pt x="4763" y="6590"/>
                    <a:pt x="6133" y="5220"/>
                    <a:pt x="6133" y="3556"/>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a:off x="4581450" y="2924350"/>
              <a:ext cx="153325" cy="164775"/>
            </a:xfrm>
            <a:custGeom>
              <a:avLst/>
              <a:gdLst/>
              <a:ahLst/>
              <a:cxnLst/>
              <a:rect l="l" t="t" r="r" b="b"/>
              <a:pathLst>
                <a:path w="6133" h="6591" extrusionOk="0">
                  <a:moveTo>
                    <a:pt x="3067" y="1"/>
                  </a:moveTo>
                  <a:cubicBezTo>
                    <a:pt x="1370" y="1"/>
                    <a:pt x="0" y="1371"/>
                    <a:pt x="0" y="3067"/>
                  </a:cubicBezTo>
                  <a:lnTo>
                    <a:pt x="0" y="3556"/>
                  </a:lnTo>
                  <a:cubicBezTo>
                    <a:pt x="0" y="5220"/>
                    <a:pt x="1370" y="6590"/>
                    <a:pt x="3067" y="6590"/>
                  </a:cubicBezTo>
                  <a:cubicBezTo>
                    <a:pt x="4763" y="6590"/>
                    <a:pt x="6133" y="5220"/>
                    <a:pt x="6133" y="3556"/>
                  </a:cubicBezTo>
                  <a:lnTo>
                    <a:pt x="6133" y="3067"/>
                  </a:lnTo>
                  <a:cubicBezTo>
                    <a:pt x="6133" y="1371"/>
                    <a:pt x="4763" y="1"/>
                    <a:pt x="3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49"/>
          <p:cNvSpPr txBox="1">
            <a:spLocks noGrp="1"/>
          </p:cNvSpPr>
          <p:nvPr>
            <p:ph type="subTitle" idx="3"/>
          </p:nvPr>
        </p:nvSpPr>
        <p:spPr>
          <a:xfrm>
            <a:off x="229900" y="2149900"/>
            <a:ext cx="2724300" cy="1650900"/>
          </a:xfrm>
          <a:prstGeom prst="rect">
            <a:avLst/>
          </a:prstGeom>
        </p:spPr>
        <p:txBody>
          <a:bodyPr spcFirstLastPara="1" wrap="square" lIns="91425" tIns="91425" rIns="91425" bIns="91425" anchor="t" anchorCtr="0">
            <a:normAutofit/>
          </a:bodyPr>
          <a:lstStyle/>
          <a:p>
            <a:pPr marL="228600" lvl="0" indent="-228600" algn="just" rtl="0">
              <a:spcBef>
                <a:spcPts val="1200"/>
              </a:spcBef>
              <a:spcAft>
                <a:spcPts val="1200"/>
              </a:spcAft>
              <a:buNone/>
            </a:pPr>
            <a:r>
              <a:rPr lang="en" sz="1300">
                <a:latin typeface="Arial"/>
                <a:ea typeface="Arial"/>
                <a:cs typeface="Arial"/>
                <a:sym typeface="Arial"/>
              </a:rPr>
              <a:t>The servo motor will be used to open the door , when prompt it will open or close the locking mechanism allowing the door to be open.</a:t>
            </a:r>
            <a:endParaRPr sz="1300"/>
          </a:p>
        </p:txBody>
      </p:sp>
      <p:sp>
        <p:nvSpPr>
          <p:cNvPr id="537" name="Google Shape;537;p49"/>
          <p:cNvSpPr txBox="1"/>
          <p:nvPr/>
        </p:nvSpPr>
        <p:spPr>
          <a:xfrm>
            <a:off x="643625" y="4152775"/>
            <a:ext cx="22227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p:nvPr/>
        </p:nvSpPr>
        <p:spPr>
          <a:xfrm>
            <a:off x="873550" y="1770675"/>
            <a:ext cx="1278000" cy="1278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23"/>
          <p:cNvSpPr txBox="1">
            <a:spLocks noGrp="1"/>
          </p:cNvSpPr>
          <p:nvPr>
            <p:ph type="title"/>
          </p:nvPr>
        </p:nvSpPr>
        <p:spPr>
          <a:xfrm>
            <a:off x="749775" y="3217000"/>
            <a:ext cx="45855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Introduction</a:t>
            </a:r>
            <a:endParaRPr/>
          </a:p>
          <a:p>
            <a:pPr marL="0" lvl="0" indent="0" algn="l" rtl="0">
              <a:spcBef>
                <a:spcPts val="0"/>
              </a:spcBef>
              <a:spcAft>
                <a:spcPts val="0"/>
              </a:spcAft>
              <a:buClr>
                <a:schemeClr val="dk1"/>
              </a:buClr>
              <a:buSzPts val="1100"/>
              <a:buFont typeface="Arial"/>
              <a:buNone/>
            </a:pPr>
            <a:endParaRPr/>
          </a:p>
        </p:txBody>
      </p:sp>
      <p:sp>
        <p:nvSpPr>
          <p:cNvPr id="174" name="Google Shape;174;p23"/>
          <p:cNvSpPr txBox="1">
            <a:spLocks noGrp="1"/>
          </p:cNvSpPr>
          <p:nvPr>
            <p:ph type="title" idx="2"/>
          </p:nvPr>
        </p:nvSpPr>
        <p:spPr>
          <a:xfrm>
            <a:off x="1006726" y="1934525"/>
            <a:ext cx="1085100" cy="936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01</a:t>
            </a:r>
            <a:endParaRPr/>
          </a:p>
        </p:txBody>
      </p:sp>
      <p:pic>
        <p:nvPicPr>
          <p:cNvPr id="175" name="Google Shape;175;p23"/>
          <p:cNvPicPr preferRelativeResize="0"/>
          <p:nvPr/>
        </p:nvPicPr>
        <p:blipFill rotWithShape="1">
          <a:blip r:embed="rId3">
            <a:alphaModFix/>
          </a:blip>
          <a:srcRect l="1057" r="1057"/>
          <a:stretch/>
        </p:blipFill>
        <p:spPr>
          <a:xfrm flipH="1">
            <a:off x="4235475" y="254125"/>
            <a:ext cx="4545675" cy="3872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0"/>
          <p:cNvSpPr txBox="1">
            <a:spLocks noGrp="1"/>
          </p:cNvSpPr>
          <p:nvPr>
            <p:ph type="title"/>
          </p:nvPr>
        </p:nvSpPr>
        <p:spPr>
          <a:xfrm>
            <a:off x="713250" y="1675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Hardware overview (cabinet)</a:t>
            </a:r>
            <a:endParaRPr sz="2500"/>
          </a:p>
        </p:txBody>
      </p:sp>
      <p:sp>
        <p:nvSpPr>
          <p:cNvPr id="543" name="Google Shape;543;p50"/>
          <p:cNvSpPr txBox="1">
            <a:spLocks noGrp="1"/>
          </p:cNvSpPr>
          <p:nvPr>
            <p:ph type="subTitle" idx="1"/>
          </p:nvPr>
        </p:nvSpPr>
        <p:spPr>
          <a:xfrm>
            <a:off x="2006427" y="1819975"/>
            <a:ext cx="2724300" cy="320100"/>
          </a:xfrm>
          <a:prstGeom prst="rect">
            <a:avLst/>
          </a:prstGeom>
        </p:spPr>
        <p:txBody>
          <a:bodyPr spcFirstLastPara="1" wrap="square" lIns="91425" tIns="91425" rIns="91425" bIns="0" anchor="b" anchorCtr="0">
            <a:noAutofit/>
          </a:bodyPr>
          <a:lstStyle/>
          <a:p>
            <a:pPr marL="228600" lvl="0" indent="-228600" algn="ctr" rtl="0">
              <a:lnSpc>
                <a:spcPct val="30000"/>
              </a:lnSpc>
              <a:spcBef>
                <a:spcPts val="1200"/>
              </a:spcBef>
              <a:spcAft>
                <a:spcPts val="0"/>
              </a:spcAft>
              <a:buNone/>
            </a:pPr>
            <a:r>
              <a:rPr lang="en" b="1" u="sng">
                <a:latin typeface="Arial"/>
                <a:ea typeface="Arial"/>
                <a:cs typeface="Arial"/>
                <a:sym typeface="Arial"/>
              </a:rPr>
              <a:t>Capacitive touch </a:t>
            </a:r>
            <a:endParaRPr b="1" u="sng">
              <a:latin typeface="Arial"/>
              <a:ea typeface="Arial"/>
              <a:cs typeface="Arial"/>
              <a:sym typeface="Arial"/>
            </a:endParaRPr>
          </a:p>
          <a:p>
            <a:pPr marL="228600" lvl="0" indent="-228600" algn="ctr" rtl="0">
              <a:lnSpc>
                <a:spcPct val="30000"/>
              </a:lnSpc>
              <a:spcBef>
                <a:spcPts val="1200"/>
              </a:spcBef>
              <a:spcAft>
                <a:spcPts val="1200"/>
              </a:spcAft>
              <a:buNone/>
            </a:pPr>
            <a:r>
              <a:rPr lang="en" sz="900">
                <a:latin typeface="Arial"/>
                <a:ea typeface="Arial"/>
                <a:cs typeface="Arial"/>
                <a:sym typeface="Arial"/>
              </a:rPr>
              <a:t>(aluminium foil)</a:t>
            </a:r>
            <a:endParaRPr sz="900"/>
          </a:p>
        </p:txBody>
      </p:sp>
      <p:sp>
        <p:nvSpPr>
          <p:cNvPr id="544" name="Google Shape;544;p50"/>
          <p:cNvSpPr txBox="1">
            <a:spLocks noGrp="1"/>
          </p:cNvSpPr>
          <p:nvPr>
            <p:ph type="subTitle" idx="2"/>
          </p:nvPr>
        </p:nvSpPr>
        <p:spPr>
          <a:xfrm>
            <a:off x="4815538" y="1687049"/>
            <a:ext cx="2408100" cy="352800"/>
          </a:xfrm>
          <a:prstGeom prst="rect">
            <a:avLst/>
          </a:prstGeom>
        </p:spPr>
        <p:txBody>
          <a:bodyPr spcFirstLastPara="1" wrap="square" lIns="91425" tIns="91425" rIns="91425" bIns="0" anchor="b" anchorCtr="0">
            <a:normAutofit lnSpcReduction="20000"/>
          </a:bodyPr>
          <a:lstStyle/>
          <a:p>
            <a:pPr marL="228600" lvl="0" indent="-228600" algn="ctr" rtl="0">
              <a:spcBef>
                <a:spcPts val="1200"/>
              </a:spcBef>
              <a:spcAft>
                <a:spcPts val="1200"/>
              </a:spcAft>
              <a:buNone/>
            </a:pPr>
            <a:r>
              <a:rPr lang="en" b="1" u="sng">
                <a:latin typeface="Arial"/>
                <a:ea typeface="Arial"/>
                <a:cs typeface="Arial"/>
                <a:sym typeface="Arial"/>
              </a:rPr>
              <a:t>Load cell / HX711</a:t>
            </a:r>
            <a:endParaRPr/>
          </a:p>
        </p:txBody>
      </p:sp>
      <p:sp>
        <p:nvSpPr>
          <p:cNvPr id="545" name="Google Shape;545;p50"/>
          <p:cNvSpPr txBox="1">
            <a:spLocks noGrp="1"/>
          </p:cNvSpPr>
          <p:nvPr>
            <p:ph type="subTitle" idx="4"/>
          </p:nvPr>
        </p:nvSpPr>
        <p:spPr>
          <a:xfrm>
            <a:off x="4707625" y="2095275"/>
            <a:ext cx="2592900" cy="20478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sz="1300"/>
              <a:t>The load cell measures mechanical force, mainly the weight of objects. Connected to  HX711 a precision 24-bit analog- to-digital converter (ADC).</a:t>
            </a:r>
            <a:br>
              <a:rPr lang="en" sz="1300"/>
            </a:br>
            <a:br>
              <a:rPr lang="en" sz="1300"/>
            </a:br>
            <a:r>
              <a:rPr lang="en" sz="1300"/>
              <a:t>It is used to track the amount of weight of the items in the box to track the amount of food ate by the user</a:t>
            </a:r>
            <a:endParaRPr sz="1300"/>
          </a:p>
        </p:txBody>
      </p:sp>
      <p:sp>
        <p:nvSpPr>
          <p:cNvPr id="546" name="Google Shape;546;p50"/>
          <p:cNvSpPr/>
          <p:nvPr/>
        </p:nvSpPr>
        <p:spPr>
          <a:xfrm>
            <a:off x="2966374" y="1012709"/>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0"/>
          <p:cNvSpPr/>
          <p:nvPr/>
        </p:nvSpPr>
        <p:spPr>
          <a:xfrm>
            <a:off x="5550400" y="1012722"/>
            <a:ext cx="618900" cy="618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50"/>
          <p:cNvGrpSpPr/>
          <p:nvPr/>
        </p:nvGrpSpPr>
        <p:grpSpPr>
          <a:xfrm>
            <a:off x="3093164" y="1155012"/>
            <a:ext cx="352818" cy="320182"/>
            <a:chOff x="1190625" y="479500"/>
            <a:chExt cx="5219200" cy="4736425"/>
          </a:xfrm>
        </p:grpSpPr>
        <p:sp>
          <p:nvSpPr>
            <p:cNvPr id="549" name="Google Shape;549;p50"/>
            <p:cNvSpPr/>
            <p:nvPr/>
          </p:nvSpPr>
          <p:spPr>
            <a:xfrm>
              <a:off x="2298875" y="479500"/>
              <a:ext cx="2579450" cy="1094425"/>
            </a:xfrm>
            <a:custGeom>
              <a:avLst/>
              <a:gdLst/>
              <a:ahLst/>
              <a:cxnLst/>
              <a:rect l="l" t="t" r="r" b="b"/>
              <a:pathLst>
                <a:path w="103178" h="43777" extrusionOk="0">
                  <a:moveTo>
                    <a:pt x="64653" y="0"/>
                  </a:moveTo>
                  <a:cubicBezTo>
                    <a:pt x="53236" y="0"/>
                    <a:pt x="42047" y="3980"/>
                    <a:pt x="33240" y="11222"/>
                  </a:cubicBezTo>
                  <a:cubicBezTo>
                    <a:pt x="25346" y="17713"/>
                    <a:pt x="19605" y="26488"/>
                    <a:pt x="16865" y="36241"/>
                  </a:cubicBezTo>
                  <a:cubicBezTo>
                    <a:pt x="15397" y="35977"/>
                    <a:pt x="13903" y="35845"/>
                    <a:pt x="12382" y="35845"/>
                  </a:cubicBezTo>
                  <a:cubicBezTo>
                    <a:pt x="12213" y="35845"/>
                    <a:pt x="12044" y="35846"/>
                    <a:pt x="11874" y="35850"/>
                  </a:cubicBezTo>
                  <a:cubicBezTo>
                    <a:pt x="8547" y="35915"/>
                    <a:pt x="5317" y="36600"/>
                    <a:pt x="2251" y="37905"/>
                  </a:cubicBezTo>
                  <a:cubicBezTo>
                    <a:pt x="718" y="38590"/>
                    <a:pt x="0" y="40384"/>
                    <a:pt x="653" y="41917"/>
                  </a:cubicBezTo>
                  <a:cubicBezTo>
                    <a:pt x="1142" y="43091"/>
                    <a:pt x="2284" y="43776"/>
                    <a:pt x="3458" y="43776"/>
                  </a:cubicBezTo>
                  <a:cubicBezTo>
                    <a:pt x="3882" y="43776"/>
                    <a:pt x="4274" y="43711"/>
                    <a:pt x="4665" y="43548"/>
                  </a:cubicBezTo>
                  <a:cubicBezTo>
                    <a:pt x="6981" y="42537"/>
                    <a:pt x="9460" y="42015"/>
                    <a:pt x="12005" y="41982"/>
                  </a:cubicBezTo>
                  <a:cubicBezTo>
                    <a:pt x="12194" y="41976"/>
                    <a:pt x="12384" y="41973"/>
                    <a:pt x="12575" y="41973"/>
                  </a:cubicBezTo>
                  <a:cubicBezTo>
                    <a:pt x="14477" y="41973"/>
                    <a:pt x="16393" y="42270"/>
                    <a:pt x="18202" y="42863"/>
                  </a:cubicBezTo>
                  <a:cubicBezTo>
                    <a:pt x="18488" y="42943"/>
                    <a:pt x="18785" y="42983"/>
                    <a:pt x="19082" y="42983"/>
                  </a:cubicBezTo>
                  <a:cubicBezTo>
                    <a:pt x="19633" y="42983"/>
                    <a:pt x="20182" y="42845"/>
                    <a:pt x="20649" y="42569"/>
                  </a:cubicBezTo>
                  <a:cubicBezTo>
                    <a:pt x="21399" y="42145"/>
                    <a:pt x="21921" y="41395"/>
                    <a:pt x="22117" y="40547"/>
                  </a:cubicBezTo>
                  <a:cubicBezTo>
                    <a:pt x="26325" y="20616"/>
                    <a:pt x="44233" y="6133"/>
                    <a:pt x="64653" y="6133"/>
                  </a:cubicBezTo>
                  <a:cubicBezTo>
                    <a:pt x="77244" y="6133"/>
                    <a:pt x="89183" y="11548"/>
                    <a:pt x="97436" y="21040"/>
                  </a:cubicBezTo>
                  <a:cubicBezTo>
                    <a:pt x="98058" y="21733"/>
                    <a:pt x="98911" y="22087"/>
                    <a:pt x="99765" y="22087"/>
                  </a:cubicBezTo>
                  <a:cubicBezTo>
                    <a:pt x="100480" y="22087"/>
                    <a:pt x="101195" y="21839"/>
                    <a:pt x="101774" y="21334"/>
                  </a:cubicBezTo>
                  <a:cubicBezTo>
                    <a:pt x="103047" y="20225"/>
                    <a:pt x="103177" y="18268"/>
                    <a:pt x="102068" y="16995"/>
                  </a:cubicBezTo>
                  <a:cubicBezTo>
                    <a:pt x="92641" y="6198"/>
                    <a:pt x="79006" y="0"/>
                    <a:pt x="64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0"/>
            <p:cNvSpPr/>
            <p:nvPr/>
          </p:nvSpPr>
          <p:spPr>
            <a:xfrm>
              <a:off x="1190625" y="1145000"/>
              <a:ext cx="5219200" cy="4070925"/>
            </a:xfrm>
            <a:custGeom>
              <a:avLst/>
              <a:gdLst/>
              <a:ahLst/>
              <a:cxnLst/>
              <a:rect l="l" t="t" r="r" b="b"/>
              <a:pathLst>
                <a:path w="208768" h="162837" extrusionOk="0">
                  <a:moveTo>
                    <a:pt x="101317" y="49156"/>
                  </a:moveTo>
                  <a:lnTo>
                    <a:pt x="101317" y="150539"/>
                  </a:lnTo>
                  <a:lnTo>
                    <a:pt x="94076" y="150539"/>
                  </a:lnTo>
                  <a:cubicBezTo>
                    <a:pt x="93130" y="147897"/>
                    <a:pt x="91042" y="145809"/>
                    <a:pt x="88400" y="144896"/>
                  </a:cubicBezTo>
                  <a:lnTo>
                    <a:pt x="88400" y="49156"/>
                  </a:lnTo>
                  <a:close/>
                  <a:moveTo>
                    <a:pt x="9231" y="150474"/>
                  </a:moveTo>
                  <a:cubicBezTo>
                    <a:pt x="10960" y="150474"/>
                    <a:pt x="12330" y="151876"/>
                    <a:pt x="12330" y="153605"/>
                  </a:cubicBezTo>
                  <a:cubicBezTo>
                    <a:pt x="12330" y="155334"/>
                    <a:pt x="10960" y="156704"/>
                    <a:pt x="9231" y="156704"/>
                  </a:cubicBezTo>
                  <a:cubicBezTo>
                    <a:pt x="7503" y="156704"/>
                    <a:pt x="6133" y="155334"/>
                    <a:pt x="6133" y="153605"/>
                  </a:cubicBezTo>
                  <a:cubicBezTo>
                    <a:pt x="6133" y="151876"/>
                    <a:pt x="7503" y="150474"/>
                    <a:pt x="9231" y="150474"/>
                  </a:cubicBezTo>
                  <a:close/>
                  <a:moveTo>
                    <a:pt x="47299" y="150474"/>
                  </a:moveTo>
                  <a:cubicBezTo>
                    <a:pt x="48995" y="150474"/>
                    <a:pt x="50398" y="151876"/>
                    <a:pt x="50398" y="153605"/>
                  </a:cubicBezTo>
                  <a:cubicBezTo>
                    <a:pt x="50398" y="155334"/>
                    <a:pt x="48995" y="156704"/>
                    <a:pt x="47299" y="156704"/>
                  </a:cubicBezTo>
                  <a:cubicBezTo>
                    <a:pt x="45570" y="156704"/>
                    <a:pt x="44167" y="155334"/>
                    <a:pt x="44167" y="153605"/>
                  </a:cubicBezTo>
                  <a:cubicBezTo>
                    <a:pt x="44167" y="151876"/>
                    <a:pt x="45570" y="150474"/>
                    <a:pt x="47299" y="150474"/>
                  </a:cubicBezTo>
                  <a:close/>
                  <a:moveTo>
                    <a:pt x="85366" y="150474"/>
                  </a:moveTo>
                  <a:cubicBezTo>
                    <a:pt x="87062" y="150474"/>
                    <a:pt x="88465" y="151876"/>
                    <a:pt x="88465" y="153605"/>
                  </a:cubicBezTo>
                  <a:cubicBezTo>
                    <a:pt x="88465" y="155334"/>
                    <a:pt x="87062" y="156704"/>
                    <a:pt x="85366" y="156704"/>
                  </a:cubicBezTo>
                  <a:cubicBezTo>
                    <a:pt x="83637" y="156704"/>
                    <a:pt x="82235" y="155334"/>
                    <a:pt x="82235" y="153605"/>
                  </a:cubicBezTo>
                  <a:cubicBezTo>
                    <a:pt x="82235" y="151876"/>
                    <a:pt x="83637" y="150474"/>
                    <a:pt x="85366" y="150474"/>
                  </a:cubicBezTo>
                  <a:close/>
                  <a:moveTo>
                    <a:pt x="123401" y="150474"/>
                  </a:moveTo>
                  <a:cubicBezTo>
                    <a:pt x="125130" y="150474"/>
                    <a:pt x="126532" y="151876"/>
                    <a:pt x="126532" y="153605"/>
                  </a:cubicBezTo>
                  <a:cubicBezTo>
                    <a:pt x="126532" y="155334"/>
                    <a:pt x="125130" y="156704"/>
                    <a:pt x="123401" y="156704"/>
                  </a:cubicBezTo>
                  <a:cubicBezTo>
                    <a:pt x="121705" y="156704"/>
                    <a:pt x="120302" y="155334"/>
                    <a:pt x="120302" y="153605"/>
                  </a:cubicBezTo>
                  <a:cubicBezTo>
                    <a:pt x="120302" y="151876"/>
                    <a:pt x="121705" y="150474"/>
                    <a:pt x="123401" y="150474"/>
                  </a:cubicBezTo>
                  <a:close/>
                  <a:moveTo>
                    <a:pt x="161468" y="150474"/>
                  </a:moveTo>
                  <a:cubicBezTo>
                    <a:pt x="163197" y="150474"/>
                    <a:pt x="164600" y="151876"/>
                    <a:pt x="164600" y="153605"/>
                  </a:cubicBezTo>
                  <a:cubicBezTo>
                    <a:pt x="164600" y="155334"/>
                    <a:pt x="163197" y="156704"/>
                    <a:pt x="161468" y="156704"/>
                  </a:cubicBezTo>
                  <a:cubicBezTo>
                    <a:pt x="159772" y="156704"/>
                    <a:pt x="158369" y="155334"/>
                    <a:pt x="158369" y="153605"/>
                  </a:cubicBezTo>
                  <a:cubicBezTo>
                    <a:pt x="158369" y="151876"/>
                    <a:pt x="159772" y="150474"/>
                    <a:pt x="161468" y="150474"/>
                  </a:cubicBezTo>
                  <a:close/>
                  <a:moveTo>
                    <a:pt x="199536" y="150474"/>
                  </a:moveTo>
                  <a:cubicBezTo>
                    <a:pt x="201265" y="150474"/>
                    <a:pt x="202667" y="151876"/>
                    <a:pt x="202667" y="153605"/>
                  </a:cubicBezTo>
                  <a:cubicBezTo>
                    <a:pt x="202667" y="155334"/>
                    <a:pt x="201265" y="156704"/>
                    <a:pt x="199536" y="156704"/>
                  </a:cubicBezTo>
                  <a:cubicBezTo>
                    <a:pt x="197807" y="156704"/>
                    <a:pt x="196437" y="155334"/>
                    <a:pt x="196437" y="153605"/>
                  </a:cubicBezTo>
                  <a:cubicBezTo>
                    <a:pt x="196437" y="151876"/>
                    <a:pt x="197807" y="150474"/>
                    <a:pt x="199536" y="150474"/>
                  </a:cubicBezTo>
                  <a:close/>
                  <a:moveTo>
                    <a:pt x="151062" y="0"/>
                  </a:moveTo>
                  <a:cubicBezTo>
                    <a:pt x="150625" y="0"/>
                    <a:pt x="150180" y="94"/>
                    <a:pt x="149758" y="292"/>
                  </a:cubicBezTo>
                  <a:cubicBezTo>
                    <a:pt x="148257" y="1010"/>
                    <a:pt x="147605" y="2836"/>
                    <a:pt x="148323" y="4369"/>
                  </a:cubicBezTo>
                  <a:cubicBezTo>
                    <a:pt x="150997" y="10013"/>
                    <a:pt x="152400" y="16047"/>
                    <a:pt x="152498" y="22310"/>
                  </a:cubicBezTo>
                  <a:cubicBezTo>
                    <a:pt x="152498" y="23256"/>
                    <a:pt x="152955" y="24137"/>
                    <a:pt x="153705" y="24724"/>
                  </a:cubicBezTo>
                  <a:cubicBezTo>
                    <a:pt x="154249" y="25126"/>
                    <a:pt x="154913" y="25340"/>
                    <a:pt x="155572" y="25340"/>
                  </a:cubicBezTo>
                  <a:cubicBezTo>
                    <a:pt x="155822" y="25340"/>
                    <a:pt x="156072" y="25309"/>
                    <a:pt x="156314" y="25246"/>
                  </a:cubicBezTo>
                  <a:cubicBezTo>
                    <a:pt x="157340" y="24964"/>
                    <a:pt x="158405" y="24823"/>
                    <a:pt x="159463" y="24823"/>
                  </a:cubicBezTo>
                  <a:cubicBezTo>
                    <a:pt x="159752" y="24823"/>
                    <a:pt x="160040" y="24834"/>
                    <a:pt x="160327" y="24855"/>
                  </a:cubicBezTo>
                  <a:cubicBezTo>
                    <a:pt x="165937" y="25246"/>
                    <a:pt x="171254" y="30465"/>
                    <a:pt x="171744" y="36076"/>
                  </a:cubicBezTo>
                  <a:lnTo>
                    <a:pt x="171776" y="36206"/>
                  </a:lnTo>
                  <a:cubicBezTo>
                    <a:pt x="171907" y="38000"/>
                    <a:pt x="171287" y="39697"/>
                    <a:pt x="170080" y="41001"/>
                  </a:cubicBezTo>
                  <a:cubicBezTo>
                    <a:pt x="168840" y="42339"/>
                    <a:pt x="167177" y="43057"/>
                    <a:pt x="165383" y="43057"/>
                  </a:cubicBezTo>
                  <a:lnTo>
                    <a:pt x="43482" y="43057"/>
                  </a:lnTo>
                  <a:cubicBezTo>
                    <a:pt x="40253" y="43057"/>
                    <a:pt x="37545" y="40675"/>
                    <a:pt x="37154" y="37511"/>
                  </a:cubicBezTo>
                  <a:cubicBezTo>
                    <a:pt x="37024" y="36630"/>
                    <a:pt x="36991" y="35750"/>
                    <a:pt x="36991" y="34836"/>
                  </a:cubicBezTo>
                  <a:cubicBezTo>
                    <a:pt x="37024" y="30889"/>
                    <a:pt x="38263" y="27040"/>
                    <a:pt x="40546" y="23778"/>
                  </a:cubicBezTo>
                  <a:cubicBezTo>
                    <a:pt x="41525" y="22408"/>
                    <a:pt x="41199" y="20484"/>
                    <a:pt x="39829" y="19505"/>
                  </a:cubicBezTo>
                  <a:cubicBezTo>
                    <a:pt x="39289" y="19141"/>
                    <a:pt x="38676" y="18965"/>
                    <a:pt x="38071" y="18965"/>
                  </a:cubicBezTo>
                  <a:cubicBezTo>
                    <a:pt x="37104" y="18965"/>
                    <a:pt x="36157" y="19413"/>
                    <a:pt x="35556" y="20255"/>
                  </a:cubicBezTo>
                  <a:cubicBezTo>
                    <a:pt x="32555" y="24561"/>
                    <a:pt x="30924" y="29585"/>
                    <a:pt x="30858" y="34804"/>
                  </a:cubicBezTo>
                  <a:cubicBezTo>
                    <a:pt x="30858" y="35945"/>
                    <a:pt x="30924" y="37120"/>
                    <a:pt x="31087" y="38261"/>
                  </a:cubicBezTo>
                  <a:cubicBezTo>
                    <a:pt x="31837" y="44492"/>
                    <a:pt x="37187" y="49156"/>
                    <a:pt x="43482" y="49156"/>
                  </a:cubicBezTo>
                  <a:lnTo>
                    <a:pt x="44233" y="49156"/>
                  </a:lnTo>
                  <a:lnTo>
                    <a:pt x="44233" y="65825"/>
                  </a:lnTo>
                  <a:lnTo>
                    <a:pt x="6654" y="103403"/>
                  </a:lnTo>
                  <a:cubicBezTo>
                    <a:pt x="6067" y="103990"/>
                    <a:pt x="5741" y="104741"/>
                    <a:pt x="5741" y="105556"/>
                  </a:cubicBezTo>
                  <a:lnTo>
                    <a:pt x="5741" y="145059"/>
                  </a:lnTo>
                  <a:cubicBezTo>
                    <a:pt x="2381" y="146429"/>
                    <a:pt x="0" y="149756"/>
                    <a:pt x="0" y="153605"/>
                  </a:cubicBezTo>
                  <a:cubicBezTo>
                    <a:pt x="0" y="158694"/>
                    <a:pt x="4143" y="162837"/>
                    <a:pt x="9231" y="162837"/>
                  </a:cubicBezTo>
                  <a:cubicBezTo>
                    <a:pt x="14320" y="162837"/>
                    <a:pt x="18463" y="158694"/>
                    <a:pt x="18463" y="153605"/>
                  </a:cubicBezTo>
                  <a:cubicBezTo>
                    <a:pt x="18463" y="149430"/>
                    <a:pt x="15690" y="145907"/>
                    <a:pt x="11874" y="144765"/>
                  </a:cubicBezTo>
                  <a:lnTo>
                    <a:pt x="11874" y="106828"/>
                  </a:lnTo>
                  <a:lnTo>
                    <a:pt x="49452" y="69250"/>
                  </a:lnTo>
                  <a:cubicBezTo>
                    <a:pt x="50039" y="68663"/>
                    <a:pt x="50365" y="67880"/>
                    <a:pt x="50365" y="67065"/>
                  </a:cubicBezTo>
                  <a:lnTo>
                    <a:pt x="50365" y="49156"/>
                  </a:lnTo>
                  <a:lnTo>
                    <a:pt x="63804" y="49156"/>
                  </a:lnTo>
                  <a:lnTo>
                    <a:pt x="63804" y="74991"/>
                  </a:lnTo>
                  <a:lnTo>
                    <a:pt x="45113" y="93683"/>
                  </a:lnTo>
                  <a:cubicBezTo>
                    <a:pt x="44559" y="94237"/>
                    <a:pt x="44233" y="95020"/>
                    <a:pt x="44233" y="95835"/>
                  </a:cubicBezTo>
                  <a:lnTo>
                    <a:pt x="44233" y="144896"/>
                  </a:lnTo>
                  <a:cubicBezTo>
                    <a:pt x="40644" y="146168"/>
                    <a:pt x="38067" y="149593"/>
                    <a:pt x="38067" y="153605"/>
                  </a:cubicBezTo>
                  <a:cubicBezTo>
                    <a:pt x="38067" y="158694"/>
                    <a:pt x="42210" y="162837"/>
                    <a:pt x="47299" y="162837"/>
                  </a:cubicBezTo>
                  <a:cubicBezTo>
                    <a:pt x="52388" y="162837"/>
                    <a:pt x="56530" y="158694"/>
                    <a:pt x="56530" y="153605"/>
                  </a:cubicBezTo>
                  <a:cubicBezTo>
                    <a:pt x="56530" y="149593"/>
                    <a:pt x="53953" y="146168"/>
                    <a:pt x="50365" y="144896"/>
                  </a:cubicBezTo>
                  <a:lnTo>
                    <a:pt x="50365" y="97108"/>
                  </a:lnTo>
                  <a:lnTo>
                    <a:pt x="69024" y="78416"/>
                  </a:lnTo>
                  <a:cubicBezTo>
                    <a:pt x="69611" y="77862"/>
                    <a:pt x="69904" y="77079"/>
                    <a:pt x="69904" y="76264"/>
                  </a:cubicBezTo>
                  <a:lnTo>
                    <a:pt x="69904" y="49156"/>
                  </a:lnTo>
                  <a:lnTo>
                    <a:pt x="82300" y="49156"/>
                  </a:lnTo>
                  <a:lnTo>
                    <a:pt x="82300" y="144896"/>
                  </a:lnTo>
                  <a:cubicBezTo>
                    <a:pt x="78712" y="146168"/>
                    <a:pt x="76135" y="149593"/>
                    <a:pt x="76135" y="153605"/>
                  </a:cubicBezTo>
                  <a:cubicBezTo>
                    <a:pt x="76135" y="158694"/>
                    <a:pt x="80277" y="162837"/>
                    <a:pt x="85366" y="162837"/>
                  </a:cubicBezTo>
                  <a:cubicBezTo>
                    <a:pt x="89378" y="162837"/>
                    <a:pt x="92804" y="160260"/>
                    <a:pt x="94076" y="156671"/>
                  </a:cubicBezTo>
                  <a:lnTo>
                    <a:pt x="114691" y="156671"/>
                  </a:lnTo>
                  <a:cubicBezTo>
                    <a:pt x="115964" y="160260"/>
                    <a:pt x="119389" y="162837"/>
                    <a:pt x="123401" y="162837"/>
                  </a:cubicBezTo>
                  <a:cubicBezTo>
                    <a:pt x="128490" y="162837"/>
                    <a:pt x="132632" y="158694"/>
                    <a:pt x="132632" y="153605"/>
                  </a:cubicBezTo>
                  <a:cubicBezTo>
                    <a:pt x="132632" y="149593"/>
                    <a:pt x="130055" y="146168"/>
                    <a:pt x="126500" y="144896"/>
                  </a:cubicBezTo>
                  <a:cubicBezTo>
                    <a:pt x="126598" y="137002"/>
                    <a:pt x="126598" y="129303"/>
                    <a:pt x="126467" y="121377"/>
                  </a:cubicBezTo>
                  <a:cubicBezTo>
                    <a:pt x="126435" y="119733"/>
                    <a:pt x="125096" y="118375"/>
                    <a:pt x="123428" y="118375"/>
                  </a:cubicBezTo>
                  <a:cubicBezTo>
                    <a:pt x="123408" y="118375"/>
                    <a:pt x="123388" y="118375"/>
                    <a:pt x="123368" y="118376"/>
                  </a:cubicBezTo>
                  <a:cubicBezTo>
                    <a:pt x="121672" y="118408"/>
                    <a:pt x="120335" y="119811"/>
                    <a:pt x="120367" y="121475"/>
                  </a:cubicBezTo>
                  <a:cubicBezTo>
                    <a:pt x="120498" y="129369"/>
                    <a:pt x="120498" y="137034"/>
                    <a:pt x="120367" y="144896"/>
                  </a:cubicBezTo>
                  <a:cubicBezTo>
                    <a:pt x="117725" y="145809"/>
                    <a:pt x="115637" y="147897"/>
                    <a:pt x="114691" y="150539"/>
                  </a:cubicBezTo>
                  <a:lnTo>
                    <a:pt x="107450" y="150539"/>
                  </a:lnTo>
                  <a:lnTo>
                    <a:pt x="107450" y="49156"/>
                  </a:lnTo>
                  <a:lnTo>
                    <a:pt x="120367" y="49156"/>
                  </a:lnTo>
                  <a:cubicBezTo>
                    <a:pt x="120498" y="68794"/>
                    <a:pt x="120498" y="88561"/>
                    <a:pt x="120367" y="108003"/>
                  </a:cubicBezTo>
                  <a:cubicBezTo>
                    <a:pt x="120335" y="109699"/>
                    <a:pt x="121705" y="111069"/>
                    <a:pt x="123401" y="111069"/>
                  </a:cubicBezTo>
                  <a:cubicBezTo>
                    <a:pt x="125097" y="111069"/>
                    <a:pt x="126467" y="109732"/>
                    <a:pt x="126467" y="108035"/>
                  </a:cubicBezTo>
                  <a:cubicBezTo>
                    <a:pt x="126598" y="88594"/>
                    <a:pt x="126598" y="68794"/>
                    <a:pt x="126500" y="49156"/>
                  </a:cubicBezTo>
                  <a:lnTo>
                    <a:pt x="138863" y="49156"/>
                  </a:lnTo>
                  <a:lnTo>
                    <a:pt x="138863" y="76264"/>
                  </a:lnTo>
                  <a:cubicBezTo>
                    <a:pt x="138863" y="77079"/>
                    <a:pt x="139156" y="77862"/>
                    <a:pt x="139744" y="78416"/>
                  </a:cubicBezTo>
                  <a:lnTo>
                    <a:pt x="158402" y="97108"/>
                  </a:lnTo>
                  <a:lnTo>
                    <a:pt x="158402" y="144896"/>
                  </a:lnTo>
                  <a:cubicBezTo>
                    <a:pt x="154814" y="146168"/>
                    <a:pt x="152237" y="149593"/>
                    <a:pt x="152237" y="153605"/>
                  </a:cubicBezTo>
                  <a:cubicBezTo>
                    <a:pt x="152237" y="158694"/>
                    <a:pt x="156380" y="162837"/>
                    <a:pt x="161468" y="162837"/>
                  </a:cubicBezTo>
                  <a:cubicBezTo>
                    <a:pt x="166557" y="162837"/>
                    <a:pt x="170700" y="158694"/>
                    <a:pt x="170700" y="153605"/>
                  </a:cubicBezTo>
                  <a:cubicBezTo>
                    <a:pt x="170700" y="149593"/>
                    <a:pt x="168123" y="146168"/>
                    <a:pt x="164535" y="144896"/>
                  </a:cubicBezTo>
                  <a:lnTo>
                    <a:pt x="164535" y="95835"/>
                  </a:lnTo>
                  <a:cubicBezTo>
                    <a:pt x="164535" y="95020"/>
                    <a:pt x="164208" y="94237"/>
                    <a:pt x="163654" y="93683"/>
                  </a:cubicBezTo>
                  <a:lnTo>
                    <a:pt x="144963" y="74991"/>
                  </a:lnTo>
                  <a:lnTo>
                    <a:pt x="144963" y="49156"/>
                  </a:lnTo>
                  <a:lnTo>
                    <a:pt x="158402" y="49156"/>
                  </a:lnTo>
                  <a:lnTo>
                    <a:pt x="158402" y="67065"/>
                  </a:lnTo>
                  <a:cubicBezTo>
                    <a:pt x="158402" y="67880"/>
                    <a:pt x="158728" y="68663"/>
                    <a:pt x="159315" y="69250"/>
                  </a:cubicBezTo>
                  <a:lnTo>
                    <a:pt x="196894" y="106828"/>
                  </a:lnTo>
                  <a:lnTo>
                    <a:pt x="196894" y="144765"/>
                  </a:lnTo>
                  <a:cubicBezTo>
                    <a:pt x="193077" y="145907"/>
                    <a:pt x="190304" y="149430"/>
                    <a:pt x="190304" y="153605"/>
                  </a:cubicBezTo>
                  <a:cubicBezTo>
                    <a:pt x="190304" y="158694"/>
                    <a:pt x="194447" y="162837"/>
                    <a:pt x="199536" y="162837"/>
                  </a:cubicBezTo>
                  <a:cubicBezTo>
                    <a:pt x="204624" y="162837"/>
                    <a:pt x="208767" y="158694"/>
                    <a:pt x="208767" y="153605"/>
                  </a:cubicBezTo>
                  <a:cubicBezTo>
                    <a:pt x="208767" y="149756"/>
                    <a:pt x="206386" y="146429"/>
                    <a:pt x="203026" y="145059"/>
                  </a:cubicBezTo>
                  <a:lnTo>
                    <a:pt x="203026" y="105556"/>
                  </a:lnTo>
                  <a:cubicBezTo>
                    <a:pt x="203026" y="104741"/>
                    <a:pt x="202700" y="103990"/>
                    <a:pt x="202113" y="103403"/>
                  </a:cubicBezTo>
                  <a:lnTo>
                    <a:pt x="164535" y="65825"/>
                  </a:lnTo>
                  <a:lnTo>
                    <a:pt x="164535" y="49156"/>
                  </a:lnTo>
                  <a:lnTo>
                    <a:pt x="165383" y="49156"/>
                  </a:lnTo>
                  <a:cubicBezTo>
                    <a:pt x="168840" y="49156"/>
                    <a:pt x="172200" y="47721"/>
                    <a:pt x="174549" y="45177"/>
                  </a:cubicBezTo>
                  <a:cubicBezTo>
                    <a:pt x="176898" y="42632"/>
                    <a:pt x="178104" y="39207"/>
                    <a:pt x="177876" y="35782"/>
                  </a:cubicBezTo>
                  <a:cubicBezTo>
                    <a:pt x="177844" y="35684"/>
                    <a:pt x="177844" y="35587"/>
                    <a:pt x="177844" y="35521"/>
                  </a:cubicBezTo>
                  <a:cubicBezTo>
                    <a:pt x="177093" y="26877"/>
                    <a:pt x="169428" y="19342"/>
                    <a:pt x="160751" y="18755"/>
                  </a:cubicBezTo>
                  <a:cubicBezTo>
                    <a:pt x="160299" y="18736"/>
                    <a:pt x="159858" y="18717"/>
                    <a:pt x="159415" y="18717"/>
                  </a:cubicBezTo>
                  <a:cubicBezTo>
                    <a:pt x="159091" y="18717"/>
                    <a:pt x="158766" y="18727"/>
                    <a:pt x="158435" y="18755"/>
                  </a:cubicBezTo>
                  <a:cubicBezTo>
                    <a:pt x="157945" y="12818"/>
                    <a:pt x="156412" y="7142"/>
                    <a:pt x="153835" y="1760"/>
                  </a:cubicBezTo>
                  <a:cubicBezTo>
                    <a:pt x="153315" y="649"/>
                    <a:pt x="152213" y="0"/>
                    <a:pt x="15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0"/>
            <p:cNvSpPr/>
            <p:nvPr/>
          </p:nvSpPr>
          <p:spPr>
            <a:xfrm>
              <a:off x="3409575" y="1115575"/>
              <a:ext cx="425725" cy="729100"/>
            </a:xfrm>
            <a:custGeom>
              <a:avLst/>
              <a:gdLst/>
              <a:ahLst/>
              <a:cxnLst/>
              <a:rect l="l" t="t" r="r" b="b"/>
              <a:pathLst>
                <a:path w="17029" h="29164" extrusionOk="0">
                  <a:moveTo>
                    <a:pt x="13962" y="1"/>
                  </a:moveTo>
                  <a:cubicBezTo>
                    <a:pt x="12266" y="1"/>
                    <a:pt x="10896" y="1371"/>
                    <a:pt x="10896" y="3067"/>
                  </a:cubicBezTo>
                  <a:lnTo>
                    <a:pt x="10896" y="18725"/>
                  </a:lnTo>
                  <a:lnTo>
                    <a:pt x="5546" y="13342"/>
                  </a:lnTo>
                  <a:cubicBezTo>
                    <a:pt x="4943" y="12739"/>
                    <a:pt x="4160" y="12437"/>
                    <a:pt x="3377" y="12437"/>
                  </a:cubicBezTo>
                  <a:cubicBezTo>
                    <a:pt x="2594" y="12437"/>
                    <a:pt x="1811" y="12739"/>
                    <a:pt x="1208" y="13342"/>
                  </a:cubicBezTo>
                  <a:cubicBezTo>
                    <a:pt x="1" y="14517"/>
                    <a:pt x="1" y="16474"/>
                    <a:pt x="1208" y="17648"/>
                  </a:cubicBezTo>
                  <a:lnTo>
                    <a:pt x="11809" y="28250"/>
                  </a:lnTo>
                  <a:cubicBezTo>
                    <a:pt x="12396" y="28837"/>
                    <a:pt x="13179" y="29163"/>
                    <a:pt x="13962" y="29163"/>
                  </a:cubicBezTo>
                  <a:cubicBezTo>
                    <a:pt x="14353" y="29163"/>
                    <a:pt x="14777" y="29065"/>
                    <a:pt x="15136" y="28935"/>
                  </a:cubicBezTo>
                  <a:cubicBezTo>
                    <a:pt x="16278" y="28445"/>
                    <a:pt x="17028" y="27336"/>
                    <a:pt x="17028" y="26097"/>
                  </a:cubicBezTo>
                  <a:lnTo>
                    <a:pt x="17028" y="3067"/>
                  </a:lnTo>
                  <a:cubicBezTo>
                    <a:pt x="17028" y="1371"/>
                    <a:pt x="15658" y="1"/>
                    <a:pt x="13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0"/>
            <p:cNvSpPr/>
            <p:nvPr/>
          </p:nvSpPr>
          <p:spPr>
            <a:xfrm>
              <a:off x="3934750" y="1115375"/>
              <a:ext cx="425725" cy="729300"/>
            </a:xfrm>
            <a:custGeom>
              <a:avLst/>
              <a:gdLst/>
              <a:ahLst/>
              <a:cxnLst/>
              <a:rect l="l" t="t" r="r" b="b"/>
              <a:pathLst>
                <a:path w="17029" h="29172" extrusionOk="0">
                  <a:moveTo>
                    <a:pt x="3049" y="0"/>
                  </a:moveTo>
                  <a:cubicBezTo>
                    <a:pt x="2660" y="0"/>
                    <a:pt x="2268" y="77"/>
                    <a:pt x="1893" y="237"/>
                  </a:cubicBezTo>
                  <a:cubicBezTo>
                    <a:pt x="751" y="727"/>
                    <a:pt x="1" y="1836"/>
                    <a:pt x="1" y="3075"/>
                  </a:cubicBezTo>
                  <a:lnTo>
                    <a:pt x="1" y="26105"/>
                  </a:lnTo>
                  <a:cubicBezTo>
                    <a:pt x="1" y="27801"/>
                    <a:pt x="1371" y="29171"/>
                    <a:pt x="3067" y="29171"/>
                  </a:cubicBezTo>
                  <a:cubicBezTo>
                    <a:pt x="4763" y="29171"/>
                    <a:pt x="6133" y="27801"/>
                    <a:pt x="6133" y="26105"/>
                  </a:cubicBezTo>
                  <a:lnTo>
                    <a:pt x="6133" y="10447"/>
                  </a:lnTo>
                  <a:lnTo>
                    <a:pt x="11483" y="15830"/>
                  </a:lnTo>
                  <a:cubicBezTo>
                    <a:pt x="12087" y="16433"/>
                    <a:pt x="12869" y="16735"/>
                    <a:pt x="13652" y="16735"/>
                  </a:cubicBezTo>
                  <a:cubicBezTo>
                    <a:pt x="14435" y="16735"/>
                    <a:pt x="15218" y="16433"/>
                    <a:pt x="15821" y="15830"/>
                  </a:cubicBezTo>
                  <a:cubicBezTo>
                    <a:pt x="17028" y="14623"/>
                    <a:pt x="17028" y="12698"/>
                    <a:pt x="15821" y="11491"/>
                  </a:cubicBezTo>
                  <a:lnTo>
                    <a:pt x="5220" y="890"/>
                  </a:lnTo>
                  <a:cubicBezTo>
                    <a:pt x="4628" y="320"/>
                    <a:pt x="3845" y="0"/>
                    <a:pt x="3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50"/>
          <p:cNvGrpSpPr/>
          <p:nvPr/>
        </p:nvGrpSpPr>
        <p:grpSpPr>
          <a:xfrm>
            <a:off x="5677190" y="1145763"/>
            <a:ext cx="352818" cy="352818"/>
            <a:chOff x="1190625" y="238125"/>
            <a:chExt cx="5219200" cy="5219200"/>
          </a:xfrm>
        </p:grpSpPr>
        <p:sp>
          <p:nvSpPr>
            <p:cNvPr id="554" name="Google Shape;554;p50"/>
            <p:cNvSpPr/>
            <p:nvPr/>
          </p:nvSpPr>
          <p:spPr>
            <a:xfrm>
              <a:off x="1190625" y="238125"/>
              <a:ext cx="5219200" cy="5219200"/>
            </a:xfrm>
            <a:custGeom>
              <a:avLst/>
              <a:gdLst/>
              <a:ahLst/>
              <a:cxnLst/>
              <a:rect l="l" t="t" r="r" b="b"/>
              <a:pathLst>
                <a:path w="208768" h="208768" extrusionOk="0">
                  <a:moveTo>
                    <a:pt x="58977" y="6100"/>
                  </a:moveTo>
                  <a:cubicBezTo>
                    <a:pt x="59336" y="6100"/>
                    <a:pt x="59629" y="6393"/>
                    <a:pt x="59629" y="6752"/>
                  </a:cubicBezTo>
                  <a:lnTo>
                    <a:pt x="59629" y="15658"/>
                  </a:lnTo>
                  <a:lnTo>
                    <a:pt x="36371" y="15658"/>
                  </a:lnTo>
                  <a:lnTo>
                    <a:pt x="36371" y="6752"/>
                  </a:lnTo>
                  <a:cubicBezTo>
                    <a:pt x="36371" y="6393"/>
                    <a:pt x="36665" y="6100"/>
                    <a:pt x="37024" y="6100"/>
                  </a:cubicBezTo>
                  <a:close/>
                  <a:moveTo>
                    <a:pt x="115344" y="6100"/>
                  </a:moveTo>
                  <a:cubicBezTo>
                    <a:pt x="115703" y="6100"/>
                    <a:pt x="115996" y="6393"/>
                    <a:pt x="115996" y="6752"/>
                  </a:cubicBezTo>
                  <a:lnTo>
                    <a:pt x="115996" y="15658"/>
                  </a:lnTo>
                  <a:lnTo>
                    <a:pt x="92771" y="15658"/>
                  </a:lnTo>
                  <a:lnTo>
                    <a:pt x="92771" y="6752"/>
                  </a:lnTo>
                  <a:cubicBezTo>
                    <a:pt x="92771" y="6393"/>
                    <a:pt x="93064" y="6100"/>
                    <a:pt x="93423" y="6100"/>
                  </a:cubicBezTo>
                  <a:close/>
                  <a:moveTo>
                    <a:pt x="171744" y="6100"/>
                  </a:moveTo>
                  <a:cubicBezTo>
                    <a:pt x="172102" y="6100"/>
                    <a:pt x="172396" y="6393"/>
                    <a:pt x="172396" y="6752"/>
                  </a:cubicBezTo>
                  <a:lnTo>
                    <a:pt x="172396" y="15658"/>
                  </a:lnTo>
                  <a:lnTo>
                    <a:pt x="149138" y="15658"/>
                  </a:lnTo>
                  <a:lnTo>
                    <a:pt x="149138" y="6752"/>
                  </a:lnTo>
                  <a:cubicBezTo>
                    <a:pt x="149138" y="6393"/>
                    <a:pt x="149432" y="6100"/>
                    <a:pt x="149790" y="6100"/>
                  </a:cubicBezTo>
                  <a:close/>
                  <a:moveTo>
                    <a:pt x="15658" y="36371"/>
                  </a:moveTo>
                  <a:lnTo>
                    <a:pt x="15658" y="59629"/>
                  </a:lnTo>
                  <a:lnTo>
                    <a:pt x="6752" y="59629"/>
                  </a:lnTo>
                  <a:cubicBezTo>
                    <a:pt x="6393" y="59629"/>
                    <a:pt x="6100" y="59336"/>
                    <a:pt x="6100" y="58977"/>
                  </a:cubicBezTo>
                  <a:lnTo>
                    <a:pt x="6100" y="37024"/>
                  </a:lnTo>
                  <a:cubicBezTo>
                    <a:pt x="6100" y="36665"/>
                    <a:pt x="6393" y="36371"/>
                    <a:pt x="6752" y="36371"/>
                  </a:cubicBezTo>
                  <a:close/>
                  <a:moveTo>
                    <a:pt x="202015" y="36371"/>
                  </a:moveTo>
                  <a:cubicBezTo>
                    <a:pt x="202374" y="36371"/>
                    <a:pt x="202667" y="36665"/>
                    <a:pt x="202667" y="37024"/>
                  </a:cubicBezTo>
                  <a:lnTo>
                    <a:pt x="202667" y="58977"/>
                  </a:lnTo>
                  <a:cubicBezTo>
                    <a:pt x="202667" y="59336"/>
                    <a:pt x="202374" y="59629"/>
                    <a:pt x="202015" y="59629"/>
                  </a:cubicBezTo>
                  <a:lnTo>
                    <a:pt x="193110" y="59629"/>
                  </a:lnTo>
                  <a:lnTo>
                    <a:pt x="193110" y="36371"/>
                  </a:lnTo>
                  <a:close/>
                  <a:moveTo>
                    <a:pt x="15658" y="92771"/>
                  </a:moveTo>
                  <a:lnTo>
                    <a:pt x="15658" y="115996"/>
                  </a:lnTo>
                  <a:lnTo>
                    <a:pt x="6752" y="115996"/>
                  </a:lnTo>
                  <a:cubicBezTo>
                    <a:pt x="6393" y="115996"/>
                    <a:pt x="6100" y="115703"/>
                    <a:pt x="6100" y="115344"/>
                  </a:cubicBezTo>
                  <a:lnTo>
                    <a:pt x="6100" y="93423"/>
                  </a:lnTo>
                  <a:cubicBezTo>
                    <a:pt x="6100" y="93064"/>
                    <a:pt x="6393" y="92771"/>
                    <a:pt x="6752" y="92771"/>
                  </a:cubicBezTo>
                  <a:close/>
                  <a:moveTo>
                    <a:pt x="202015" y="92771"/>
                  </a:moveTo>
                  <a:cubicBezTo>
                    <a:pt x="202374" y="92771"/>
                    <a:pt x="202667" y="93064"/>
                    <a:pt x="202667" y="93423"/>
                  </a:cubicBezTo>
                  <a:lnTo>
                    <a:pt x="202667" y="115344"/>
                  </a:lnTo>
                  <a:cubicBezTo>
                    <a:pt x="202667" y="115703"/>
                    <a:pt x="202374" y="115996"/>
                    <a:pt x="202015" y="115996"/>
                  </a:cubicBezTo>
                  <a:lnTo>
                    <a:pt x="193110" y="115996"/>
                  </a:lnTo>
                  <a:lnTo>
                    <a:pt x="193110" y="92771"/>
                  </a:lnTo>
                  <a:close/>
                  <a:moveTo>
                    <a:pt x="15658" y="149138"/>
                  </a:moveTo>
                  <a:lnTo>
                    <a:pt x="15658" y="172396"/>
                  </a:lnTo>
                  <a:lnTo>
                    <a:pt x="6752" y="172396"/>
                  </a:lnTo>
                  <a:cubicBezTo>
                    <a:pt x="6393" y="172396"/>
                    <a:pt x="6100" y="172102"/>
                    <a:pt x="6100" y="171744"/>
                  </a:cubicBezTo>
                  <a:lnTo>
                    <a:pt x="6100" y="149790"/>
                  </a:lnTo>
                  <a:cubicBezTo>
                    <a:pt x="6100" y="149432"/>
                    <a:pt x="6393" y="149138"/>
                    <a:pt x="6752" y="149138"/>
                  </a:cubicBezTo>
                  <a:close/>
                  <a:moveTo>
                    <a:pt x="202015" y="149138"/>
                  </a:moveTo>
                  <a:cubicBezTo>
                    <a:pt x="202374" y="149138"/>
                    <a:pt x="202667" y="149432"/>
                    <a:pt x="202667" y="149790"/>
                  </a:cubicBezTo>
                  <a:lnTo>
                    <a:pt x="202667" y="171744"/>
                  </a:lnTo>
                  <a:cubicBezTo>
                    <a:pt x="202667" y="172102"/>
                    <a:pt x="202374" y="172396"/>
                    <a:pt x="202015" y="172396"/>
                  </a:cubicBezTo>
                  <a:lnTo>
                    <a:pt x="193110" y="172396"/>
                  </a:lnTo>
                  <a:lnTo>
                    <a:pt x="193110" y="149138"/>
                  </a:lnTo>
                  <a:close/>
                  <a:moveTo>
                    <a:pt x="177909" y="21790"/>
                  </a:moveTo>
                  <a:cubicBezTo>
                    <a:pt x="182932" y="21790"/>
                    <a:pt x="186977" y="25835"/>
                    <a:pt x="186977" y="30858"/>
                  </a:cubicBezTo>
                  <a:lnTo>
                    <a:pt x="186977" y="177909"/>
                  </a:lnTo>
                  <a:cubicBezTo>
                    <a:pt x="186977" y="182932"/>
                    <a:pt x="182900" y="186977"/>
                    <a:pt x="177909" y="186977"/>
                  </a:cubicBezTo>
                  <a:lnTo>
                    <a:pt x="30858" y="186977"/>
                  </a:lnTo>
                  <a:cubicBezTo>
                    <a:pt x="25868" y="186977"/>
                    <a:pt x="21790" y="182932"/>
                    <a:pt x="21790" y="177909"/>
                  </a:cubicBezTo>
                  <a:lnTo>
                    <a:pt x="21790" y="30858"/>
                  </a:lnTo>
                  <a:cubicBezTo>
                    <a:pt x="21790" y="25868"/>
                    <a:pt x="25868" y="21790"/>
                    <a:pt x="30858" y="21790"/>
                  </a:cubicBezTo>
                  <a:close/>
                  <a:moveTo>
                    <a:pt x="115996" y="193110"/>
                  </a:moveTo>
                  <a:lnTo>
                    <a:pt x="115996" y="202015"/>
                  </a:lnTo>
                  <a:cubicBezTo>
                    <a:pt x="115996" y="202374"/>
                    <a:pt x="115703" y="202667"/>
                    <a:pt x="115344" y="202667"/>
                  </a:cubicBezTo>
                  <a:lnTo>
                    <a:pt x="93423" y="202667"/>
                  </a:lnTo>
                  <a:cubicBezTo>
                    <a:pt x="93064" y="202667"/>
                    <a:pt x="92771" y="202374"/>
                    <a:pt x="92771" y="202015"/>
                  </a:cubicBezTo>
                  <a:lnTo>
                    <a:pt x="92771" y="193110"/>
                  </a:lnTo>
                  <a:close/>
                  <a:moveTo>
                    <a:pt x="172396" y="193110"/>
                  </a:moveTo>
                  <a:lnTo>
                    <a:pt x="172396" y="202015"/>
                  </a:lnTo>
                  <a:cubicBezTo>
                    <a:pt x="172396" y="202374"/>
                    <a:pt x="172102" y="202667"/>
                    <a:pt x="171744" y="202667"/>
                  </a:cubicBezTo>
                  <a:lnTo>
                    <a:pt x="149790" y="202667"/>
                  </a:lnTo>
                  <a:cubicBezTo>
                    <a:pt x="149432" y="202667"/>
                    <a:pt x="149138" y="202374"/>
                    <a:pt x="149138" y="202015"/>
                  </a:cubicBezTo>
                  <a:lnTo>
                    <a:pt x="149138" y="193110"/>
                  </a:lnTo>
                  <a:close/>
                  <a:moveTo>
                    <a:pt x="37024" y="0"/>
                  </a:moveTo>
                  <a:cubicBezTo>
                    <a:pt x="33305" y="0"/>
                    <a:pt x="30271" y="3034"/>
                    <a:pt x="30271" y="6752"/>
                  </a:cubicBezTo>
                  <a:lnTo>
                    <a:pt x="30271" y="15690"/>
                  </a:lnTo>
                  <a:cubicBezTo>
                    <a:pt x="22345" y="15984"/>
                    <a:pt x="15984" y="22345"/>
                    <a:pt x="15690" y="30271"/>
                  </a:cubicBezTo>
                  <a:lnTo>
                    <a:pt x="6752" y="30271"/>
                  </a:lnTo>
                  <a:cubicBezTo>
                    <a:pt x="3034" y="30271"/>
                    <a:pt x="0" y="33305"/>
                    <a:pt x="0" y="37024"/>
                  </a:cubicBezTo>
                  <a:lnTo>
                    <a:pt x="0" y="58977"/>
                  </a:lnTo>
                  <a:cubicBezTo>
                    <a:pt x="0" y="62695"/>
                    <a:pt x="3034" y="65729"/>
                    <a:pt x="6752" y="65729"/>
                  </a:cubicBezTo>
                  <a:lnTo>
                    <a:pt x="15658" y="65729"/>
                  </a:lnTo>
                  <a:lnTo>
                    <a:pt x="15658" y="86638"/>
                  </a:lnTo>
                  <a:lnTo>
                    <a:pt x="6752" y="86638"/>
                  </a:lnTo>
                  <a:cubicBezTo>
                    <a:pt x="3034" y="86638"/>
                    <a:pt x="0" y="89672"/>
                    <a:pt x="0" y="93423"/>
                  </a:cubicBezTo>
                  <a:lnTo>
                    <a:pt x="0" y="115344"/>
                  </a:lnTo>
                  <a:cubicBezTo>
                    <a:pt x="0" y="119095"/>
                    <a:pt x="3034" y="122129"/>
                    <a:pt x="6752" y="122129"/>
                  </a:cubicBezTo>
                  <a:lnTo>
                    <a:pt x="15658" y="122129"/>
                  </a:lnTo>
                  <a:lnTo>
                    <a:pt x="15658" y="143038"/>
                  </a:lnTo>
                  <a:lnTo>
                    <a:pt x="6752" y="143038"/>
                  </a:lnTo>
                  <a:cubicBezTo>
                    <a:pt x="3034" y="143038"/>
                    <a:pt x="0" y="146072"/>
                    <a:pt x="0" y="149790"/>
                  </a:cubicBezTo>
                  <a:lnTo>
                    <a:pt x="0" y="171744"/>
                  </a:lnTo>
                  <a:cubicBezTo>
                    <a:pt x="0" y="175462"/>
                    <a:pt x="3034" y="178496"/>
                    <a:pt x="6752" y="178496"/>
                  </a:cubicBezTo>
                  <a:lnTo>
                    <a:pt x="15690" y="178496"/>
                  </a:lnTo>
                  <a:cubicBezTo>
                    <a:pt x="15984" y="186423"/>
                    <a:pt x="22345" y="192783"/>
                    <a:pt x="30271" y="193077"/>
                  </a:cubicBezTo>
                  <a:lnTo>
                    <a:pt x="30271" y="202015"/>
                  </a:lnTo>
                  <a:cubicBezTo>
                    <a:pt x="30271" y="205733"/>
                    <a:pt x="33305" y="208767"/>
                    <a:pt x="37024" y="208767"/>
                  </a:cubicBezTo>
                  <a:lnTo>
                    <a:pt x="39568" y="208767"/>
                  </a:lnTo>
                  <a:cubicBezTo>
                    <a:pt x="41264" y="208767"/>
                    <a:pt x="42634" y="207397"/>
                    <a:pt x="42634" y="205701"/>
                  </a:cubicBezTo>
                  <a:cubicBezTo>
                    <a:pt x="42634" y="204005"/>
                    <a:pt x="41264" y="202667"/>
                    <a:pt x="39568" y="202667"/>
                  </a:cubicBezTo>
                  <a:lnTo>
                    <a:pt x="37024" y="202667"/>
                  </a:lnTo>
                  <a:cubicBezTo>
                    <a:pt x="36665" y="202667"/>
                    <a:pt x="36371" y="202374"/>
                    <a:pt x="36371" y="202015"/>
                  </a:cubicBezTo>
                  <a:lnTo>
                    <a:pt x="36371" y="193110"/>
                  </a:lnTo>
                  <a:lnTo>
                    <a:pt x="59629" y="193110"/>
                  </a:lnTo>
                  <a:lnTo>
                    <a:pt x="59629" y="202015"/>
                  </a:lnTo>
                  <a:cubicBezTo>
                    <a:pt x="59629" y="202374"/>
                    <a:pt x="59336" y="202667"/>
                    <a:pt x="58977" y="202667"/>
                  </a:cubicBezTo>
                  <a:lnTo>
                    <a:pt x="52061" y="202667"/>
                  </a:lnTo>
                  <a:cubicBezTo>
                    <a:pt x="50365" y="202667"/>
                    <a:pt x="48995" y="204005"/>
                    <a:pt x="48995" y="205701"/>
                  </a:cubicBezTo>
                  <a:cubicBezTo>
                    <a:pt x="48995" y="207397"/>
                    <a:pt x="50365" y="208767"/>
                    <a:pt x="52061" y="208767"/>
                  </a:cubicBezTo>
                  <a:lnTo>
                    <a:pt x="58977" y="208767"/>
                  </a:lnTo>
                  <a:cubicBezTo>
                    <a:pt x="62695" y="208767"/>
                    <a:pt x="65729" y="205733"/>
                    <a:pt x="65729" y="202015"/>
                  </a:cubicBezTo>
                  <a:lnTo>
                    <a:pt x="65729" y="193110"/>
                  </a:lnTo>
                  <a:lnTo>
                    <a:pt x="86638" y="193110"/>
                  </a:lnTo>
                  <a:lnTo>
                    <a:pt x="86638" y="202015"/>
                  </a:lnTo>
                  <a:cubicBezTo>
                    <a:pt x="86638" y="205733"/>
                    <a:pt x="89672" y="208767"/>
                    <a:pt x="93423" y="208767"/>
                  </a:cubicBezTo>
                  <a:lnTo>
                    <a:pt x="115344" y="208767"/>
                  </a:lnTo>
                  <a:cubicBezTo>
                    <a:pt x="119095" y="208767"/>
                    <a:pt x="122129" y="205733"/>
                    <a:pt x="122129" y="202015"/>
                  </a:cubicBezTo>
                  <a:lnTo>
                    <a:pt x="122129" y="193110"/>
                  </a:lnTo>
                  <a:lnTo>
                    <a:pt x="143038" y="193110"/>
                  </a:lnTo>
                  <a:lnTo>
                    <a:pt x="143038" y="202015"/>
                  </a:lnTo>
                  <a:cubicBezTo>
                    <a:pt x="143038" y="205733"/>
                    <a:pt x="146072" y="208767"/>
                    <a:pt x="149790" y="208767"/>
                  </a:cubicBezTo>
                  <a:lnTo>
                    <a:pt x="171744" y="208767"/>
                  </a:lnTo>
                  <a:cubicBezTo>
                    <a:pt x="175462" y="208767"/>
                    <a:pt x="178496" y="205733"/>
                    <a:pt x="178496" y="202015"/>
                  </a:cubicBezTo>
                  <a:lnTo>
                    <a:pt x="178496" y="193077"/>
                  </a:lnTo>
                  <a:cubicBezTo>
                    <a:pt x="186423" y="192783"/>
                    <a:pt x="192783" y="186423"/>
                    <a:pt x="193077" y="178496"/>
                  </a:cubicBezTo>
                  <a:lnTo>
                    <a:pt x="202015" y="178496"/>
                  </a:lnTo>
                  <a:cubicBezTo>
                    <a:pt x="205733" y="178496"/>
                    <a:pt x="208767" y="175462"/>
                    <a:pt x="208767" y="171744"/>
                  </a:cubicBezTo>
                  <a:lnTo>
                    <a:pt x="208767" y="149790"/>
                  </a:lnTo>
                  <a:cubicBezTo>
                    <a:pt x="208767" y="146072"/>
                    <a:pt x="205733" y="143038"/>
                    <a:pt x="202015" y="143038"/>
                  </a:cubicBezTo>
                  <a:lnTo>
                    <a:pt x="193110" y="143038"/>
                  </a:lnTo>
                  <a:lnTo>
                    <a:pt x="193110" y="122129"/>
                  </a:lnTo>
                  <a:lnTo>
                    <a:pt x="202015" y="122129"/>
                  </a:lnTo>
                  <a:cubicBezTo>
                    <a:pt x="205733" y="122129"/>
                    <a:pt x="208767" y="119095"/>
                    <a:pt x="208767" y="115344"/>
                  </a:cubicBezTo>
                  <a:lnTo>
                    <a:pt x="208767" y="93423"/>
                  </a:lnTo>
                  <a:cubicBezTo>
                    <a:pt x="208767" y="89672"/>
                    <a:pt x="205733" y="86638"/>
                    <a:pt x="202015" y="86638"/>
                  </a:cubicBezTo>
                  <a:lnTo>
                    <a:pt x="193110" y="86638"/>
                  </a:lnTo>
                  <a:lnTo>
                    <a:pt x="193110" y="65729"/>
                  </a:lnTo>
                  <a:lnTo>
                    <a:pt x="202015" y="65729"/>
                  </a:lnTo>
                  <a:cubicBezTo>
                    <a:pt x="205733" y="65729"/>
                    <a:pt x="208767" y="62695"/>
                    <a:pt x="208767" y="58977"/>
                  </a:cubicBezTo>
                  <a:lnTo>
                    <a:pt x="208767" y="37024"/>
                  </a:lnTo>
                  <a:cubicBezTo>
                    <a:pt x="208767" y="33305"/>
                    <a:pt x="205733" y="30271"/>
                    <a:pt x="202015" y="30271"/>
                  </a:cubicBezTo>
                  <a:lnTo>
                    <a:pt x="193077" y="30271"/>
                  </a:lnTo>
                  <a:cubicBezTo>
                    <a:pt x="192783" y="22345"/>
                    <a:pt x="186423" y="15984"/>
                    <a:pt x="178496" y="15690"/>
                  </a:cubicBezTo>
                  <a:lnTo>
                    <a:pt x="178496" y="6752"/>
                  </a:lnTo>
                  <a:cubicBezTo>
                    <a:pt x="178496" y="3034"/>
                    <a:pt x="175462" y="0"/>
                    <a:pt x="171744" y="0"/>
                  </a:cubicBezTo>
                  <a:lnTo>
                    <a:pt x="149790" y="0"/>
                  </a:lnTo>
                  <a:cubicBezTo>
                    <a:pt x="146072" y="0"/>
                    <a:pt x="143038" y="3034"/>
                    <a:pt x="143038" y="6752"/>
                  </a:cubicBezTo>
                  <a:lnTo>
                    <a:pt x="143038" y="15658"/>
                  </a:lnTo>
                  <a:lnTo>
                    <a:pt x="122129" y="15658"/>
                  </a:lnTo>
                  <a:lnTo>
                    <a:pt x="122129" y="6752"/>
                  </a:lnTo>
                  <a:cubicBezTo>
                    <a:pt x="122129" y="3034"/>
                    <a:pt x="119095" y="0"/>
                    <a:pt x="115344" y="0"/>
                  </a:cubicBezTo>
                  <a:lnTo>
                    <a:pt x="93423" y="0"/>
                  </a:lnTo>
                  <a:cubicBezTo>
                    <a:pt x="89672" y="0"/>
                    <a:pt x="86638" y="3034"/>
                    <a:pt x="86638" y="6752"/>
                  </a:cubicBezTo>
                  <a:lnTo>
                    <a:pt x="86638" y="15658"/>
                  </a:lnTo>
                  <a:lnTo>
                    <a:pt x="65729" y="15658"/>
                  </a:lnTo>
                  <a:lnTo>
                    <a:pt x="65729" y="6752"/>
                  </a:lnTo>
                  <a:cubicBezTo>
                    <a:pt x="65729" y="3034"/>
                    <a:pt x="62695" y="0"/>
                    <a:pt x="589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0"/>
            <p:cNvSpPr/>
            <p:nvPr/>
          </p:nvSpPr>
          <p:spPr>
            <a:xfrm>
              <a:off x="2170850" y="1218350"/>
              <a:ext cx="3258750" cy="3258750"/>
            </a:xfrm>
            <a:custGeom>
              <a:avLst/>
              <a:gdLst/>
              <a:ahLst/>
              <a:cxnLst/>
              <a:rect l="l" t="t" r="r" b="b"/>
              <a:pathLst>
                <a:path w="130350" h="130350" extrusionOk="0">
                  <a:moveTo>
                    <a:pt x="9329" y="0"/>
                  </a:moveTo>
                  <a:cubicBezTo>
                    <a:pt x="4208" y="0"/>
                    <a:pt x="0" y="4208"/>
                    <a:pt x="0" y="9329"/>
                  </a:cubicBezTo>
                  <a:lnTo>
                    <a:pt x="0" y="121020"/>
                  </a:lnTo>
                  <a:cubicBezTo>
                    <a:pt x="0" y="126141"/>
                    <a:pt x="4208" y="130349"/>
                    <a:pt x="9329" y="130349"/>
                  </a:cubicBezTo>
                  <a:lnTo>
                    <a:pt x="24824" y="130349"/>
                  </a:lnTo>
                  <a:cubicBezTo>
                    <a:pt x="26520" y="130349"/>
                    <a:pt x="27890" y="128979"/>
                    <a:pt x="27890" y="127283"/>
                  </a:cubicBezTo>
                  <a:cubicBezTo>
                    <a:pt x="27890" y="125587"/>
                    <a:pt x="26520" y="124217"/>
                    <a:pt x="24824" y="124217"/>
                  </a:cubicBezTo>
                  <a:lnTo>
                    <a:pt x="9329" y="124217"/>
                  </a:lnTo>
                  <a:cubicBezTo>
                    <a:pt x="7568" y="124217"/>
                    <a:pt x="6133" y="122781"/>
                    <a:pt x="6133" y="121020"/>
                  </a:cubicBezTo>
                  <a:lnTo>
                    <a:pt x="6133" y="9329"/>
                  </a:lnTo>
                  <a:cubicBezTo>
                    <a:pt x="6133" y="7568"/>
                    <a:pt x="7568" y="6133"/>
                    <a:pt x="9329" y="6133"/>
                  </a:cubicBezTo>
                  <a:lnTo>
                    <a:pt x="121020" y="6133"/>
                  </a:lnTo>
                  <a:cubicBezTo>
                    <a:pt x="122781" y="6133"/>
                    <a:pt x="124217" y="7568"/>
                    <a:pt x="124217" y="9329"/>
                  </a:cubicBezTo>
                  <a:lnTo>
                    <a:pt x="124217" y="34055"/>
                  </a:lnTo>
                  <a:cubicBezTo>
                    <a:pt x="124217" y="35751"/>
                    <a:pt x="125587" y="37121"/>
                    <a:pt x="127283" y="37121"/>
                  </a:cubicBezTo>
                  <a:cubicBezTo>
                    <a:pt x="128979" y="37121"/>
                    <a:pt x="130349" y="35751"/>
                    <a:pt x="130349" y="34055"/>
                  </a:cubicBezTo>
                  <a:lnTo>
                    <a:pt x="130349" y="9329"/>
                  </a:lnTo>
                  <a:cubicBezTo>
                    <a:pt x="130349" y="4208"/>
                    <a:pt x="126141" y="0"/>
                    <a:pt x="12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0"/>
            <p:cNvSpPr/>
            <p:nvPr/>
          </p:nvSpPr>
          <p:spPr>
            <a:xfrm>
              <a:off x="3027100" y="2305400"/>
              <a:ext cx="2402500" cy="2171700"/>
            </a:xfrm>
            <a:custGeom>
              <a:avLst/>
              <a:gdLst/>
              <a:ahLst/>
              <a:cxnLst/>
              <a:rect l="l" t="t" r="r" b="b"/>
              <a:pathLst>
                <a:path w="96100" h="86868" extrusionOk="0">
                  <a:moveTo>
                    <a:pt x="93033" y="0"/>
                  </a:moveTo>
                  <a:cubicBezTo>
                    <a:pt x="91337" y="0"/>
                    <a:pt x="89967" y="1370"/>
                    <a:pt x="89967" y="3067"/>
                  </a:cubicBezTo>
                  <a:lnTo>
                    <a:pt x="89967" y="77538"/>
                  </a:lnTo>
                  <a:cubicBezTo>
                    <a:pt x="89967" y="79299"/>
                    <a:pt x="88531" y="80735"/>
                    <a:pt x="86770" y="80735"/>
                  </a:cubicBezTo>
                  <a:lnTo>
                    <a:pt x="3067" y="80735"/>
                  </a:lnTo>
                  <a:cubicBezTo>
                    <a:pt x="1371" y="80735"/>
                    <a:pt x="1" y="82105"/>
                    <a:pt x="1" y="83801"/>
                  </a:cubicBezTo>
                  <a:cubicBezTo>
                    <a:pt x="1" y="85497"/>
                    <a:pt x="1371" y="86867"/>
                    <a:pt x="3067" y="86867"/>
                  </a:cubicBezTo>
                  <a:lnTo>
                    <a:pt x="86770" y="86867"/>
                  </a:lnTo>
                  <a:cubicBezTo>
                    <a:pt x="91891" y="86867"/>
                    <a:pt x="96099" y="82659"/>
                    <a:pt x="96099" y="77538"/>
                  </a:cubicBezTo>
                  <a:lnTo>
                    <a:pt x="96099" y="3067"/>
                  </a:lnTo>
                  <a:cubicBezTo>
                    <a:pt x="96099" y="1370"/>
                    <a:pt x="94729" y="0"/>
                    <a:pt x="93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0"/>
            <p:cNvSpPr/>
            <p:nvPr/>
          </p:nvSpPr>
          <p:spPr>
            <a:xfrm>
              <a:off x="2639750" y="1852800"/>
              <a:ext cx="153350" cy="1989825"/>
            </a:xfrm>
            <a:custGeom>
              <a:avLst/>
              <a:gdLst/>
              <a:ahLst/>
              <a:cxnLst/>
              <a:rect l="l" t="t" r="r" b="b"/>
              <a:pathLst>
                <a:path w="6134" h="79593" extrusionOk="0">
                  <a:moveTo>
                    <a:pt x="3067" y="0"/>
                  </a:moveTo>
                  <a:cubicBezTo>
                    <a:pt x="1371" y="0"/>
                    <a:pt x="1" y="1370"/>
                    <a:pt x="1" y="3034"/>
                  </a:cubicBezTo>
                  <a:lnTo>
                    <a:pt x="1" y="76559"/>
                  </a:lnTo>
                  <a:cubicBezTo>
                    <a:pt x="1" y="78223"/>
                    <a:pt x="1371" y="79593"/>
                    <a:pt x="3067" y="79593"/>
                  </a:cubicBezTo>
                  <a:cubicBezTo>
                    <a:pt x="4763" y="79593"/>
                    <a:pt x="6133" y="78223"/>
                    <a:pt x="6133" y="76559"/>
                  </a:cubicBezTo>
                  <a:lnTo>
                    <a:pt x="6133" y="3034"/>
                  </a:lnTo>
                  <a:cubicBezTo>
                    <a:pt x="6133" y="1370"/>
                    <a:pt x="4763" y="0"/>
                    <a:pt x="3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0"/>
            <p:cNvSpPr/>
            <p:nvPr/>
          </p:nvSpPr>
          <p:spPr>
            <a:xfrm>
              <a:off x="4807350" y="1852800"/>
              <a:ext cx="153325" cy="1989825"/>
            </a:xfrm>
            <a:custGeom>
              <a:avLst/>
              <a:gdLst/>
              <a:ahLst/>
              <a:cxnLst/>
              <a:rect l="l" t="t" r="r" b="b"/>
              <a:pathLst>
                <a:path w="6133" h="79593" extrusionOk="0">
                  <a:moveTo>
                    <a:pt x="3066" y="0"/>
                  </a:moveTo>
                  <a:cubicBezTo>
                    <a:pt x="1370" y="0"/>
                    <a:pt x="0" y="1370"/>
                    <a:pt x="0" y="3034"/>
                  </a:cubicBezTo>
                  <a:lnTo>
                    <a:pt x="0" y="76559"/>
                  </a:lnTo>
                  <a:cubicBezTo>
                    <a:pt x="0" y="78223"/>
                    <a:pt x="1370" y="79593"/>
                    <a:pt x="3066" y="79593"/>
                  </a:cubicBezTo>
                  <a:cubicBezTo>
                    <a:pt x="4763" y="79593"/>
                    <a:pt x="6133" y="78223"/>
                    <a:pt x="6133" y="76559"/>
                  </a:cubicBezTo>
                  <a:lnTo>
                    <a:pt x="6133" y="3034"/>
                  </a:lnTo>
                  <a:cubicBezTo>
                    <a:pt x="6133" y="1370"/>
                    <a:pt x="4763" y="0"/>
                    <a:pt x="3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0"/>
            <p:cNvSpPr/>
            <p:nvPr/>
          </p:nvSpPr>
          <p:spPr>
            <a:xfrm>
              <a:off x="2805300" y="1687250"/>
              <a:ext cx="1989825" cy="153350"/>
            </a:xfrm>
            <a:custGeom>
              <a:avLst/>
              <a:gdLst/>
              <a:ahLst/>
              <a:cxnLst/>
              <a:rect l="l" t="t" r="r" b="b"/>
              <a:pathLst>
                <a:path w="79593" h="6134" extrusionOk="0">
                  <a:moveTo>
                    <a:pt x="3034" y="1"/>
                  </a:moveTo>
                  <a:cubicBezTo>
                    <a:pt x="1370" y="1"/>
                    <a:pt x="0" y="1371"/>
                    <a:pt x="0" y="3067"/>
                  </a:cubicBezTo>
                  <a:cubicBezTo>
                    <a:pt x="0" y="4763"/>
                    <a:pt x="1370" y="6133"/>
                    <a:pt x="3034" y="6133"/>
                  </a:cubicBezTo>
                  <a:lnTo>
                    <a:pt x="76559" y="6133"/>
                  </a:lnTo>
                  <a:cubicBezTo>
                    <a:pt x="78223" y="6133"/>
                    <a:pt x="79593" y="4763"/>
                    <a:pt x="79593" y="3067"/>
                  </a:cubicBezTo>
                  <a:cubicBezTo>
                    <a:pt x="79593" y="1371"/>
                    <a:pt x="78223" y="1"/>
                    <a:pt x="76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0"/>
            <p:cNvSpPr/>
            <p:nvPr/>
          </p:nvSpPr>
          <p:spPr>
            <a:xfrm>
              <a:off x="2805300" y="3854850"/>
              <a:ext cx="1989825" cy="153325"/>
            </a:xfrm>
            <a:custGeom>
              <a:avLst/>
              <a:gdLst/>
              <a:ahLst/>
              <a:cxnLst/>
              <a:rect l="l" t="t" r="r" b="b"/>
              <a:pathLst>
                <a:path w="79593" h="6133" extrusionOk="0">
                  <a:moveTo>
                    <a:pt x="3034" y="0"/>
                  </a:moveTo>
                  <a:cubicBezTo>
                    <a:pt x="1370" y="0"/>
                    <a:pt x="0" y="1370"/>
                    <a:pt x="0" y="3066"/>
                  </a:cubicBezTo>
                  <a:cubicBezTo>
                    <a:pt x="0" y="4763"/>
                    <a:pt x="1370" y="6133"/>
                    <a:pt x="3034" y="6133"/>
                  </a:cubicBezTo>
                  <a:lnTo>
                    <a:pt x="76559" y="6133"/>
                  </a:lnTo>
                  <a:cubicBezTo>
                    <a:pt x="78223" y="6133"/>
                    <a:pt x="79593" y="4763"/>
                    <a:pt x="79593" y="3066"/>
                  </a:cubicBezTo>
                  <a:cubicBezTo>
                    <a:pt x="79593" y="1370"/>
                    <a:pt x="78223" y="0"/>
                    <a:pt x="76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0"/>
            <p:cNvSpPr/>
            <p:nvPr/>
          </p:nvSpPr>
          <p:spPr>
            <a:xfrm>
              <a:off x="3813250" y="1977575"/>
              <a:ext cx="863625" cy="863625"/>
            </a:xfrm>
            <a:custGeom>
              <a:avLst/>
              <a:gdLst/>
              <a:ahLst/>
              <a:cxnLst/>
              <a:rect l="l" t="t" r="r" b="b"/>
              <a:pathLst>
                <a:path w="34545" h="34545" extrusionOk="0">
                  <a:moveTo>
                    <a:pt x="3067" y="0"/>
                  </a:moveTo>
                  <a:cubicBezTo>
                    <a:pt x="1371" y="0"/>
                    <a:pt x="0" y="1370"/>
                    <a:pt x="0" y="3066"/>
                  </a:cubicBezTo>
                  <a:cubicBezTo>
                    <a:pt x="0" y="4763"/>
                    <a:pt x="1371" y="6133"/>
                    <a:pt x="3067" y="6133"/>
                  </a:cubicBezTo>
                  <a:lnTo>
                    <a:pt x="28412" y="6133"/>
                  </a:lnTo>
                  <a:lnTo>
                    <a:pt x="28412" y="31478"/>
                  </a:lnTo>
                  <a:cubicBezTo>
                    <a:pt x="28412" y="33175"/>
                    <a:pt x="29782" y="34545"/>
                    <a:pt x="31479" y="34545"/>
                  </a:cubicBezTo>
                  <a:cubicBezTo>
                    <a:pt x="33175" y="34545"/>
                    <a:pt x="34545" y="33175"/>
                    <a:pt x="34545" y="31478"/>
                  </a:cubicBezTo>
                  <a:lnTo>
                    <a:pt x="34545" y="3066"/>
                  </a:lnTo>
                  <a:cubicBezTo>
                    <a:pt x="34545" y="1370"/>
                    <a:pt x="33175" y="0"/>
                    <a:pt x="3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0"/>
            <p:cNvSpPr/>
            <p:nvPr/>
          </p:nvSpPr>
          <p:spPr>
            <a:xfrm>
              <a:off x="2923550" y="3069525"/>
              <a:ext cx="648325" cy="648325"/>
            </a:xfrm>
            <a:custGeom>
              <a:avLst/>
              <a:gdLst/>
              <a:ahLst/>
              <a:cxnLst/>
              <a:rect l="l" t="t" r="r" b="b"/>
              <a:pathLst>
                <a:path w="25933" h="25933" extrusionOk="0">
                  <a:moveTo>
                    <a:pt x="19279" y="6100"/>
                  </a:moveTo>
                  <a:cubicBezTo>
                    <a:pt x="19572" y="6100"/>
                    <a:pt x="19800" y="6361"/>
                    <a:pt x="19800" y="6655"/>
                  </a:cubicBezTo>
                  <a:lnTo>
                    <a:pt x="19800" y="19246"/>
                  </a:lnTo>
                  <a:cubicBezTo>
                    <a:pt x="19800" y="19572"/>
                    <a:pt x="19572" y="19800"/>
                    <a:pt x="19279" y="19800"/>
                  </a:cubicBezTo>
                  <a:lnTo>
                    <a:pt x="6655" y="19800"/>
                  </a:lnTo>
                  <a:cubicBezTo>
                    <a:pt x="6361" y="19800"/>
                    <a:pt x="6133" y="19572"/>
                    <a:pt x="6133" y="19246"/>
                  </a:cubicBezTo>
                  <a:lnTo>
                    <a:pt x="6133" y="6655"/>
                  </a:lnTo>
                  <a:cubicBezTo>
                    <a:pt x="6133" y="6361"/>
                    <a:pt x="6361" y="6100"/>
                    <a:pt x="6655" y="6100"/>
                  </a:cubicBezTo>
                  <a:close/>
                  <a:moveTo>
                    <a:pt x="6655" y="0"/>
                  </a:moveTo>
                  <a:cubicBezTo>
                    <a:pt x="3001" y="0"/>
                    <a:pt x="0" y="2969"/>
                    <a:pt x="0" y="6655"/>
                  </a:cubicBezTo>
                  <a:lnTo>
                    <a:pt x="0" y="19246"/>
                  </a:lnTo>
                  <a:cubicBezTo>
                    <a:pt x="0" y="22932"/>
                    <a:pt x="3001" y="25933"/>
                    <a:pt x="6655" y="25933"/>
                  </a:cubicBezTo>
                  <a:lnTo>
                    <a:pt x="19279" y="25933"/>
                  </a:lnTo>
                  <a:cubicBezTo>
                    <a:pt x="22932" y="25933"/>
                    <a:pt x="25933" y="22932"/>
                    <a:pt x="25933" y="19246"/>
                  </a:cubicBezTo>
                  <a:lnTo>
                    <a:pt x="25933" y="6655"/>
                  </a:lnTo>
                  <a:cubicBezTo>
                    <a:pt x="25933" y="2969"/>
                    <a:pt x="22932" y="0"/>
                    <a:pt x="19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50"/>
          <p:cNvSpPr txBox="1">
            <a:spLocks noGrp="1"/>
          </p:cNvSpPr>
          <p:nvPr>
            <p:ph type="subTitle" idx="3"/>
          </p:nvPr>
        </p:nvSpPr>
        <p:spPr>
          <a:xfrm>
            <a:off x="1843488" y="2140075"/>
            <a:ext cx="2724300" cy="1650900"/>
          </a:xfrm>
          <a:prstGeom prst="rect">
            <a:avLst/>
          </a:prstGeom>
        </p:spPr>
        <p:txBody>
          <a:bodyPr spcFirstLastPara="1" wrap="square" lIns="91425" tIns="91425" rIns="91425" bIns="91425" anchor="t" anchorCtr="0">
            <a:normAutofit/>
          </a:bodyPr>
          <a:lstStyle/>
          <a:p>
            <a:pPr marL="228600" lvl="0" indent="-228600" algn="just" rtl="0">
              <a:spcBef>
                <a:spcPts val="1200"/>
              </a:spcBef>
              <a:spcAft>
                <a:spcPts val="1200"/>
              </a:spcAft>
              <a:buNone/>
            </a:pPr>
            <a:r>
              <a:rPr lang="en" sz="1300">
                <a:latin typeface="Arial"/>
                <a:ea typeface="Arial"/>
                <a:cs typeface="Arial"/>
                <a:sym typeface="Arial"/>
              </a:rPr>
              <a:t>It was self made by us by adding a large piece of aluminium foil where when it is touched it sends a signal to the esp32 to turn the electrochromic glass transparent</a:t>
            </a:r>
            <a:endParaRPr sz="1300"/>
          </a:p>
        </p:txBody>
      </p:sp>
      <p:sp>
        <p:nvSpPr>
          <p:cNvPr id="564" name="Google Shape;564;p50"/>
          <p:cNvSpPr txBox="1"/>
          <p:nvPr/>
        </p:nvSpPr>
        <p:spPr>
          <a:xfrm>
            <a:off x="2257213" y="4142950"/>
            <a:ext cx="22227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1"/>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70" name="Google Shape;570;p51"/>
          <p:cNvSpPr txBox="1">
            <a:spLocks noGrp="1"/>
          </p:cNvSpPr>
          <p:nvPr>
            <p:ph type="subTitle" idx="1"/>
          </p:nvPr>
        </p:nvSpPr>
        <p:spPr>
          <a:xfrm>
            <a:off x="783924" y="2128022"/>
            <a:ext cx="2408100" cy="577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571" name="Google Shape;571;p51"/>
          <p:cNvSpPr txBox="1">
            <a:spLocks noGrp="1"/>
          </p:cNvSpPr>
          <p:nvPr>
            <p:ph type="subTitle" idx="2"/>
          </p:nvPr>
        </p:nvSpPr>
        <p:spPr>
          <a:xfrm>
            <a:off x="3367948" y="2128022"/>
            <a:ext cx="2408100" cy="577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572" name="Google Shape;572;p51"/>
          <p:cNvSpPr txBox="1">
            <a:spLocks noGrp="1"/>
          </p:cNvSpPr>
          <p:nvPr>
            <p:ph type="subTitle" idx="3"/>
          </p:nvPr>
        </p:nvSpPr>
        <p:spPr>
          <a:xfrm>
            <a:off x="783913" y="2724707"/>
            <a:ext cx="2408100" cy="165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573" name="Google Shape;573;p51"/>
          <p:cNvSpPr txBox="1">
            <a:spLocks noGrp="1"/>
          </p:cNvSpPr>
          <p:nvPr>
            <p:ph type="subTitle" idx="4"/>
          </p:nvPr>
        </p:nvSpPr>
        <p:spPr>
          <a:xfrm>
            <a:off x="3367949" y="2724707"/>
            <a:ext cx="2408100" cy="165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574" name="Google Shape;574;p51"/>
          <p:cNvSpPr txBox="1">
            <a:spLocks noGrp="1"/>
          </p:cNvSpPr>
          <p:nvPr>
            <p:ph type="subTitle" idx="5"/>
          </p:nvPr>
        </p:nvSpPr>
        <p:spPr>
          <a:xfrm>
            <a:off x="5951974" y="2128022"/>
            <a:ext cx="2408100" cy="577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575" name="Google Shape;575;p51"/>
          <p:cNvSpPr txBox="1">
            <a:spLocks noGrp="1"/>
          </p:cNvSpPr>
          <p:nvPr>
            <p:ph type="subTitle" idx="6"/>
          </p:nvPr>
        </p:nvSpPr>
        <p:spPr>
          <a:xfrm>
            <a:off x="5951987" y="2724707"/>
            <a:ext cx="2408100" cy="165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76" name="Google Shape;576;p51"/>
          <p:cNvPicPr preferRelativeResize="0"/>
          <p:nvPr/>
        </p:nvPicPr>
        <p:blipFill>
          <a:blip r:embed="rId3">
            <a:alphaModFix/>
          </a:blip>
          <a:stretch>
            <a:fillRect/>
          </a:stretch>
        </p:blipFill>
        <p:spPr>
          <a:xfrm>
            <a:off x="0" y="53043"/>
            <a:ext cx="9143999" cy="50374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2"/>
          <p:cNvSpPr/>
          <p:nvPr/>
        </p:nvSpPr>
        <p:spPr>
          <a:xfrm>
            <a:off x="873550" y="1770675"/>
            <a:ext cx="1278000" cy="1278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2" name="Google Shape;582;p52"/>
          <p:cNvSpPr txBox="1">
            <a:spLocks noGrp="1"/>
          </p:cNvSpPr>
          <p:nvPr>
            <p:ph type="title"/>
          </p:nvPr>
        </p:nvSpPr>
        <p:spPr>
          <a:xfrm>
            <a:off x="422750" y="3098075"/>
            <a:ext cx="45855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Software</a:t>
            </a:r>
            <a:endParaRPr/>
          </a:p>
          <a:p>
            <a:pPr marL="0" lvl="0" indent="0" algn="l" rtl="0">
              <a:spcBef>
                <a:spcPts val="0"/>
              </a:spcBef>
              <a:spcAft>
                <a:spcPts val="0"/>
              </a:spcAft>
              <a:buClr>
                <a:schemeClr val="dk1"/>
              </a:buClr>
              <a:buSzPts val="1100"/>
              <a:buFont typeface="Arial"/>
              <a:buNone/>
            </a:pPr>
            <a:r>
              <a:rPr lang="en"/>
              <a:t>Overview</a:t>
            </a:r>
            <a:endParaRPr/>
          </a:p>
        </p:txBody>
      </p:sp>
      <p:sp>
        <p:nvSpPr>
          <p:cNvPr id="583" name="Google Shape;583;p52"/>
          <p:cNvSpPr txBox="1">
            <a:spLocks noGrp="1"/>
          </p:cNvSpPr>
          <p:nvPr>
            <p:ph type="title" idx="2"/>
          </p:nvPr>
        </p:nvSpPr>
        <p:spPr>
          <a:xfrm>
            <a:off x="1006726" y="1934525"/>
            <a:ext cx="1085100" cy="936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05</a:t>
            </a:r>
            <a:endParaRPr/>
          </a:p>
        </p:txBody>
      </p:sp>
      <p:pic>
        <p:nvPicPr>
          <p:cNvPr id="584" name="Google Shape;584;p52"/>
          <p:cNvPicPr preferRelativeResize="0"/>
          <p:nvPr/>
        </p:nvPicPr>
        <p:blipFill rotWithShape="1">
          <a:blip r:embed="rId3">
            <a:alphaModFix/>
          </a:blip>
          <a:srcRect l="1057" r="1057"/>
          <a:stretch/>
        </p:blipFill>
        <p:spPr>
          <a:xfrm flipH="1">
            <a:off x="4235475" y="254125"/>
            <a:ext cx="4545675" cy="3872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3"/>
          <p:cNvSpPr txBox="1">
            <a:spLocks noGrp="1"/>
          </p:cNvSpPr>
          <p:nvPr>
            <p:ph type="title"/>
          </p:nvPr>
        </p:nvSpPr>
        <p:spPr>
          <a:xfrm>
            <a:off x="170225" y="1912938"/>
            <a:ext cx="4585500" cy="1317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a:t>Smart health watch</a:t>
            </a:r>
            <a:endParaRPr/>
          </a:p>
        </p:txBody>
      </p:sp>
      <p:pic>
        <p:nvPicPr>
          <p:cNvPr id="590" name="Google Shape;590;p53"/>
          <p:cNvPicPr preferRelativeResize="0"/>
          <p:nvPr/>
        </p:nvPicPr>
        <p:blipFill rotWithShape="1">
          <a:blip r:embed="rId3">
            <a:alphaModFix/>
          </a:blip>
          <a:srcRect l="1057" r="1057"/>
          <a:stretch/>
        </p:blipFill>
        <p:spPr>
          <a:xfrm flipH="1">
            <a:off x="4235475" y="254125"/>
            <a:ext cx="4545675" cy="3872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4"/>
          <p:cNvSpPr txBox="1"/>
          <p:nvPr/>
        </p:nvSpPr>
        <p:spPr>
          <a:xfrm>
            <a:off x="5244575" y="509375"/>
            <a:ext cx="3438900" cy="8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lt1"/>
              </a:solidFill>
              <a:latin typeface="Bai Jamjuree"/>
              <a:ea typeface="Bai Jamjuree"/>
              <a:cs typeface="Bai Jamjuree"/>
              <a:sym typeface="Bai Jamjuree"/>
            </a:endParaRPr>
          </a:p>
        </p:txBody>
      </p:sp>
      <p:sp>
        <p:nvSpPr>
          <p:cNvPr id="596" name="Google Shape;596;p54"/>
          <p:cNvSpPr txBox="1"/>
          <p:nvPr/>
        </p:nvSpPr>
        <p:spPr>
          <a:xfrm>
            <a:off x="943450" y="225075"/>
            <a:ext cx="25371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Libraries(OLED) </a:t>
            </a:r>
            <a:endParaRPr sz="2500">
              <a:solidFill>
                <a:schemeClr val="lt1"/>
              </a:solidFill>
              <a:latin typeface="Bai Jamjuree"/>
              <a:ea typeface="Bai Jamjuree"/>
              <a:cs typeface="Bai Jamjuree"/>
              <a:sym typeface="Bai Jamjuree"/>
            </a:endParaRPr>
          </a:p>
        </p:txBody>
      </p:sp>
      <p:sp>
        <p:nvSpPr>
          <p:cNvPr id="597" name="Google Shape;597;p54"/>
          <p:cNvSpPr txBox="1"/>
          <p:nvPr/>
        </p:nvSpPr>
        <p:spPr>
          <a:xfrm>
            <a:off x="5550525" y="1618275"/>
            <a:ext cx="3528000" cy="11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i Jamjuree"/>
                <a:ea typeface="Bai Jamjuree"/>
                <a:cs typeface="Bai Jamjuree"/>
                <a:sym typeface="Bai Jamjuree"/>
              </a:rPr>
              <a:t>A module that I imported  so i can run my oled display from the main file</a:t>
            </a:r>
            <a:endParaRPr sz="1200">
              <a:solidFill>
                <a:schemeClr val="dk1"/>
              </a:solidFill>
              <a:latin typeface="Bai Jamjuree"/>
              <a:ea typeface="Bai Jamjuree"/>
              <a:cs typeface="Bai Jamjuree"/>
              <a:sym typeface="Bai Jamjuree"/>
            </a:endParaRPr>
          </a:p>
        </p:txBody>
      </p:sp>
      <p:pic>
        <p:nvPicPr>
          <p:cNvPr id="598" name="Google Shape;598;p54"/>
          <p:cNvPicPr preferRelativeResize="0"/>
          <p:nvPr/>
        </p:nvPicPr>
        <p:blipFill>
          <a:blip r:embed="rId3">
            <a:alphaModFix/>
          </a:blip>
          <a:stretch>
            <a:fillRect/>
          </a:stretch>
        </p:blipFill>
        <p:spPr>
          <a:xfrm>
            <a:off x="780400" y="934500"/>
            <a:ext cx="2355399" cy="3989324"/>
          </a:xfrm>
          <a:prstGeom prst="rect">
            <a:avLst/>
          </a:prstGeom>
          <a:noFill/>
          <a:ln>
            <a:noFill/>
          </a:ln>
        </p:spPr>
      </p:pic>
      <p:pic>
        <p:nvPicPr>
          <p:cNvPr id="599" name="Google Shape;599;p54"/>
          <p:cNvPicPr preferRelativeResize="0"/>
          <p:nvPr/>
        </p:nvPicPr>
        <p:blipFill>
          <a:blip r:embed="rId4">
            <a:alphaModFix/>
          </a:blip>
          <a:stretch>
            <a:fillRect/>
          </a:stretch>
        </p:blipFill>
        <p:spPr>
          <a:xfrm>
            <a:off x="3480550" y="48600"/>
            <a:ext cx="2009925" cy="5046299"/>
          </a:xfrm>
          <a:prstGeom prst="rect">
            <a:avLst/>
          </a:prstGeom>
          <a:noFill/>
          <a:ln>
            <a:noFill/>
          </a:ln>
        </p:spPr>
      </p:pic>
      <p:pic>
        <p:nvPicPr>
          <p:cNvPr id="600" name="Google Shape;600;p54"/>
          <p:cNvPicPr preferRelativeResize="0"/>
          <p:nvPr/>
        </p:nvPicPr>
        <p:blipFill>
          <a:blip r:embed="rId5">
            <a:alphaModFix/>
          </a:blip>
          <a:stretch>
            <a:fillRect/>
          </a:stretch>
        </p:blipFill>
        <p:spPr>
          <a:xfrm>
            <a:off x="5953489" y="97200"/>
            <a:ext cx="2619375" cy="1047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55"/>
          <p:cNvPicPr preferRelativeResize="0"/>
          <p:nvPr/>
        </p:nvPicPr>
        <p:blipFill>
          <a:blip r:embed="rId3">
            <a:alphaModFix/>
          </a:blip>
          <a:stretch>
            <a:fillRect/>
          </a:stretch>
        </p:blipFill>
        <p:spPr>
          <a:xfrm>
            <a:off x="156274" y="161450"/>
            <a:ext cx="2063725" cy="4829650"/>
          </a:xfrm>
          <a:prstGeom prst="rect">
            <a:avLst/>
          </a:prstGeom>
          <a:noFill/>
          <a:ln>
            <a:noFill/>
          </a:ln>
        </p:spPr>
      </p:pic>
      <p:pic>
        <p:nvPicPr>
          <p:cNvPr id="606" name="Google Shape;606;p55"/>
          <p:cNvPicPr preferRelativeResize="0"/>
          <p:nvPr/>
        </p:nvPicPr>
        <p:blipFill>
          <a:blip r:embed="rId4">
            <a:alphaModFix/>
          </a:blip>
          <a:stretch>
            <a:fillRect/>
          </a:stretch>
        </p:blipFill>
        <p:spPr>
          <a:xfrm>
            <a:off x="2403576" y="993550"/>
            <a:ext cx="2942050" cy="3997550"/>
          </a:xfrm>
          <a:prstGeom prst="rect">
            <a:avLst/>
          </a:prstGeom>
          <a:noFill/>
          <a:ln>
            <a:noFill/>
          </a:ln>
        </p:spPr>
      </p:pic>
      <p:sp>
        <p:nvSpPr>
          <p:cNvPr id="607" name="Google Shape;607;p55"/>
          <p:cNvSpPr txBox="1"/>
          <p:nvPr/>
        </p:nvSpPr>
        <p:spPr>
          <a:xfrm>
            <a:off x="2403575" y="210200"/>
            <a:ext cx="44724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Libraries(HX711) </a:t>
            </a:r>
            <a:endParaRPr sz="2500">
              <a:solidFill>
                <a:schemeClr val="lt1"/>
              </a:solidFill>
              <a:latin typeface="Bai Jamjuree"/>
              <a:ea typeface="Bai Jamjuree"/>
              <a:cs typeface="Bai Jamjuree"/>
              <a:sym typeface="Bai Jamjuree"/>
            </a:endParaRPr>
          </a:p>
        </p:txBody>
      </p:sp>
      <p:sp>
        <p:nvSpPr>
          <p:cNvPr id="608" name="Google Shape;608;p55"/>
          <p:cNvSpPr txBox="1"/>
          <p:nvPr/>
        </p:nvSpPr>
        <p:spPr>
          <a:xfrm>
            <a:off x="5767100" y="181570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Bai Jamjuree"/>
                <a:ea typeface="Bai Jamjuree"/>
                <a:cs typeface="Bai Jamjuree"/>
                <a:sym typeface="Bai Jamjuree"/>
              </a:rPr>
              <a:t>A module that I imported  so i can access the data being sent from the load cell to the HX711 to the main file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6"/>
          <p:cNvSpPr txBox="1"/>
          <p:nvPr/>
        </p:nvSpPr>
        <p:spPr>
          <a:xfrm>
            <a:off x="5244575" y="509375"/>
            <a:ext cx="3438900" cy="8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lt1"/>
              </a:solidFill>
              <a:latin typeface="Bai Jamjuree"/>
              <a:ea typeface="Bai Jamjuree"/>
              <a:cs typeface="Bai Jamjuree"/>
              <a:sym typeface="Bai Jamjuree"/>
            </a:endParaRPr>
          </a:p>
        </p:txBody>
      </p:sp>
      <p:sp>
        <p:nvSpPr>
          <p:cNvPr id="614" name="Google Shape;614;p56"/>
          <p:cNvSpPr txBox="1"/>
          <p:nvPr/>
        </p:nvSpPr>
        <p:spPr>
          <a:xfrm>
            <a:off x="4996825" y="1143650"/>
            <a:ext cx="3528000" cy="11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i Jamjuree"/>
                <a:ea typeface="Bai Jamjuree"/>
                <a:cs typeface="Bai Jamjuree"/>
                <a:sym typeface="Bai Jamjuree"/>
              </a:rPr>
              <a:t>A module that I imported  so i can access the data being sent by the NCIR sensor from the main file</a:t>
            </a:r>
            <a:endParaRPr sz="1200">
              <a:solidFill>
                <a:schemeClr val="dk1"/>
              </a:solidFill>
              <a:latin typeface="Bai Jamjuree"/>
              <a:ea typeface="Bai Jamjuree"/>
              <a:cs typeface="Bai Jamjuree"/>
              <a:sym typeface="Bai Jamjuree"/>
            </a:endParaRPr>
          </a:p>
        </p:txBody>
      </p:sp>
      <p:sp>
        <p:nvSpPr>
          <p:cNvPr id="615" name="Google Shape;615;p56"/>
          <p:cNvSpPr txBox="1"/>
          <p:nvPr/>
        </p:nvSpPr>
        <p:spPr>
          <a:xfrm>
            <a:off x="943450" y="225075"/>
            <a:ext cx="44724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Libraries(NCIR/MLX90614) </a:t>
            </a:r>
            <a:endParaRPr sz="2500">
              <a:solidFill>
                <a:schemeClr val="lt1"/>
              </a:solidFill>
              <a:latin typeface="Bai Jamjuree"/>
              <a:ea typeface="Bai Jamjuree"/>
              <a:cs typeface="Bai Jamjuree"/>
              <a:sym typeface="Bai Jamjuree"/>
            </a:endParaRPr>
          </a:p>
        </p:txBody>
      </p:sp>
      <p:pic>
        <p:nvPicPr>
          <p:cNvPr id="616" name="Google Shape;616;p56"/>
          <p:cNvPicPr preferRelativeResize="0"/>
          <p:nvPr/>
        </p:nvPicPr>
        <p:blipFill>
          <a:blip r:embed="rId3">
            <a:alphaModFix/>
          </a:blip>
          <a:stretch>
            <a:fillRect/>
          </a:stretch>
        </p:blipFill>
        <p:spPr>
          <a:xfrm>
            <a:off x="943450" y="979350"/>
            <a:ext cx="1821071" cy="3989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Google Shape;621;p57"/>
          <p:cNvPicPr preferRelativeResize="0"/>
          <p:nvPr/>
        </p:nvPicPr>
        <p:blipFill>
          <a:blip r:embed="rId3">
            <a:alphaModFix/>
          </a:blip>
          <a:stretch>
            <a:fillRect/>
          </a:stretch>
        </p:blipFill>
        <p:spPr>
          <a:xfrm>
            <a:off x="479825" y="853700"/>
            <a:ext cx="3438525" cy="4200525"/>
          </a:xfrm>
          <a:prstGeom prst="rect">
            <a:avLst/>
          </a:prstGeom>
          <a:noFill/>
          <a:ln>
            <a:noFill/>
          </a:ln>
        </p:spPr>
      </p:pic>
      <p:sp>
        <p:nvSpPr>
          <p:cNvPr id="622" name="Google Shape;622;p57"/>
          <p:cNvSpPr txBox="1"/>
          <p:nvPr/>
        </p:nvSpPr>
        <p:spPr>
          <a:xfrm>
            <a:off x="4219300" y="790513"/>
            <a:ext cx="4835700" cy="43206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Initialization:</a:t>
            </a:r>
            <a:endParaRPr sz="1100" b="1">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sz="1100">
                <a:solidFill>
                  <a:schemeClr val="dk1"/>
                </a:solidFill>
              </a:rPr>
              <a:t>Imports libraries.</a:t>
            </a:r>
            <a:endParaRPr sz="1100">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sz="1100">
                <a:solidFill>
                  <a:schemeClr val="dk1"/>
                </a:solidFill>
              </a:rPr>
              <a:t>Sets up pins for button, display communication (likely I2C), etc. (not shown).</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Heart Rate:</a:t>
            </a:r>
            <a:endParaRPr sz="1100" b="1">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sz="1100">
                <a:solidFill>
                  <a:schemeClr val="dk1"/>
                </a:solidFill>
                <a:latin typeface="Roboto Mono"/>
                <a:ea typeface="Roboto Mono"/>
                <a:cs typeface="Roboto Mono"/>
                <a:sym typeface="Roboto Mono"/>
              </a:rPr>
              <a:t>HR</a:t>
            </a:r>
            <a:r>
              <a:rPr lang="en" sz="1100">
                <a:solidFill>
                  <a:schemeClr val="dk1"/>
                </a:solidFill>
              </a:rPr>
              <a:t> module likely handles pulse sensor reading, peak detection, and BPM calculation (details not shown here).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Temperature:</a:t>
            </a:r>
            <a:endParaRPr sz="1100" b="1">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sz="1100">
                <a:solidFill>
                  <a:schemeClr val="dk1"/>
                </a:solidFill>
                <a:latin typeface="Roboto Mono"/>
                <a:ea typeface="Roboto Mono"/>
                <a:cs typeface="Roboto Mono"/>
                <a:sym typeface="Roboto Mono"/>
              </a:rPr>
              <a:t>TEMP</a:t>
            </a:r>
            <a:r>
              <a:rPr lang="en" sz="1100">
                <a:solidFill>
                  <a:schemeClr val="dk1"/>
                </a:solidFill>
              </a:rPr>
              <a:t> module likely reads the temperature sensor.</a:t>
            </a:r>
            <a:endParaRPr sz="1100">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sz="1100">
                <a:solidFill>
                  <a:schemeClr val="dk1"/>
                </a:solidFill>
                <a:latin typeface="Roboto Mono"/>
                <a:ea typeface="Roboto Mono"/>
                <a:cs typeface="Roboto Mono"/>
                <a:sym typeface="Roboto Mono"/>
              </a:rPr>
              <a:t>TEMP</a:t>
            </a:r>
            <a:r>
              <a:rPr lang="en" sz="1100">
                <a:solidFill>
                  <a:schemeClr val="dk1"/>
                </a:solidFill>
              </a:rPr>
              <a:t> function displays a custom temperature icon on the OLED using </a:t>
            </a:r>
            <a:r>
              <a:rPr lang="en" sz="1100">
                <a:solidFill>
                  <a:schemeClr val="dk1"/>
                </a:solidFill>
                <a:latin typeface="Roboto Mono"/>
                <a:ea typeface="Roboto Mono"/>
                <a:cs typeface="Roboto Mono"/>
                <a:sym typeface="Roboto Mono"/>
              </a:rPr>
              <a:t>framebuf</a:t>
            </a:r>
            <a:r>
              <a:rPr lang="en"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sz="1100">
                <a:solidFill>
                  <a:schemeClr val="dk1"/>
                </a:solidFill>
              </a:rPr>
              <a:t>It then reads the temperature and displays it with two decimal places.</a:t>
            </a:r>
            <a:endParaRPr sz="1100">
              <a:solidFill>
                <a:schemeClr val="dk1"/>
              </a:solidFill>
            </a:endParaRPr>
          </a:p>
          <a:p>
            <a:pPr marL="0" lvl="0" indent="0" algn="l" rtl="0">
              <a:lnSpc>
                <a:spcPct val="115000"/>
              </a:lnSpc>
              <a:spcBef>
                <a:spcPts val="1200"/>
              </a:spcBef>
              <a:spcAft>
                <a:spcPts val="0"/>
              </a:spcAft>
              <a:buNone/>
            </a:pPr>
            <a:r>
              <a:rPr lang="en" sz="1100" b="1">
                <a:solidFill>
                  <a:schemeClr val="dk1"/>
                </a:solidFill>
              </a:rPr>
              <a:t>Display Updates: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The code likely calls functions from </a:t>
            </a:r>
            <a:r>
              <a:rPr lang="en" sz="1100">
                <a:solidFill>
                  <a:schemeClr val="dk1"/>
                </a:solidFill>
                <a:latin typeface="Roboto Mono"/>
                <a:ea typeface="Roboto Mono"/>
                <a:cs typeface="Roboto Mono"/>
                <a:sym typeface="Roboto Mono"/>
              </a:rPr>
              <a:t>HR</a:t>
            </a:r>
            <a:r>
              <a:rPr lang="en" sz="1100">
                <a:solidFill>
                  <a:schemeClr val="dk1"/>
                </a:solidFill>
              </a:rPr>
              <a:t> and </a:t>
            </a:r>
            <a:r>
              <a:rPr lang="en" sz="1100">
                <a:solidFill>
                  <a:schemeClr val="dk1"/>
                </a:solidFill>
                <a:latin typeface="Roboto Mono"/>
                <a:ea typeface="Roboto Mono"/>
                <a:cs typeface="Roboto Mono"/>
                <a:sym typeface="Roboto Mono"/>
              </a:rPr>
              <a:t>TEMP</a:t>
            </a:r>
            <a:r>
              <a:rPr lang="en" sz="1100">
                <a:solidFill>
                  <a:schemeClr val="dk1"/>
                </a:solidFill>
              </a:rPr>
              <a:t> to retrieve heart rate and temperature values.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It refreshes the display with the heart rate (potentially using a separate function) and temperature using the </a:t>
            </a:r>
            <a:r>
              <a:rPr lang="en" sz="1100">
                <a:solidFill>
                  <a:schemeClr val="dk1"/>
                </a:solidFill>
                <a:latin typeface="Roboto Mono"/>
                <a:ea typeface="Roboto Mono"/>
                <a:cs typeface="Roboto Mono"/>
                <a:sym typeface="Roboto Mono"/>
              </a:rPr>
              <a:t>TEMP</a:t>
            </a:r>
            <a:r>
              <a:rPr lang="en" sz="1100">
                <a:solidFill>
                  <a:schemeClr val="dk1"/>
                </a:solidFill>
              </a:rPr>
              <a:t> function shown.</a:t>
            </a:r>
            <a:endParaRPr sz="1100">
              <a:solidFill>
                <a:schemeClr val="dk1"/>
              </a:solidFill>
            </a:endParaRPr>
          </a:p>
          <a:p>
            <a:pPr marL="457200" lvl="0" indent="0" algn="l" rtl="0">
              <a:lnSpc>
                <a:spcPct val="115000"/>
              </a:lnSpc>
              <a:spcBef>
                <a:spcPts val="1200"/>
              </a:spcBef>
              <a:spcAft>
                <a:spcPts val="1200"/>
              </a:spcAft>
              <a:buNone/>
            </a:pPr>
            <a:endParaRPr sz="1100">
              <a:solidFill>
                <a:schemeClr val="dk1"/>
              </a:solidFill>
            </a:endParaRPr>
          </a:p>
        </p:txBody>
      </p:sp>
      <p:sp>
        <p:nvSpPr>
          <p:cNvPr id="623" name="Google Shape;623;p57"/>
          <p:cNvSpPr txBox="1"/>
          <p:nvPr/>
        </p:nvSpPr>
        <p:spPr>
          <a:xfrm>
            <a:off x="943450" y="225075"/>
            <a:ext cx="61128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dk1"/>
                </a:solidFill>
                <a:latin typeface="Bai Jamjuree"/>
                <a:ea typeface="Bai Jamjuree"/>
                <a:cs typeface="Bai Jamjuree"/>
                <a:sym typeface="Bai Jamjuree"/>
              </a:rPr>
              <a:t>TEMP(Temperature)</a:t>
            </a:r>
            <a:endParaRPr sz="2500">
              <a:solidFill>
                <a:schemeClr val="dk1"/>
              </a:solidFill>
              <a:latin typeface="Bai Jamjuree"/>
              <a:ea typeface="Bai Jamjuree"/>
              <a:cs typeface="Bai Jamjuree"/>
              <a:sym typeface="Bai Jamjure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8"/>
          <p:cNvSpPr txBox="1"/>
          <p:nvPr/>
        </p:nvSpPr>
        <p:spPr>
          <a:xfrm>
            <a:off x="5244575" y="509375"/>
            <a:ext cx="3438900" cy="8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lt1"/>
              </a:solidFill>
              <a:latin typeface="Bai Jamjuree"/>
              <a:ea typeface="Bai Jamjuree"/>
              <a:cs typeface="Bai Jamjuree"/>
              <a:sym typeface="Bai Jamjuree"/>
            </a:endParaRPr>
          </a:p>
        </p:txBody>
      </p:sp>
      <p:sp>
        <p:nvSpPr>
          <p:cNvPr id="629" name="Google Shape;629;p58"/>
          <p:cNvSpPr txBox="1"/>
          <p:nvPr/>
        </p:nvSpPr>
        <p:spPr>
          <a:xfrm>
            <a:off x="7056250" y="1143650"/>
            <a:ext cx="1468500" cy="11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i Jamjuree"/>
                <a:ea typeface="Bai Jamjuree"/>
                <a:cs typeface="Bai Jamjuree"/>
                <a:sym typeface="Bai Jamjuree"/>
              </a:rPr>
              <a:t>This is a Custom made library, made by us to get the data from the pulse sensor and access it from the main file</a:t>
            </a:r>
            <a:endParaRPr sz="1200">
              <a:solidFill>
                <a:schemeClr val="dk1"/>
              </a:solidFill>
              <a:latin typeface="Bai Jamjuree"/>
              <a:ea typeface="Bai Jamjuree"/>
              <a:cs typeface="Bai Jamjuree"/>
              <a:sym typeface="Bai Jamjuree"/>
            </a:endParaRPr>
          </a:p>
        </p:txBody>
      </p:sp>
      <p:sp>
        <p:nvSpPr>
          <p:cNvPr id="630" name="Google Shape;630;p58"/>
          <p:cNvSpPr txBox="1"/>
          <p:nvPr/>
        </p:nvSpPr>
        <p:spPr>
          <a:xfrm>
            <a:off x="943450" y="225075"/>
            <a:ext cx="61128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Libraries(Pulse sensor) </a:t>
            </a:r>
            <a:endParaRPr sz="2500">
              <a:solidFill>
                <a:schemeClr val="lt1"/>
              </a:solidFill>
              <a:latin typeface="Bai Jamjuree"/>
              <a:ea typeface="Bai Jamjuree"/>
              <a:cs typeface="Bai Jamjuree"/>
              <a:sym typeface="Bai Jamjuree"/>
            </a:endParaRPr>
          </a:p>
        </p:txBody>
      </p:sp>
      <p:pic>
        <p:nvPicPr>
          <p:cNvPr id="631" name="Google Shape;631;p58"/>
          <p:cNvPicPr preferRelativeResize="0"/>
          <p:nvPr/>
        </p:nvPicPr>
        <p:blipFill>
          <a:blip r:embed="rId3">
            <a:alphaModFix/>
          </a:blip>
          <a:stretch>
            <a:fillRect/>
          </a:stretch>
        </p:blipFill>
        <p:spPr>
          <a:xfrm>
            <a:off x="152400" y="1001775"/>
            <a:ext cx="2905745" cy="3989325"/>
          </a:xfrm>
          <a:prstGeom prst="rect">
            <a:avLst/>
          </a:prstGeom>
          <a:noFill/>
          <a:ln>
            <a:noFill/>
          </a:ln>
        </p:spPr>
      </p:pic>
      <p:pic>
        <p:nvPicPr>
          <p:cNvPr id="632" name="Google Shape;632;p58"/>
          <p:cNvPicPr preferRelativeResize="0"/>
          <p:nvPr/>
        </p:nvPicPr>
        <p:blipFill>
          <a:blip r:embed="rId4">
            <a:alphaModFix/>
          </a:blip>
          <a:stretch>
            <a:fillRect/>
          </a:stretch>
        </p:blipFill>
        <p:spPr>
          <a:xfrm>
            <a:off x="3210553" y="1001775"/>
            <a:ext cx="3046643" cy="3989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59"/>
          <p:cNvPicPr preferRelativeResize="0"/>
          <p:nvPr/>
        </p:nvPicPr>
        <p:blipFill>
          <a:blip r:embed="rId3">
            <a:alphaModFix/>
          </a:blip>
          <a:stretch>
            <a:fillRect/>
          </a:stretch>
        </p:blipFill>
        <p:spPr>
          <a:xfrm>
            <a:off x="453925" y="885225"/>
            <a:ext cx="3445975" cy="3643924"/>
          </a:xfrm>
          <a:prstGeom prst="rect">
            <a:avLst/>
          </a:prstGeom>
          <a:noFill/>
          <a:ln>
            <a:noFill/>
          </a:ln>
        </p:spPr>
      </p:pic>
      <p:sp>
        <p:nvSpPr>
          <p:cNvPr id="638" name="Google Shape;638;p59"/>
          <p:cNvSpPr txBox="1"/>
          <p:nvPr/>
        </p:nvSpPr>
        <p:spPr>
          <a:xfrm>
            <a:off x="453925" y="200900"/>
            <a:ext cx="5595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HR (Heart rate)</a:t>
            </a:r>
            <a:endParaRPr/>
          </a:p>
        </p:txBody>
      </p:sp>
      <p:sp>
        <p:nvSpPr>
          <p:cNvPr id="639" name="Google Shape;639;p59"/>
          <p:cNvSpPr txBox="1"/>
          <p:nvPr/>
        </p:nvSpPr>
        <p:spPr>
          <a:xfrm>
            <a:off x="4249050" y="483700"/>
            <a:ext cx="4464900" cy="4305900"/>
          </a:xfrm>
          <a:prstGeom prst="rect">
            <a:avLst/>
          </a:prstGeom>
          <a:noFill/>
          <a:ln>
            <a:noFill/>
          </a:ln>
        </p:spPr>
        <p:txBody>
          <a:bodyPr spcFirstLastPara="1" wrap="square" lIns="91425" tIns="91425" rIns="91425" bIns="91425" anchor="t" anchorCtr="0">
            <a:spAutoFit/>
          </a:bodyPr>
          <a:lstStyle/>
          <a:p>
            <a:pPr marL="457200" lvl="0" indent="-285750" algn="l" rtl="0">
              <a:lnSpc>
                <a:spcPct val="115000"/>
              </a:lnSpc>
              <a:spcBef>
                <a:spcPts val="1200"/>
              </a:spcBef>
              <a:spcAft>
                <a:spcPts val="0"/>
              </a:spcAft>
              <a:buClr>
                <a:schemeClr val="dk1"/>
              </a:buClr>
              <a:buSzPts val="900"/>
              <a:buAutoNum type="arabicPeriod"/>
            </a:pPr>
            <a:r>
              <a:rPr lang="en" sz="900" b="1">
                <a:solidFill>
                  <a:schemeClr val="dk1"/>
                </a:solidFill>
              </a:rPr>
              <a:t>Pin Configuration:</a:t>
            </a:r>
            <a:endParaRPr sz="900" b="1">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latin typeface="Roboto Mono"/>
                <a:ea typeface="Roboto Mono"/>
                <a:cs typeface="Roboto Mono"/>
                <a:sym typeface="Roboto Mono"/>
              </a:rPr>
              <a:t>button_pin</a:t>
            </a:r>
            <a:r>
              <a:rPr lang="en" sz="900">
                <a:solidFill>
                  <a:schemeClr val="dk1"/>
                </a:solidFill>
              </a:rPr>
              <a:t>: Input pin for the button with pull-up resistor (</a:t>
            </a:r>
            <a:r>
              <a:rPr lang="en" sz="900">
                <a:solidFill>
                  <a:schemeClr val="accent3"/>
                </a:solidFill>
              </a:rPr>
              <a:t>active when not pressed</a:t>
            </a:r>
            <a:r>
              <a:rPr lang="en" sz="900">
                <a:solidFill>
                  <a:schemeClr val="dk1"/>
                </a:solidFill>
              </a:rPr>
              <a: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latin typeface="Roboto Mono"/>
                <a:ea typeface="Roboto Mono"/>
                <a:cs typeface="Roboto Mono"/>
                <a:sym typeface="Roboto Mono"/>
              </a:rPr>
              <a:t>adc</a:t>
            </a:r>
            <a:r>
              <a:rPr lang="en" sz="900">
                <a:solidFill>
                  <a:schemeClr val="dk1"/>
                </a:solidFill>
              </a:rPr>
              <a:t>: Instance for analog-to-digital conversion (</a:t>
            </a:r>
            <a:r>
              <a:rPr lang="en" sz="900">
                <a:solidFill>
                  <a:schemeClr val="accent3"/>
                </a:solidFill>
              </a:rPr>
              <a:t>reading sensor voltage</a:t>
            </a:r>
            <a:r>
              <a:rPr lang="en" sz="900">
                <a:solidFill>
                  <a:schemeClr val="dk1"/>
                </a:solidFill>
              </a:rPr>
              <a: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latin typeface="Roboto Mono"/>
                <a:ea typeface="Roboto Mono"/>
                <a:cs typeface="Roboto Mono"/>
                <a:sym typeface="Roboto Mono"/>
              </a:rPr>
              <a:t>adc.atten(</a:t>
            </a:r>
            <a:r>
              <a:rPr lang="en" sz="900">
                <a:solidFill>
                  <a:schemeClr val="accent3"/>
                </a:solidFill>
                <a:latin typeface="Roboto Mono"/>
                <a:ea typeface="Roboto Mono"/>
                <a:cs typeface="Roboto Mono"/>
                <a:sym typeface="Roboto Mono"/>
              </a:rPr>
              <a:t>ADC.ATTN_11DB</a:t>
            </a:r>
            <a:r>
              <a:rPr lang="en" sz="900">
                <a:solidFill>
                  <a:schemeClr val="dk1"/>
                </a:solidFill>
                <a:latin typeface="Roboto Mono"/>
                <a:ea typeface="Roboto Mono"/>
                <a:cs typeface="Roboto Mono"/>
                <a:sym typeface="Roboto Mono"/>
              </a:rPr>
              <a:t>)</a:t>
            </a:r>
            <a:r>
              <a:rPr lang="en" sz="900">
                <a:solidFill>
                  <a:schemeClr val="dk1"/>
                </a:solidFill>
              </a:rPr>
              <a:t>: Adjusts voltage reading range for better sensor compatibility.</a:t>
            </a:r>
            <a:endParaRPr sz="900">
              <a:solidFill>
                <a:schemeClr val="dk1"/>
              </a:solidFill>
            </a:endParaRPr>
          </a:p>
          <a:p>
            <a:pPr marL="457200" lvl="0" indent="-285750" algn="l" rtl="0">
              <a:lnSpc>
                <a:spcPct val="115000"/>
              </a:lnSpc>
              <a:spcBef>
                <a:spcPts val="0"/>
              </a:spcBef>
              <a:spcAft>
                <a:spcPts val="0"/>
              </a:spcAft>
              <a:buClr>
                <a:schemeClr val="dk1"/>
              </a:buClr>
              <a:buSzPts val="900"/>
              <a:buAutoNum type="arabicPeriod"/>
            </a:pPr>
            <a:r>
              <a:rPr lang="en" sz="900" b="1">
                <a:solidFill>
                  <a:schemeClr val="dk1"/>
                </a:solidFill>
              </a:rPr>
              <a:t>Constants:</a:t>
            </a:r>
            <a:endParaRPr sz="900" b="1">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latin typeface="Roboto Mono"/>
                <a:ea typeface="Roboto Mono"/>
                <a:cs typeface="Roboto Mono"/>
                <a:sym typeface="Roboto Mono"/>
              </a:rPr>
              <a:t>MAX_HISTORY</a:t>
            </a:r>
            <a:r>
              <a:rPr lang="en" sz="900">
                <a:solidFill>
                  <a:schemeClr val="dk1"/>
                </a:solidFill>
              </a:rPr>
              <a:t>: Maximum number of recent sensor readings to store (e.g., 200).</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latin typeface="Roboto Mono"/>
                <a:ea typeface="Roboto Mono"/>
                <a:cs typeface="Roboto Mono"/>
                <a:sym typeface="Roboto Mono"/>
              </a:rPr>
              <a:t>TOTAL_BEATS</a:t>
            </a:r>
            <a:r>
              <a:rPr lang="en" sz="900">
                <a:solidFill>
                  <a:schemeClr val="dk1"/>
                </a:solidFill>
              </a:rPr>
              <a:t>: Maximum number of recent heartbeats to track (e.g., 30).</a:t>
            </a:r>
            <a:endParaRPr sz="900">
              <a:solidFill>
                <a:schemeClr val="dk1"/>
              </a:solidFill>
            </a:endParaRPr>
          </a:p>
          <a:p>
            <a:pPr marL="457200" lvl="0" indent="-285750" algn="l" rtl="0">
              <a:lnSpc>
                <a:spcPct val="115000"/>
              </a:lnSpc>
              <a:spcBef>
                <a:spcPts val="0"/>
              </a:spcBef>
              <a:spcAft>
                <a:spcPts val="0"/>
              </a:spcAft>
              <a:buClr>
                <a:schemeClr val="dk1"/>
              </a:buClr>
              <a:buSzPts val="900"/>
              <a:buAutoNum type="arabicPeriod"/>
            </a:pPr>
            <a:r>
              <a:rPr lang="en" sz="900" b="1">
                <a:solidFill>
                  <a:schemeClr val="dk1"/>
                </a:solidFill>
              </a:rPr>
              <a:t>Heartbeat Visualization (</a:t>
            </a:r>
            <a:r>
              <a:rPr lang="en" sz="900" b="1">
                <a:solidFill>
                  <a:schemeClr val="dk1"/>
                </a:solidFill>
                <a:latin typeface="Roboto Mono"/>
                <a:ea typeface="Roboto Mono"/>
                <a:cs typeface="Roboto Mono"/>
                <a:sym typeface="Roboto Mono"/>
              </a:rPr>
              <a:t>HEART</a:t>
            </a:r>
            <a:r>
              <a:rPr lang="en" sz="900" b="1">
                <a:solidFill>
                  <a:schemeClr val="dk1"/>
                </a:solidFill>
              </a:rPr>
              <a:t>):</a:t>
            </a:r>
            <a:endParaRPr sz="900" b="1">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Predefined pattern representing a heartbeat displayed on the screen.</a:t>
            </a:r>
            <a:endParaRPr sz="900">
              <a:solidFill>
                <a:schemeClr val="dk1"/>
              </a:solidFill>
            </a:endParaRPr>
          </a:p>
          <a:p>
            <a:pPr marL="457200" lvl="0" indent="-285750" algn="l" rtl="0">
              <a:lnSpc>
                <a:spcPct val="115000"/>
              </a:lnSpc>
              <a:spcBef>
                <a:spcPts val="0"/>
              </a:spcBef>
              <a:spcAft>
                <a:spcPts val="0"/>
              </a:spcAft>
              <a:buClr>
                <a:schemeClr val="dk1"/>
              </a:buClr>
              <a:buSzPts val="900"/>
              <a:buAutoNum type="arabicPeriod"/>
            </a:pPr>
            <a:r>
              <a:rPr lang="en" sz="900" b="1">
                <a:solidFill>
                  <a:schemeClr val="dk1"/>
                </a:solidFill>
                <a:latin typeface="Roboto Mono"/>
                <a:ea typeface="Roboto Mono"/>
                <a:cs typeface="Roboto Mono"/>
                <a:sym typeface="Roboto Mono"/>
              </a:rPr>
              <a:t>refresh</a:t>
            </a:r>
            <a:r>
              <a:rPr lang="en" sz="900" b="1">
                <a:solidFill>
                  <a:schemeClr val="dk1"/>
                </a:solidFill>
              </a:rPr>
              <a:t> Function (Display Update):</a:t>
            </a:r>
            <a:endParaRPr sz="900" b="1">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Clears the display area and scrolls content left for animation.</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b="1">
                <a:solidFill>
                  <a:schemeClr val="dk1"/>
                </a:solidFill>
              </a:rPr>
              <a:t>Heartbeat Line (if detected):</a:t>
            </a:r>
            <a:endParaRPr sz="900" b="1">
              <a:solidFill>
                <a:schemeClr val="dk1"/>
              </a:solidFill>
            </a:endParaRPr>
          </a:p>
          <a:p>
            <a:pPr marL="1371600" lvl="2" indent="-285750" algn="l" rtl="0">
              <a:lnSpc>
                <a:spcPct val="115000"/>
              </a:lnSpc>
              <a:spcBef>
                <a:spcPts val="0"/>
              </a:spcBef>
              <a:spcAft>
                <a:spcPts val="0"/>
              </a:spcAft>
              <a:buClr>
                <a:schemeClr val="dk1"/>
              </a:buClr>
              <a:buSzPts val="900"/>
              <a:buChar char="■"/>
            </a:pPr>
            <a:r>
              <a:rPr lang="en" sz="900">
                <a:solidFill>
                  <a:schemeClr val="dk1"/>
                </a:solidFill>
              </a:rPr>
              <a:t>Calculates a scaled position based on voltage for visualization.</a:t>
            </a:r>
            <a:endParaRPr sz="900">
              <a:solidFill>
                <a:schemeClr val="dk1"/>
              </a:solidFill>
            </a:endParaRPr>
          </a:p>
          <a:p>
            <a:pPr marL="1371600" lvl="2" indent="-285750" algn="l" rtl="0">
              <a:lnSpc>
                <a:spcPct val="115000"/>
              </a:lnSpc>
              <a:spcBef>
                <a:spcPts val="0"/>
              </a:spcBef>
              <a:spcAft>
                <a:spcPts val="0"/>
              </a:spcAft>
              <a:buClr>
                <a:schemeClr val="dk1"/>
              </a:buClr>
              <a:buSzPts val="900"/>
              <a:buChar char="■"/>
            </a:pPr>
            <a:r>
              <a:rPr lang="en" sz="900">
                <a:solidFill>
                  <a:schemeClr val="dk1"/>
                </a:solidFill>
              </a:rPr>
              <a:t>Draws a line representing the heartbeat.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b="1">
                <a:solidFill>
                  <a:schemeClr val="dk1"/>
                </a:solidFill>
              </a:rPr>
              <a:t>Heart Rate Text:</a:t>
            </a:r>
            <a:r>
              <a:rPr lang="en" sz="900">
                <a:solidFill>
                  <a:schemeClr val="dk1"/>
                </a:solidFill>
              </a:rPr>
              <a:t> Displays calculated heart rate if available.</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b="1">
                <a:solidFill>
                  <a:schemeClr val="dk1"/>
                </a:solidFill>
              </a:rPr>
              <a:t>Heartbeat Animation (if detected):</a:t>
            </a:r>
            <a:endParaRPr sz="900" b="1">
              <a:solidFill>
                <a:schemeClr val="dk1"/>
              </a:solidFill>
            </a:endParaRPr>
          </a:p>
          <a:p>
            <a:pPr marL="1371600" lvl="2" indent="-285750" algn="l" rtl="0">
              <a:lnSpc>
                <a:spcPct val="115000"/>
              </a:lnSpc>
              <a:spcBef>
                <a:spcPts val="0"/>
              </a:spcBef>
              <a:spcAft>
                <a:spcPts val="0"/>
              </a:spcAft>
              <a:buClr>
                <a:schemeClr val="dk1"/>
              </a:buClr>
              <a:buSzPts val="900"/>
              <a:buChar char="■"/>
            </a:pPr>
            <a:r>
              <a:rPr lang="en" sz="900">
                <a:solidFill>
                  <a:schemeClr val="dk1"/>
                </a:solidFill>
              </a:rPr>
              <a:t>Iterates through the </a:t>
            </a:r>
            <a:r>
              <a:rPr lang="en" sz="900">
                <a:solidFill>
                  <a:schemeClr val="dk1"/>
                </a:solidFill>
                <a:latin typeface="Roboto Mono"/>
                <a:ea typeface="Roboto Mono"/>
                <a:cs typeface="Roboto Mono"/>
                <a:sym typeface="Roboto Mono"/>
              </a:rPr>
              <a:t>HEART</a:t>
            </a:r>
            <a:r>
              <a:rPr lang="en" sz="900">
                <a:solidFill>
                  <a:schemeClr val="dk1"/>
                </a:solidFill>
              </a:rPr>
              <a:t> pattern to draw pixels and create the animation.</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Updates the display with all drawn elements.</a:t>
            </a:r>
            <a:endParaRPr sz="9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body" idx="4294967295"/>
          </p:nvPr>
        </p:nvSpPr>
        <p:spPr>
          <a:xfrm>
            <a:off x="311700" y="1150475"/>
            <a:ext cx="8520600" cy="31509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4800"/>
              <a:t>Preventive Healthcare Measures for Malnutrition</a:t>
            </a:r>
            <a:endParaRPr sz="4800"/>
          </a:p>
        </p:txBody>
      </p:sp>
      <p:sp>
        <p:nvSpPr>
          <p:cNvPr id="181" name="Google Shape;181;p2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644" name="Google Shape;644;p60"/>
          <p:cNvPicPr preferRelativeResize="0"/>
          <p:nvPr/>
        </p:nvPicPr>
        <p:blipFill>
          <a:blip r:embed="rId3">
            <a:alphaModFix/>
          </a:blip>
          <a:stretch>
            <a:fillRect/>
          </a:stretch>
        </p:blipFill>
        <p:spPr>
          <a:xfrm>
            <a:off x="197050" y="770300"/>
            <a:ext cx="4155797" cy="4174350"/>
          </a:xfrm>
          <a:prstGeom prst="rect">
            <a:avLst/>
          </a:prstGeom>
          <a:noFill/>
          <a:ln>
            <a:noFill/>
          </a:ln>
        </p:spPr>
      </p:pic>
      <p:sp>
        <p:nvSpPr>
          <p:cNvPr id="645" name="Google Shape;645;p60"/>
          <p:cNvSpPr txBox="1"/>
          <p:nvPr/>
        </p:nvSpPr>
        <p:spPr>
          <a:xfrm>
            <a:off x="453925" y="200900"/>
            <a:ext cx="5595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HR (Heart rate)</a:t>
            </a:r>
            <a:endParaRPr/>
          </a:p>
        </p:txBody>
      </p:sp>
      <p:sp>
        <p:nvSpPr>
          <p:cNvPr id="646" name="Google Shape;646;p60"/>
          <p:cNvSpPr txBox="1"/>
          <p:nvPr/>
        </p:nvSpPr>
        <p:spPr>
          <a:xfrm>
            <a:off x="5424800" y="714375"/>
            <a:ext cx="3000000" cy="416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solidFill>
                  <a:schemeClr val="dk1"/>
                </a:solidFill>
              </a:rPr>
              <a:t>The code is designed to measure and display heart rate using a pulse sensor.</a:t>
            </a:r>
            <a:endParaRPr sz="1100">
              <a:solidFill>
                <a:schemeClr val="dk1"/>
              </a:solidFill>
            </a:endParaRPr>
          </a:p>
          <a:p>
            <a:pPr marL="0" lvl="0" indent="0" algn="l" rtl="0">
              <a:lnSpc>
                <a:spcPct val="115000"/>
              </a:lnSpc>
              <a:spcBef>
                <a:spcPts val="1200"/>
              </a:spcBef>
              <a:spcAft>
                <a:spcPts val="0"/>
              </a:spcAft>
              <a:buNone/>
            </a:pPr>
            <a:r>
              <a:rPr lang="en" sz="1100">
                <a:solidFill>
                  <a:schemeClr val="dk1"/>
                </a:solidFill>
              </a:rPr>
              <a:t>Here's how it works:</a:t>
            </a:r>
            <a:endParaRPr sz="110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sz="1100" b="1">
                <a:solidFill>
                  <a:schemeClr val="dk1"/>
                </a:solidFill>
              </a:rPr>
              <a:t>Data Collection:</a:t>
            </a:r>
            <a:r>
              <a:rPr lang="en" sz="1100">
                <a:solidFill>
                  <a:schemeClr val="dk1"/>
                </a:solidFill>
              </a:rPr>
              <a:t> It continuously reads data from the pulse sensor and stores recent readings.</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Heartbeat Detection:</a:t>
            </a:r>
            <a:r>
              <a:rPr lang="en" sz="1100">
                <a:solidFill>
                  <a:schemeClr val="dk1"/>
                </a:solidFill>
              </a:rPr>
              <a:t> It analyzes the sensor data to identify peaks, which represent heartbeats.</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Heart Rate Calculation:</a:t>
            </a:r>
            <a:r>
              <a:rPr lang="en" sz="1100">
                <a:solidFill>
                  <a:schemeClr val="dk1"/>
                </a:solidFill>
              </a:rPr>
              <a:t> It calculates the heart rate based on the time between detected heartbeats.</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Display Update:</a:t>
            </a:r>
            <a:r>
              <a:rPr lang="en" sz="1100">
                <a:solidFill>
                  <a:schemeClr val="dk1"/>
                </a:solidFill>
              </a:rPr>
              <a:t> It displays the calculated heart rate and other relevant information on a connected display.</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Button Control:</a:t>
            </a:r>
            <a:r>
              <a:rPr lang="en" sz="1100">
                <a:solidFill>
                  <a:schemeClr val="dk1"/>
                </a:solidFill>
              </a:rPr>
              <a:t> The code waits for a button press to start or stop the heart rate measurement.</a:t>
            </a:r>
            <a:endParaRPr sz="1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61"/>
          <p:cNvPicPr preferRelativeResize="0"/>
          <p:nvPr/>
        </p:nvPicPr>
        <p:blipFill>
          <a:blip r:embed="rId3">
            <a:alphaModFix/>
          </a:blip>
          <a:stretch>
            <a:fillRect/>
          </a:stretch>
        </p:blipFill>
        <p:spPr>
          <a:xfrm>
            <a:off x="167275" y="1838025"/>
            <a:ext cx="1961700" cy="3117900"/>
          </a:xfrm>
          <a:prstGeom prst="rect">
            <a:avLst/>
          </a:prstGeom>
          <a:noFill/>
          <a:ln>
            <a:noFill/>
          </a:ln>
        </p:spPr>
      </p:pic>
      <p:pic>
        <p:nvPicPr>
          <p:cNvPr id="652" name="Google Shape;652;p61"/>
          <p:cNvPicPr preferRelativeResize="0"/>
          <p:nvPr/>
        </p:nvPicPr>
        <p:blipFill>
          <a:blip r:embed="rId4">
            <a:alphaModFix/>
          </a:blip>
          <a:stretch>
            <a:fillRect/>
          </a:stretch>
        </p:blipFill>
        <p:spPr>
          <a:xfrm>
            <a:off x="2281375" y="1838025"/>
            <a:ext cx="2902301" cy="3117900"/>
          </a:xfrm>
          <a:prstGeom prst="rect">
            <a:avLst/>
          </a:prstGeom>
          <a:noFill/>
          <a:ln>
            <a:noFill/>
          </a:ln>
        </p:spPr>
      </p:pic>
      <p:pic>
        <p:nvPicPr>
          <p:cNvPr id="653" name="Google Shape;653;p61"/>
          <p:cNvPicPr preferRelativeResize="0"/>
          <p:nvPr/>
        </p:nvPicPr>
        <p:blipFill>
          <a:blip r:embed="rId5">
            <a:alphaModFix/>
          </a:blip>
          <a:stretch>
            <a:fillRect/>
          </a:stretch>
        </p:blipFill>
        <p:spPr>
          <a:xfrm>
            <a:off x="5365850" y="1838027"/>
            <a:ext cx="2902300" cy="3054118"/>
          </a:xfrm>
          <a:prstGeom prst="rect">
            <a:avLst/>
          </a:prstGeom>
          <a:noFill/>
          <a:ln>
            <a:noFill/>
          </a:ln>
        </p:spPr>
      </p:pic>
      <p:sp>
        <p:nvSpPr>
          <p:cNvPr id="654" name="Google Shape;654;p61"/>
          <p:cNvSpPr txBox="1"/>
          <p:nvPr/>
        </p:nvSpPr>
        <p:spPr>
          <a:xfrm>
            <a:off x="174025" y="16770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Page_1 (Homepage design)</a:t>
            </a:r>
            <a:endParaRPr sz="2500">
              <a:solidFill>
                <a:schemeClr val="lt1"/>
              </a:solidFill>
              <a:latin typeface="Bai Jamjuree"/>
              <a:ea typeface="Bai Jamjuree"/>
              <a:cs typeface="Bai Jamjuree"/>
              <a:sym typeface="Bai Jamjuree"/>
            </a:endParaRPr>
          </a:p>
        </p:txBody>
      </p:sp>
      <p:sp>
        <p:nvSpPr>
          <p:cNvPr id="655" name="Google Shape;655;p61"/>
          <p:cNvSpPr txBox="1"/>
          <p:nvPr/>
        </p:nvSpPr>
        <p:spPr>
          <a:xfrm>
            <a:off x="5104800" y="394400"/>
            <a:ext cx="3504900" cy="12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Lato"/>
                <a:ea typeface="Lato"/>
                <a:cs typeface="Lato"/>
                <a:sym typeface="Lato"/>
              </a:rPr>
              <a:t>This are the designs for the heart, thermometer, and health report</a:t>
            </a:r>
            <a:endParaRPr sz="1800">
              <a:solidFill>
                <a:schemeClr val="dk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2"/>
          <p:cNvSpPr txBox="1"/>
          <p:nvPr/>
        </p:nvSpPr>
        <p:spPr>
          <a:xfrm>
            <a:off x="174025" y="16770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Page_1 (Homepage design)</a:t>
            </a:r>
            <a:endParaRPr sz="2500">
              <a:solidFill>
                <a:schemeClr val="lt1"/>
              </a:solidFill>
              <a:latin typeface="Bai Jamjuree"/>
              <a:ea typeface="Bai Jamjuree"/>
              <a:cs typeface="Bai Jamjuree"/>
              <a:sym typeface="Bai Jamjuree"/>
            </a:endParaRPr>
          </a:p>
        </p:txBody>
      </p:sp>
      <p:sp>
        <p:nvSpPr>
          <p:cNvPr id="661" name="Google Shape;661;p62"/>
          <p:cNvSpPr txBox="1"/>
          <p:nvPr/>
        </p:nvSpPr>
        <p:spPr>
          <a:xfrm>
            <a:off x="4502050" y="792000"/>
            <a:ext cx="4502100" cy="406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chemeClr val="dk1"/>
                </a:solidFill>
              </a:rPr>
              <a:t>Functionality:</a:t>
            </a:r>
            <a:r>
              <a:rPr lang="en" sz="900">
                <a:solidFill>
                  <a:schemeClr val="dk1"/>
                </a:solidFill>
              </a:rPr>
              <a:t> Presents a grid layout on the OLED display and allows selection of a cell using button presses (button handling likely not shown).</a:t>
            </a:r>
            <a:endParaRPr sz="900">
              <a:solidFill>
                <a:schemeClr val="dk1"/>
              </a:solidFill>
            </a:endParaRPr>
          </a:p>
          <a:p>
            <a:pPr marL="0" lvl="0" indent="0" algn="l" rtl="0">
              <a:spcBef>
                <a:spcPts val="0"/>
              </a:spcBef>
              <a:spcAft>
                <a:spcPts val="0"/>
              </a:spcAft>
              <a:buNone/>
            </a:pPr>
            <a:r>
              <a:rPr lang="en" sz="900" b="1">
                <a:solidFill>
                  <a:schemeClr val="dk1"/>
                </a:solidFill>
              </a:rPr>
              <a:t>Grid Parameters:</a:t>
            </a:r>
            <a:endParaRPr sz="900" b="1">
              <a:solidFill>
                <a:schemeClr val="dk1"/>
              </a:solidFill>
            </a:endParaRPr>
          </a:p>
          <a:p>
            <a:pPr marL="457200" lvl="0" indent="-285750" algn="l" rtl="0">
              <a:lnSpc>
                <a:spcPct val="115000"/>
              </a:lnSpc>
              <a:spcBef>
                <a:spcPts val="1200"/>
              </a:spcBef>
              <a:spcAft>
                <a:spcPts val="0"/>
              </a:spcAft>
              <a:buClr>
                <a:schemeClr val="dk1"/>
              </a:buClr>
              <a:buSzPts val="900"/>
              <a:buChar char="●"/>
            </a:pPr>
            <a:r>
              <a:rPr lang="en" sz="900">
                <a:solidFill>
                  <a:schemeClr val="dk1"/>
                </a:solidFill>
              </a:rPr>
              <a:t>Number of rows and columns (</a:t>
            </a:r>
            <a:r>
              <a:rPr lang="en" sz="900">
                <a:solidFill>
                  <a:schemeClr val="dk1"/>
                </a:solidFill>
                <a:latin typeface="Roboto Mono"/>
                <a:ea typeface="Roboto Mono"/>
                <a:cs typeface="Roboto Mono"/>
                <a:sym typeface="Roboto Mono"/>
              </a:rPr>
              <a:t>rows</a:t>
            </a:r>
            <a:r>
              <a:rPr lang="en" sz="900">
                <a:solidFill>
                  <a:schemeClr val="dk1"/>
                </a:solidFill>
              </a:rPr>
              <a:t>, </a:t>
            </a:r>
            <a:r>
              <a:rPr lang="en" sz="900">
                <a:solidFill>
                  <a:schemeClr val="dk1"/>
                </a:solidFill>
                <a:latin typeface="Roboto Mono"/>
                <a:ea typeface="Roboto Mono"/>
                <a:cs typeface="Roboto Mono"/>
                <a:sym typeface="Roboto Mono"/>
              </a:rPr>
              <a:t>column</a:t>
            </a:r>
            <a:r>
              <a:rPr lang="en" sz="900">
                <a:solidFill>
                  <a:schemeClr val="dk1"/>
                </a:solidFill>
              </a:rPr>
              <a:t> - likely received as arguments)</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Cell size (</a:t>
            </a:r>
            <a:r>
              <a:rPr lang="en" sz="900">
                <a:solidFill>
                  <a:schemeClr val="dk1"/>
                </a:solidFill>
                <a:latin typeface="Roboto Mono"/>
                <a:ea typeface="Roboto Mono"/>
                <a:cs typeface="Roboto Mono"/>
                <a:sym typeface="Roboto Mono"/>
              </a:rPr>
              <a:t>cell_size</a:t>
            </a:r>
            <a:r>
              <a:rPr lang="en" sz="900">
                <a:solidFill>
                  <a:schemeClr val="dk1"/>
                </a:solidFill>
              </a:rPr>
              <a:t>)</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Spacing between cells (</a:t>
            </a:r>
            <a:r>
              <a:rPr lang="en" sz="900">
                <a:solidFill>
                  <a:schemeClr val="dk1"/>
                </a:solidFill>
                <a:latin typeface="Roboto Mono"/>
                <a:ea typeface="Roboto Mono"/>
                <a:cs typeface="Roboto Mono"/>
                <a:sym typeface="Roboto Mono"/>
              </a:rPr>
              <a:t>cell_spacing</a:t>
            </a:r>
            <a:r>
              <a:rPr lang="en" sz="900">
                <a:solidFill>
                  <a:schemeClr val="dk1"/>
                </a:solidFill>
              </a:rPr>
              <a:t>)</a:t>
            </a:r>
            <a:endParaRPr sz="900">
              <a:solidFill>
                <a:schemeClr val="dk1"/>
              </a:solidFill>
            </a:endParaRPr>
          </a:p>
          <a:p>
            <a:pPr marL="0" lvl="0" indent="0" algn="l" rtl="0">
              <a:lnSpc>
                <a:spcPct val="115000"/>
              </a:lnSpc>
              <a:spcBef>
                <a:spcPts val="1200"/>
              </a:spcBef>
              <a:spcAft>
                <a:spcPts val="0"/>
              </a:spcAft>
              <a:buNone/>
            </a:pPr>
            <a:r>
              <a:rPr lang="en" sz="900" b="1">
                <a:solidFill>
                  <a:schemeClr val="dk1"/>
                </a:solidFill>
              </a:rPr>
              <a:t>Display Update Loop:</a:t>
            </a:r>
            <a:endParaRPr sz="900" b="1">
              <a:solidFill>
                <a:schemeClr val="dk1"/>
              </a:solidFill>
            </a:endParaRPr>
          </a:p>
          <a:p>
            <a:pPr marL="457200" lvl="0" indent="-285750" algn="l" rtl="0">
              <a:lnSpc>
                <a:spcPct val="115000"/>
              </a:lnSpc>
              <a:spcBef>
                <a:spcPts val="1200"/>
              </a:spcBef>
              <a:spcAft>
                <a:spcPts val="0"/>
              </a:spcAft>
              <a:buClr>
                <a:schemeClr val="dk1"/>
              </a:buClr>
              <a:buSzPts val="900"/>
              <a:buAutoNum type="arabicPeriod"/>
            </a:pPr>
            <a:r>
              <a:rPr lang="en" sz="900">
                <a:solidFill>
                  <a:schemeClr val="dk1"/>
                </a:solidFill>
              </a:rPr>
              <a:t>Clears the screen.</a:t>
            </a:r>
            <a:endParaRPr sz="900">
              <a:solidFill>
                <a:schemeClr val="dk1"/>
              </a:solidFill>
            </a:endParaRPr>
          </a:p>
          <a:p>
            <a:pPr marL="457200" lvl="0" indent="-285750" algn="l" rtl="0">
              <a:lnSpc>
                <a:spcPct val="115000"/>
              </a:lnSpc>
              <a:spcBef>
                <a:spcPts val="0"/>
              </a:spcBef>
              <a:spcAft>
                <a:spcPts val="0"/>
              </a:spcAft>
              <a:buClr>
                <a:schemeClr val="dk1"/>
              </a:buClr>
              <a:buSzPts val="900"/>
              <a:buAutoNum type="arabicPeriod"/>
            </a:pPr>
            <a:r>
              <a:rPr lang="en" sz="900">
                <a:solidFill>
                  <a:schemeClr val="dk1"/>
                </a:solidFill>
              </a:rPr>
              <a:t>Draws the grid:</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Iterates through rows and columns.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Calculates the position of each cell based on screen size and grid parameters.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Draws a filled rectangle for the currently selected cell.</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Otherwise, draws an outline for other cells.</a:t>
            </a:r>
            <a:endParaRPr sz="900">
              <a:solidFill>
                <a:schemeClr val="dk1"/>
              </a:solidFill>
            </a:endParaRPr>
          </a:p>
          <a:p>
            <a:pPr marL="457200" lvl="0" indent="-285750" algn="l" rtl="0">
              <a:lnSpc>
                <a:spcPct val="115000"/>
              </a:lnSpc>
              <a:spcBef>
                <a:spcPts val="0"/>
              </a:spcBef>
              <a:spcAft>
                <a:spcPts val="0"/>
              </a:spcAft>
              <a:buClr>
                <a:schemeClr val="dk1"/>
              </a:buClr>
              <a:buSzPts val="900"/>
              <a:buAutoNum type="arabicPeriod"/>
            </a:pPr>
            <a:r>
              <a:rPr lang="en" sz="900">
                <a:solidFill>
                  <a:schemeClr val="dk1"/>
                </a:solidFill>
              </a:rPr>
              <a:t>Displays health icons (assuming </a:t>
            </a:r>
            <a:r>
              <a:rPr lang="en" sz="900">
                <a:solidFill>
                  <a:schemeClr val="dk1"/>
                </a:solidFill>
                <a:latin typeface="Roboto Mono"/>
                <a:ea typeface="Roboto Mono"/>
                <a:cs typeface="Roboto Mono"/>
                <a:sym typeface="Roboto Mono"/>
              </a:rPr>
              <a:t>heart_data</a:t>
            </a:r>
            <a:r>
              <a:rPr lang="en" sz="900">
                <a:solidFill>
                  <a:schemeClr val="dk1"/>
                </a:solidFill>
              </a:rPr>
              <a:t>, </a:t>
            </a:r>
            <a:r>
              <a:rPr lang="en" sz="900">
                <a:solidFill>
                  <a:schemeClr val="dk1"/>
                </a:solidFill>
                <a:latin typeface="Roboto Mono"/>
                <a:ea typeface="Roboto Mono"/>
                <a:cs typeface="Roboto Mono"/>
                <a:sym typeface="Roboto Mono"/>
              </a:rPr>
              <a:t>temp_data</a:t>
            </a:r>
            <a:r>
              <a:rPr lang="en" sz="900">
                <a:solidFill>
                  <a:schemeClr val="dk1"/>
                </a:solidFill>
              </a:rPr>
              <a:t>, and </a:t>
            </a:r>
            <a:r>
              <a:rPr lang="en" sz="900">
                <a:solidFill>
                  <a:schemeClr val="dk1"/>
                </a:solidFill>
                <a:latin typeface="Roboto Mono"/>
                <a:ea typeface="Roboto Mono"/>
                <a:cs typeface="Roboto Mono"/>
                <a:sym typeface="Roboto Mono"/>
              </a:rPr>
              <a:t>health</a:t>
            </a:r>
            <a:r>
              <a:rPr lang="en" sz="900">
                <a:solidFill>
                  <a:schemeClr val="dk1"/>
                </a:solidFill>
              </a:rPr>
              <a:t> are predefined byte arrays representing icon data):</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Converts each bytearray to a </a:t>
            </a:r>
            <a:r>
              <a:rPr lang="en" sz="900">
                <a:solidFill>
                  <a:schemeClr val="dk1"/>
                </a:solidFill>
                <a:latin typeface="Roboto Mono"/>
                <a:ea typeface="Roboto Mono"/>
                <a:cs typeface="Roboto Mono"/>
                <a:sym typeface="Roboto Mono"/>
              </a:rPr>
              <a:t>framebuf.FrameBuffer</a:t>
            </a:r>
            <a:r>
              <a:rPr lang="en" sz="900">
                <a:solidFill>
                  <a:schemeClr val="dk1"/>
                </a:solidFill>
              </a:rPr>
              <a:t> object for efficient display.</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"Blitz" (draws) each icon buffer onto the OLED display at specific coordinates.</a:t>
            </a:r>
            <a:endParaRPr sz="900">
              <a:solidFill>
                <a:schemeClr val="dk1"/>
              </a:solidFill>
            </a:endParaRPr>
          </a:p>
          <a:p>
            <a:pPr marL="457200" lvl="0" indent="-285750" algn="l" rtl="0">
              <a:lnSpc>
                <a:spcPct val="115000"/>
              </a:lnSpc>
              <a:spcBef>
                <a:spcPts val="0"/>
              </a:spcBef>
              <a:spcAft>
                <a:spcPts val="0"/>
              </a:spcAft>
              <a:buClr>
                <a:schemeClr val="dk1"/>
              </a:buClr>
              <a:buSzPts val="900"/>
              <a:buAutoNum type="arabicPeriod"/>
            </a:pPr>
            <a:r>
              <a:rPr lang="en" sz="900">
                <a:solidFill>
                  <a:schemeClr val="dk1"/>
                </a:solidFill>
              </a:rPr>
              <a:t>Shows the updated display.</a:t>
            </a:r>
            <a:endParaRPr sz="900">
              <a:solidFill>
                <a:schemeClr val="dk1"/>
              </a:solidFill>
            </a:endParaRPr>
          </a:p>
        </p:txBody>
      </p:sp>
      <p:pic>
        <p:nvPicPr>
          <p:cNvPr id="662" name="Google Shape;662;p62"/>
          <p:cNvPicPr preferRelativeResize="0"/>
          <p:nvPr/>
        </p:nvPicPr>
        <p:blipFill>
          <a:blip r:embed="rId3">
            <a:alphaModFix/>
          </a:blip>
          <a:stretch>
            <a:fillRect/>
          </a:stretch>
        </p:blipFill>
        <p:spPr>
          <a:xfrm>
            <a:off x="174025" y="1354463"/>
            <a:ext cx="4197249" cy="29433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63"/>
          <p:cNvPicPr preferRelativeResize="0"/>
          <p:nvPr/>
        </p:nvPicPr>
        <p:blipFill>
          <a:blip r:embed="rId3">
            <a:alphaModFix/>
          </a:blip>
          <a:stretch>
            <a:fillRect/>
          </a:stretch>
        </p:blipFill>
        <p:spPr>
          <a:xfrm>
            <a:off x="152400" y="914400"/>
            <a:ext cx="4879552" cy="4076700"/>
          </a:xfrm>
          <a:prstGeom prst="rect">
            <a:avLst/>
          </a:prstGeom>
          <a:noFill/>
          <a:ln>
            <a:noFill/>
          </a:ln>
        </p:spPr>
      </p:pic>
      <p:sp>
        <p:nvSpPr>
          <p:cNvPr id="668" name="Google Shape;668;p63"/>
          <p:cNvSpPr txBox="1"/>
          <p:nvPr/>
        </p:nvSpPr>
        <p:spPr>
          <a:xfrm>
            <a:off x="174025" y="16770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Main code (Initialisation/setup)</a:t>
            </a:r>
            <a:endParaRPr sz="2500">
              <a:solidFill>
                <a:schemeClr val="lt1"/>
              </a:solidFill>
              <a:latin typeface="Bai Jamjuree"/>
              <a:ea typeface="Bai Jamjuree"/>
              <a:cs typeface="Bai Jamjuree"/>
              <a:sym typeface="Bai Jamjuree"/>
            </a:endParaRPr>
          </a:p>
        </p:txBody>
      </p:sp>
      <p:sp>
        <p:nvSpPr>
          <p:cNvPr id="669" name="Google Shape;669;p63"/>
          <p:cNvSpPr txBox="1"/>
          <p:nvPr/>
        </p:nvSpPr>
        <p:spPr>
          <a:xfrm>
            <a:off x="5113325" y="792000"/>
            <a:ext cx="3931500" cy="419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rPr>
              <a:t>Potentiometer:</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a:solidFill>
                  <a:schemeClr val="dk1"/>
                </a:solidFill>
              </a:rPr>
              <a:t>Creates an ADC object (</a:t>
            </a:r>
            <a:r>
              <a:rPr lang="en" sz="800">
                <a:solidFill>
                  <a:schemeClr val="accent3"/>
                </a:solidFill>
                <a:latin typeface="Roboto Mono"/>
                <a:ea typeface="Roboto Mono"/>
                <a:cs typeface="Roboto Mono"/>
                <a:sym typeface="Roboto Mono"/>
              </a:rPr>
              <a:t>pot_pin</a:t>
            </a:r>
            <a:r>
              <a:rPr lang="en" sz="800">
                <a:solidFill>
                  <a:schemeClr val="dk1"/>
                </a:solidFill>
              </a:rPr>
              <a:t>) for reading analog values from pin 33.</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Sets the voltage attenuation to 11dB (</a:t>
            </a:r>
            <a:r>
              <a:rPr lang="en" sz="800">
                <a:solidFill>
                  <a:schemeClr val="accent3"/>
                </a:solidFill>
                <a:latin typeface="Roboto Mono"/>
                <a:ea typeface="Roboto Mono"/>
                <a:cs typeface="Roboto Mono"/>
                <a:sym typeface="Roboto Mono"/>
              </a:rPr>
              <a:t>ADC.ATTN_11DB</a:t>
            </a:r>
            <a:r>
              <a:rPr lang="en" sz="800">
                <a:solidFill>
                  <a:schemeClr val="dk1"/>
                </a:solidFill>
              </a:rPr>
              <a:t>) for better resolution at lower voltages.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Sets the analog-to-digital conversion width to 12 bits (</a:t>
            </a:r>
            <a:r>
              <a:rPr lang="en" sz="800">
                <a:solidFill>
                  <a:schemeClr val="dk1"/>
                </a:solidFill>
                <a:latin typeface="Roboto Mono"/>
                <a:ea typeface="Roboto Mono"/>
                <a:cs typeface="Roboto Mono"/>
                <a:sym typeface="Roboto Mono"/>
              </a:rPr>
              <a:t>ADC.WIDTH_12BIT</a:t>
            </a:r>
            <a:r>
              <a:rPr lang="en" sz="800">
                <a:solidFill>
                  <a:schemeClr val="dk1"/>
                </a:solidFill>
              </a:rPr>
              <a:t>) for higher precision.</a:t>
            </a:r>
            <a:endParaRPr sz="800">
              <a:solidFill>
                <a:schemeClr val="dk1"/>
              </a:solidFill>
            </a:endParaRPr>
          </a:p>
          <a:p>
            <a:pPr marL="0" lvl="0" indent="0" algn="l" rtl="0">
              <a:lnSpc>
                <a:spcPct val="115000"/>
              </a:lnSpc>
              <a:spcBef>
                <a:spcPts val="1200"/>
              </a:spcBef>
              <a:spcAft>
                <a:spcPts val="0"/>
              </a:spcAft>
              <a:buNone/>
            </a:pPr>
            <a:r>
              <a:rPr lang="en" sz="800" b="1">
                <a:solidFill>
                  <a:schemeClr val="dk1"/>
                </a:solidFill>
              </a:rPr>
              <a:t>Button:</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a:solidFill>
                  <a:schemeClr val="dk1"/>
                </a:solidFill>
              </a:rPr>
              <a:t>Creates a Pin object (</a:t>
            </a:r>
            <a:r>
              <a:rPr lang="en" sz="800">
                <a:solidFill>
                  <a:schemeClr val="accent3"/>
                </a:solidFill>
                <a:latin typeface="Roboto Mono"/>
                <a:ea typeface="Roboto Mono"/>
                <a:cs typeface="Roboto Mono"/>
                <a:sym typeface="Roboto Mono"/>
              </a:rPr>
              <a:t>button_pin</a:t>
            </a:r>
            <a:r>
              <a:rPr lang="en" sz="800">
                <a:solidFill>
                  <a:schemeClr val="dk1"/>
                </a:solidFill>
              </a:rPr>
              <a:t>) for reading button state from pin 25.</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Sets the pin mode to input (</a:t>
            </a:r>
            <a:r>
              <a:rPr lang="en" sz="800">
                <a:solidFill>
                  <a:schemeClr val="accent3"/>
                </a:solidFill>
                <a:latin typeface="Roboto Mono"/>
                <a:ea typeface="Roboto Mono"/>
                <a:cs typeface="Roboto Mono"/>
                <a:sym typeface="Roboto Mono"/>
              </a:rPr>
              <a:t>Pin.I</a:t>
            </a:r>
            <a:r>
              <a:rPr lang="en" sz="800">
                <a:solidFill>
                  <a:schemeClr val="dk1"/>
                </a:solidFill>
                <a:latin typeface="Roboto Mono"/>
                <a:ea typeface="Roboto Mono"/>
                <a:cs typeface="Roboto Mono"/>
                <a:sym typeface="Roboto Mono"/>
              </a:rPr>
              <a:t>N</a:t>
            </a:r>
            <a:r>
              <a:rPr lang="en" sz="800">
                <a:solidFill>
                  <a:schemeClr val="dk1"/>
                </a:solidFill>
              </a:rPr>
              <a:t>) and enables a pull-up resistor (</a:t>
            </a:r>
            <a:r>
              <a:rPr lang="en" sz="800">
                <a:solidFill>
                  <a:schemeClr val="accent3"/>
                </a:solidFill>
                <a:latin typeface="Roboto Mono"/>
                <a:ea typeface="Roboto Mono"/>
                <a:cs typeface="Roboto Mono"/>
                <a:sym typeface="Roboto Mono"/>
              </a:rPr>
              <a:t>Pin.PULL_UP</a:t>
            </a:r>
            <a:r>
              <a:rPr lang="en" sz="800">
                <a:solidFill>
                  <a:schemeClr val="dk1"/>
                </a:solidFill>
              </a:rPr>
              <a:t>) to ensure a high default state.</a:t>
            </a:r>
            <a:endParaRPr sz="800">
              <a:solidFill>
                <a:schemeClr val="dk1"/>
              </a:solidFill>
            </a:endParaRPr>
          </a:p>
          <a:p>
            <a:pPr marL="0" lvl="0" indent="0" algn="l" rtl="0">
              <a:lnSpc>
                <a:spcPct val="115000"/>
              </a:lnSpc>
              <a:spcBef>
                <a:spcPts val="1200"/>
              </a:spcBef>
              <a:spcAft>
                <a:spcPts val="0"/>
              </a:spcAft>
              <a:buNone/>
            </a:pPr>
            <a:r>
              <a:rPr lang="en" sz="800" b="1">
                <a:solidFill>
                  <a:schemeClr val="dk1"/>
                </a:solidFill>
              </a:rPr>
              <a:t>OLED:</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a:solidFill>
                  <a:schemeClr val="dk1"/>
                </a:solidFill>
              </a:rPr>
              <a:t>Creates an I2C object (</a:t>
            </a:r>
            <a:r>
              <a:rPr lang="en" sz="800">
                <a:solidFill>
                  <a:schemeClr val="accent3"/>
                </a:solidFill>
                <a:latin typeface="Roboto Mono"/>
                <a:ea typeface="Roboto Mono"/>
                <a:cs typeface="Roboto Mono"/>
                <a:sym typeface="Roboto Mono"/>
              </a:rPr>
              <a:t>i2c</a:t>
            </a:r>
            <a:r>
              <a:rPr lang="en" sz="800">
                <a:solidFill>
                  <a:schemeClr val="dk1"/>
                </a:solidFill>
              </a:rPr>
              <a:t>) for communicating with the OLED display.</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Creates an SSD1306 object (</a:t>
            </a:r>
            <a:r>
              <a:rPr lang="en" sz="800">
                <a:solidFill>
                  <a:schemeClr val="accent3"/>
                </a:solidFill>
                <a:latin typeface="Roboto Mono"/>
                <a:ea typeface="Roboto Mono"/>
                <a:cs typeface="Roboto Mono"/>
                <a:sym typeface="Roboto Mono"/>
              </a:rPr>
              <a:t>display</a:t>
            </a:r>
            <a:r>
              <a:rPr lang="en" sz="800">
                <a:solidFill>
                  <a:schemeClr val="dk1"/>
                </a:solidFill>
              </a:rPr>
              <a:t>) to control the OLED display with a resolution of 128x64 pixels.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Creates an MLX90614 object (</a:t>
            </a:r>
            <a:r>
              <a:rPr lang="en" sz="800">
                <a:solidFill>
                  <a:schemeClr val="accent3"/>
                </a:solidFill>
                <a:latin typeface="Roboto Mono"/>
                <a:ea typeface="Roboto Mono"/>
                <a:cs typeface="Roboto Mono"/>
                <a:sym typeface="Roboto Mono"/>
              </a:rPr>
              <a:t>temp_sensor</a:t>
            </a:r>
            <a:r>
              <a:rPr lang="en" sz="800">
                <a:solidFill>
                  <a:schemeClr val="dk1"/>
                </a:solidFill>
              </a:rPr>
              <a:t>) for reading temperature using the MLX90614 sensor.</a:t>
            </a:r>
            <a:endParaRPr sz="800">
              <a:solidFill>
                <a:schemeClr val="dk1"/>
              </a:solidFill>
            </a:endParaRPr>
          </a:p>
          <a:p>
            <a:pPr marL="0" lvl="0" indent="0" algn="l" rtl="0">
              <a:lnSpc>
                <a:spcPct val="115000"/>
              </a:lnSpc>
              <a:spcBef>
                <a:spcPts val="1200"/>
              </a:spcBef>
              <a:spcAft>
                <a:spcPts val="0"/>
              </a:spcAft>
              <a:buNone/>
            </a:pPr>
            <a:r>
              <a:rPr lang="en" sz="800" b="1">
                <a:solidFill>
                  <a:schemeClr val="dk1"/>
                </a:solidFill>
              </a:rPr>
              <a:t>Pulse Sensor:</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a:solidFill>
                  <a:schemeClr val="dk1"/>
                </a:solidFill>
              </a:rPr>
              <a:t>Creates a PulseSensor object (</a:t>
            </a:r>
            <a:r>
              <a:rPr lang="en" sz="800">
                <a:solidFill>
                  <a:schemeClr val="accent3"/>
                </a:solidFill>
                <a:latin typeface="Roboto Mono"/>
                <a:ea typeface="Roboto Mono"/>
                <a:cs typeface="Roboto Mono"/>
                <a:sym typeface="Roboto Mono"/>
              </a:rPr>
              <a:t>Hr_sensor</a:t>
            </a:r>
            <a:r>
              <a:rPr lang="en" sz="800">
                <a:solidFill>
                  <a:schemeClr val="dk1"/>
                </a:solidFill>
              </a:rPr>
              <a:t>) for measuring heart rate from the pulse sensor (implementation details might vary depending on the library).</a:t>
            </a:r>
            <a:endParaRPr sz="8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4"/>
          <p:cNvSpPr txBox="1"/>
          <p:nvPr/>
        </p:nvSpPr>
        <p:spPr>
          <a:xfrm>
            <a:off x="152400" y="188925"/>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Main code (WifiConect module)</a:t>
            </a:r>
            <a:endParaRPr sz="2500">
              <a:solidFill>
                <a:schemeClr val="lt1"/>
              </a:solidFill>
              <a:latin typeface="Bai Jamjuree"/>
              <a:ea typeface="Bai Jamjuree"/>
              <a:cs typeface="Bai Jamjuree"/>
              <a:sym typeface="Bai Jamjuree"/>
            </a:endParaRPr>
          </a:p>
        </p:txBody>
      </p:sp>
      <p:pic>
        <p:nvPicPr>
          <p:cNvPr id="675" name="Google Shape;675;p64"/>
          <p:cNvPicPr preferRelativeResize="0"/>
          <p:nvPr/>
        </p:nvPicPr>
        <p:blipFill>
          <a:blip r:embed="rId3">
            <a:alphaModFix/>
          </a:blip>
          <a:stretch>
            <a:fillRect/>
          </a:stretch>
        </p:blipFill>
        <p:spPr>
          <a:xfrm>
            <a:off x="152400" y="1001775"/>
            <a:ext cx="5009225" cy="3073507"/>
          </a:xfrm>
          <a:prstGeom prst="rect">
            <a:avLst/>
          </a:prstGeom>
          <a:noFill/>
          <a:ln>
            <a:noFill/>
          </a:ln>
        </p:spPr>
      </p:pic>
      <p:sp>
        <p:nvSpPr>
          <p:cNvPr id="676" name="Google Shape;676;p64"/>
          <p:cNvSpPr txBox="1"/>
          <p:nvPr/>
        </p:nvSpPr>
        <p:spPr>
          <a:xfrm>
            <a:off x="5280900" y="468000"/>
            <a:ext cx="3688200" cy="420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solidFill>
                  <a:schemeClr val="dk1"/>
                </a:solidFill>
              </a:rPr>
              <a:t>This function establishes a Wi-Fi connection to the specified network.</a:t>
            </a:r>
            <a:endParaRPr sz="110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sz="1100"/>
              <a:t> </a:t>
            </a:r>
            <a:r>
              <a:rPr lang="en" sz="1100">
                <a:solidFill>
                  <a:schemeClr val="dk1"/>
                </a:solidFill>
              </a:rPr>
              <a:t>WLAN setup would activate the Wi-Fi interface (</a:t>
            </a:r>
            <a:r>
              <a:rPr lang="en" sz="1100">
                <a:solidFill>
                  <a:schemeClr val="dk1"/>
                </a:solidFill>
                <a:latin typeface="Roboto Mono"/>
                <a:ea typeface="Roboto Mono"/>
                <a:cs typeface="Roboto Mono"/>
                <a:sym typeface="Roboto Mono"/>
              </a:rPr>
              <a:t>sta_if</a:t>
            </a:r>
            <a:r>
              <a:rPr lang="en" sz="1100">
                <a:solidFill>
                  <a:schemeClr val="dk1"/>
                </a:solidFill>
              </a:rPr>
              <a:t>) and set the SSID and password for connection.</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a:solidFill>
                  <a:schemeClr val="dk1"/>
                </a:solidFill>
              </a:rPr>
              <a:t>Socket Configuration </a:t>
            </a:r>
            <a:r>
              <a:rPr lang="en" sz="1100"/>
              <a:t> </a:t>
            </a:r>
            <a:r>
              <a:rPr lang="en" sz="1100">
                <a:solidFill>
                  <a:schemeClr val="dk1"/>
                </a:solidFill>
              </a:rPr>
              <a:t>initializes variables for the server IP address, server port, and the socket object (</a:t>
            </a:r>
            <a:r>
              <a:rPr lang="en" sz="1100">
                <a:solidFill>
                  <a:schemeClr val="accent3"/>
                </a:solidFill>
                <a:latin typeface="Roboto Mono"/>
                <a:ea typeface="Roboto Mono"/>
                <a:cs typeface="Roboto Mono"/>
                <a:sym typeface="Roboto Mono"/>
              </a:rPr>
              <a:t>s</a:t>
            </a:r>
            <a:r>
              <a:rPr lang="en" sz="1100">
                <a:solidFill>
                  <a:schemeClr val="dk1"/>
                </a:solidFill>
              </a:rPr>
              <a:t>) which starts as </a:t>
            </a:r>
            <a:r>
              <a:rPr lang="en" sz="1100">
                <a:solidFill>
                  <a:schemeClr val="accent3"/>
                </a:solidFill>
                <a:latin typeface="Roboto Mono"/>
                <a:ea typeface="Roboto Mono"/>
                <a:cs typeface="Roboto Mono"/>
                <a:sym typeface="Roboto Mono"/>
              </a:rPr>
              <a:t>None</a:t>
            </a:r>
            <a:r>
              <a:rPr lang="en" sz="1100">
                <a:solidFill>
                  <a:schemeClr val="accent3"/>
                </a:solidFill>
              </a:rPr>
              <a:t> </a:t>
            </a:r>
            <a:r>
              <a:rPr lang="en" sz="1100">
                <a:solidFill>
                  <a:schemeClr val="dk1"/>
                </a:solidFill>
              </a:rPr>
              <a:t>(not yet connected).</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Connects to the Wi-Fi network:</a:t>
            </a:r>
            <a:r>
              <a:rPr lang="en" sz="1100">
                <a:solidFill>
                  <a:schemeClr val="dk1"/>
                </a:solidFill>
              </a:rPr>
              <a:t> Uses the</a:t>
            </a:r>
            <a:r>
              <a:rPr lang="en" sz="1100">
                <a:solidFill>
                  <a:schemeClr val="accent3"/>
                </a:solidFill>
              </a:rPr>
              <a:t> </a:t>
            </a:r>
            <a:r>
              <a:rPr lang="en" sz="1100">
                <a:solidFill>
                  <a:schemeClr val="accent3"/>
                </a:solidFill>
                <a:latin typeface="Roboto Mono"/>
                <a:ea typeface="Roboto Mono"/>
                <a:cs typeface="Roboto Mono"/>
                <a:sym typeface="Roboto Mono"/>
              </a:rPr>
              <a:t>sta_if.connect()</a:t>
            </a:r>
            <a:r>
              <a:rPr lang="en" sz="1100"/>
              <a:t> </a:t>
            </a:r>
            <a:r>
              <a:rPr lang="en" sz="1100">
                <a:solidFill>
                  <a:schemeClr val="dk1"/>
                </a:solidFill>
              </a:rPr>
              <a:t>method to initiate the connection using the provided SSID and password.</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Waits for connection:</a:t>
            </a:r>
            <a:r>
              <a:rPr lang="en" sz="1100">
                <a:solidFill>
                  <a:schemeClr val="dk1"/>
                </a:solidFill>
              </a:rPr>
              <a:t> Continuously checks if the connection is established using </a:t>
            </a:r>
            <a:r>
              <a:rPr lang="en" sz="1100">
                <a:solidFill>
                  <a:schemeClr val="accent3"/>
                </a:solidFill>
                <a:latin typeface="Roboto Mono"/>
                <a:ea typeface="Roboto Mono"/>
                <a:cs typeface="Roboto Mono"/>
                <a:sym typeface="Roboto Mono"/>
              </a:rPr>
              <a:t>sta_if.isconnected()</a:t>
            </a:r>
            <a:r>
              <a:rPr lang="en" sz="1100">
                <a:solidFill>
                  <a:schemeClr val="accent3"/>
                </a:solidFill>
              </a:rPr>
              <a:t>.</a:t>
            </a:r>
            <a:r>
              <a:rPr lang="en" sz="1100"/>
              <a:t> </a:t>
            </a:r>
            <a:r>
              <a:rPr lang="en" sz="1100">
                <a:solidFill>
                  <a:schemeClr val="dk1"/>
                </a:solidFill>
              </a:rPr>
              <a:t>If not, it waits for 1 second before checking again.</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Prints connection status:</a:t>
            </a:r>
            <a:r>
              <a:rPr lang="en" sz="1100">
                <a:solidFill>
                  <a:schemeClr val="dk1"/>
                </a:solidFill>
              </a:rPr>
              <a:t> Once connected, it prints the device's IP address to the console for confirmation.</a:t>
            </a:r>
            <a:endParaRPr sz="11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65"/>
          <p:cNvPicPr preferRelativeResize="0"/>
          <p:nvPr/>
        </p:nvPicPr>
        <p:blipFill>
          <a:blip r:embed="rId3">
            <a:alphaModFix/>
          </a:blip>
          <a:stretch>
            <a:fillRect/>
          </a:stretch>
        </p:blipFill>
        <p:spPr>
          <a:xfrm>
            <a:off x="0" y="1676400"/>
            <a:ext cx="5721149" cy="2148850"/>
          </a:xfrm>
          <a:prstGeom prst="rect">
            <a:avLst/>
          </a:prstGeom>
          <a:noFill/>
          <a:ln>
            <a:noFill/>
          </a:ln>
        </p:spPr>
      </p:pic>
      <p:sp>
        <p:nvSpPr>
          <p:cNvPr id="682" name="Google Shape;682;p65"/>
          <p:cNvSpPr txBox="1"/>
          <p:nvPr/>
        </p:nvSpPr>
        <p:spPr>
          <a:xfrm>
            <a:off x="57525" y="662700"/>
            <a:ext cx="56061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Main code (Server Communications)</a:t>
            </a:r>
            <a:endParaRPr sz="2500">
              <a:solidFill>
                <a:schemeClr val="lt1"/>
              </a:solidFill>
              <a:latin typeface="Bai Jamjuree"/>
              <a:ea typeface="Bai Jamjuree"/>
              <a:cs typeface="Bai Jamjuree"/>
              <a:sym typeface="Bai Jamjuree"/>
            </a:endParaRPr>
          </a:p>
        </p:txBody>
      </p:sp>
      <p:sp>
        <p:nvSpPr>
          <p:cNvPr id="683" name="Google Shape;683;p65"/>
          <p:cNvSpPr txBox="1"/>
          <p:nvPr/>
        </p:nvSpPr>
        <p:spPr>
          <a:xfrm>
            <a:off x="5929925" y="662700"/>
            <a:ext cx="3000000" cy="381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solidFill>
                  <a:schemeClr val="dk1"/>
                </a:solidFill>
              </a:rPr>
              <a:t>This function handles communication with the server.</a:t>
            </a:r>
            <a:endParaRPr sz="110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sz="1100" b="1">
                <a:solidFill>
                  <a:schemeClr val="dk1"/>
                </a:solidFill>
              </a:rPr>
              <a:t>Continuous loop:</a:t>
            </a:r>
            <a:r>
              <a:rPr lang="en" sz="1100">
                <a:solidFill>
                  <a:schemeClr val="dk1"/>
                </a:solidFill>
              </a:rPr>
              <a:t> Runs indefinitely to maintain a connection.</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Receives data:</a:t>
            </a:r>
            <a:r>
              <a:rPr lang="en" sz="1100">
                <a:solidFill>
                  <a:schemeClr val="dk1"/>
                </a:solidFill>
              </a:rPr>
              <a:t> Attempts to receive data from the server using </a:t>
            </a:r>
            <a:r>
              <a:rPr lang="en" sz="1100">
                <a:solidFill>
                  <a:schemeClr val="accent3"/>
                </a:solidFill>
                <a:latin typeface="Roboto Mono"/>
                <a:ea typeface="Roboto Mono"/>
                <a:cs typeface="Roboto Mono"/>
                <a:sym typeface="Roboto Mono"/>
              </a:rPr>
              <a:t>s.recv(1024)</a:t>
            </a:r>
            <a:r>
              <a:rPr lang="en" sz="1100">
                <a:solidFill>
                  <a:schemeClr val="dk1"/>
                </a:solidFill>
              </a:rPr>
              <a:t>.</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Checks for "bpm" command:</a:t>
            </a:r>
            <a:r>
              <a:rPr lang="en" sz="1100">
                <a:solidFill>
                  <a:schemeClr val="dk1"/>
                </a:solidFill>
              </a:rPr>
              <a:t> If the received data is "bpm", it calculates the heart rate and temperature.</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Sends data to server:</a:t>
            </a:r>
            <a:r>
              <a:rPr lang="en" sz="1100">
                <a:solidFill>
                  <a:schemeClr val="dk1"/>
                </a:solidFill>
              </a:rPr>
              <a:t> Sends the calculated heart rate and temperature values to the server in a specific format.</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Error handling:</a:t>
            </a:r>
            <a:r>
              <a:rPr lang="en" sz="1100">
                <a:solidFill>
                  <a:schemeClr val="dk1"/>
                </a:solidFill>
              </a:rPr>
              <a:t> If a socket error occurs, it prints an error message and likely handles the error (e.g., reconnecting).</a:t>
            </a:r>
            <a:endParaRPr sz="11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Google Shape;688;p66"/>
          <p:cNvPicPr preferRelativeResize="0"/>
          <p:nvPr/>
        </p:nvPicPr>
        <p:blipFill rotWithShape="1">
          <a:blip r:embed="rId3">
            <a:alphaModFix/>
          </a:blip>
          <a:srcRect r="46592"/>
          <a:stretch/>
        </p:blipFill>
        <p:spPr>
          <a:xfrm>
            <a:off x="0" y="1310150"/>
            <a:ext cx="2362316" cy="2523200"/>
          </a:xfrm>
          <a:prstGeom prst="rect">
            <a:avLst/>
          </a:prstGeom>
          <a:noFill/>
          <a:ln>
            <a:noFill/>
          </a:ln>
        </p:spPr>
      </p:pic>
      <p:sp>
        <p:nvSpPr>
          <p:cNvPr id="689" name="Google Shape;689;p66"/>
          <p:cNvSpPr txBox="1"/>
          <p:nvPr/>
        </p:nvSpPr>
        <p:spPr>
          <a:xfrm>
            <a:off x="147975" y="378725"/>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Main code (Main loop)</a:t>
            </a:r>
            <a:endParaRPr sz="2500">
              <a:solidFill>
                <a:schemeClr val="lt1"/>
              </a:solidFill>
              <a:latin typeface="Bai Jamjuree"/>
              <a:ea typeface="Bai Jamjuree"/>
              <a:cs typeface="Bai Jamjuree"/>
              <a:sym typeface="Bai Jamjuree"/>
            </a:endParaRPr>
          </a:p>
        </p:txBody>
      </p:sp>
      <p:sp>
        <p:nvSpPr>
          <p:cNvPr id="690" name="Google Shape;690;p66"/>
          <p:cNvSpPr txBox="1"/>
          <p:nvPr/>
        </p:nvSpPr>
        <p:spPr>
          <a:xfrm>
            <a:off x="5951500" y="1184175"/>
            <a:ext cx="3000000" cy="323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solidFill>
                  <a:schemeClr val="dk1"/>
                </a:solidFill>
              </a:rPr>
              <a:t>This function is the main program loop that controls the device's behavior.</a:t>
            </a:r>
            <a:endParaRPr sz="110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sz="1100" b="1">
                <a:solidFill>
                  <a:schemeClr val="dk1"/>
                </a:solidFill>
              </a:rPr>
              <a:t>Continuous loop:</a:t>
            </a:r>
            <a:r>
              <a:rPr lang="en" sz="1100">
                <a:solidFill>
                  <a:schemeClr val="dk1"/>
                </a:solidFill>
              </a:rPr>
              <a:t> Runs indefinitely to keep the program running.</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Reads potentiometer and button values:</a:t>
            </a:r>
            <a:r>
              <a:rPr lang="en" sz="1100">
                <a:solidFill>
                  <a:schemeClr val="dk1"/>
                </a:solidFill>
              </a:rPr>
              <a:t> Reads the current values from the potentiometer and button.</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Handles potentiometer value ranges:</a:t>
            </a:r>
            <a:r>
              <a:rPr lang="en" sz="1100">
                <a:solidFill>
                  <a:schemeClr val="dk1"/>
                </a:solidFill>
              </a:rPr>
              <a:t> Based on the potentiometer value, it selects what  information should be displayed on the OLED.</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sz="1100" b="1">
                <a:solidFill>
                  <a:schemeClr val="dk1"/>
                </a:solidFill>
              </a:rPr>
              <a:t>Button handling:</a:t>
            </a:r>
            <a:r>
              <a:rPr lang="en" sz="1100">
                <a:solidFill>
                  <a:schemeClr val="dk1"/>
                </a:solidFill>
              </a:rPr>
              <a:t> If the button is pressed, it performs specific actions like starting heart rate measurement or displaying temperature.</a:t>
            </a:r>
            <a:endParaRPr sz="1100">
              <a:solidFill>
                <a:schemeClr val="dk1"/>
              </a:solidFill>
            </a:endParaRPr>
          </a:p>
        </p:txBody>
      </p:sp>
      <p:pic>
        <p:nvPicPr>
          <p:cNvPr id="691" name="Google Shape;691;p66"/>
          <p:cNvPicPr preferRelativeResize="0"/>
          <p:nvPr/>
        </p:nvPicPr>
        <p:blipFill>
          <a:blip r:embed="rId4">
            <a:alphaModFix/>
          </a:blip>
          <a:stretch>
            <a:fillRect/>
          </a:stretch>
        </p:blipFill>
        <p:spPr>
          <a:xfrm>
            <a:off x="2362325" y="1310150"/>
            <a:ext cx="3436400" cy="25231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67"/>
          <p:cNvPicPr preferRelativeResize="0"/>
          <p:nvPr/>
        </p:nvPicPr>
        <p:blipFill>
          <a:blip r:embed="rId3">
            <a:alphaModFix/>
          </a:blip>
          <a:stretch>
            <a:fillRect/>
          </a:stretch>
        </p:blipFill>
        <p:spPr>
          <a:xfrm>
            <a:off x="161425" y="1833750"/>
            <a:ext cx="5572125" cy="2257425"/>
          </a:xfrm>
          <a:prstGeom prst="rect">
            <a:avLst/>
          </a:prstGeom>
          <a:noFill/>
          <a:ln>
            <a:noFill/>
          </a:ln>
        </p:spPr>
      </p:pic>
      <p:sp>
        <p:nvSpPr>
          <p:cNvPr id="697" name="Google Shape;697;p67"/>
          <p:cNvSpPr txBox="1"/>
          <p:nvPr/>
        </p:nvSpPr>
        <p:spPr>
          <a:xfrm>
            <a:off x="5984175" y="1684913"/>
            <a:ext cx="30000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Establishes Wi-Fi connection.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Creates a TCP socket for server communication.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Connects to the specified server.</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Sends an initial message to the server.</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Starts a new thread to handle server communication.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Initiates the main program loop.</a:t>
            </a:r>
            <a:endParaRPr>
              <a:solidFill>
                <a:schemeClr val="dk1"/>
              </a:solidFill>
            </a:endParaRPr>
          </a:p>
        </p:txBody>
      </p:sp>
      <p:sp>
        <p:nvSpPr>
          <p:cNvPr id="698" name="Google Shape;698;p67"/>
          <p:cNvSpPr txBox="1"/>
          <p:nvPr/>
        </p:nvSpPr>
        <p:spPr>
          <a:xfrm>
            <a:off x="161425" y="72225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Main code (Main Program)</a:t>
            </a:r>
            <a:endParaRPr sz="2500">
              <a:solidFill>
                <a:schemeClr val="lt1"/>
              </a:solidFill>
              <a:latin typeface="Bai Jamjuree"/>
              <a:ea typeface="Bai Jamjuree"/>
              <a:cs typeface="Bai Jamjuree"/>
              <a:sym typeface="Bai Jamjure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8"/>
          <p:cNvSpPr txBox="1">
            <a:spLocks noGrp="1"/>
          </p:cNvSpPr>
          <p:nvPr>
            <p:ph type="title"/>
          </p:nvPr>
        </p:nvSpPr>
        <p:spPr>
          <a:xfrm>
            <a:off x="170225" y="1912938"/>
            <a:ext cx="4585500" cy="1317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a:t>Cabinet</a:t>
            </a:r>
            <a:endParaRPr/>
          </a:p>
        </p:txBody>
      </p:sp>
      <p:pic>
        <p:nvPicPr>
          <p:cNvPr id="704" name="Google Shape;704;p68"/>
          <p:cNvPicPr preferRelativeResize="0"/>
          <p:nvPr/>
        </p:nvPicPr>
        <p:blipFill rotWithShape="1">
          <a:blip r:embed="rId3">
            <a:alphaModFix/>
          </a:blip>
          <a:srcRect l="1057" r="1057"/>
          <a:stretch/>
        </p:blipFill>
        <p:spPr>
          <a:xfrm flipH="1">
            <a:off x="4235475" y="254125"/>
            <a:ext cx="4545675" cy="3872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9"/>
          <p:cNvSpPr txBox="1">
            <a:spLocks noGrp="1"/>
          </p:cNvSpPr>
          <p:nvPr>
            <p:ph type="title"/>
          </p:nvPr>
        </p:nvSpPr>
        <p:spPr>
          <a:xfrm>
            <a:off x="490375" y="52300"/>
            <a:ext cx="78951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to install Lemivara’s firmware for esp32 cam (option 1)</a:t>
            </a:r>
            <a:endParaRPr/>
          </a:p>
        </p:txBody>
      </p:sp>
      <p:pic>
        <p:nvPicPr>
          <p:cNvPr id="710" name="Google Shape;710;p69"/>
          <p:cNvPicPr preferRelativeResize="0"/>
          <p:nvPr/>
        </p:nvPicPr>
        <p:blipFill rotWithShape="1">
          <a:blip r:embed="rId3">
            <a:alphaModFix/>
          </a:blip>
          <a:srcRect r="27515"/>
          <a:stretch/>
        </p:blipFill>
        <p:spPr>
          <a:xfrm>
            <a:off x="0" y="1544450"/>
            <a:ext cx="4744225" cy="3468801"/>
          </a:xfrm>
          <a:prstGeom prst="rect">
            <a:avLst/>
          </a:prstGeom>
          <a:noFill/>
          <a:ln>
            <a:noFill/>
          </a:ln>
        </p:spPr>
      </p:pic>
      <p:sp>
        <p:nvSpPr>
          <p:cNvPr id="711" name="Google Shape;711;p69"/>
          <p:cNvSpPr/>
          <p:nvPr/>
        </p:nvSpPr>
        <p:spPr>
          <a:xfrm>
            <a:off x="2786008" y="3957674"/>
            <a:ext cx="721800" cy="188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12" name="Google Shape;712;p69"/>
          <p:cNvCxnSpPr/>
          <p:nvPr/>
        </p:nvCxnSpPr>
        <p:spPr>
          <a:xfrm rot="10800000" flipH="1">
            <a:off x="5009475" y="3125525"/>
            <a:ext cx="791400" cy="20700"/>
          </a:xfrm>
          <a:prstGeom prst="straightConnector1">
            <a:avLst/>
          </a:prstGeom>
          <a:noFill/>
          <a:ln w="28575" cap="flat" cmpd="sng">
            <a:solidFill>
              <a:schemeClr val="dk1"/>
            </a:solidFill>
            <a:prstDash val="solid"/>
            <a:round/>
            <a:headEnd type="none" w="med" len="med"/>
            <a:tailEnd type="triangle" w="med" len="med"/>
          </a:ln>
        </p:spPr>
      </p:cxnSp>
      <p:sp>
        <p:nvSpPr>
          <p:cNvPr id="713" name="Google Shape;713;p69"/>
          <p:cNvSpPr txBox="1"/>
          <p:nvPr/>
        </p:nvSpPr>
        <p:spPr>
          <a:xfrm>
            <a:off x="395350" y="1176550"/>
            <a:ext cx="57528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Lato"/>
              <a:buAutoNum type="arabicPeriod"/>
            </a:pPr>
            <a:r>
              <a:rPr lang="en" sz="1800">
                <a:solidFill>
                  <a:schemeClr val="dk1"/>
                </a:solidFill>
                <a:latin typeface="Lato"/>
                <a:ea typeface="Lato"/>
                <a:cs typeface="Lato"/>
                <a:sym typeface="Lato"/>
              </a:rPr>
              <a:t>Download the whole code</a:t>
            </a:r>
            <a:endParaRPr sz="1800">
              <a:solidFill>
                <a:schemeClr val="dk1"/>
              </a:solidFill>
              <a:latin typeface="Lato"/>
              <a:ea typeface="Lato"/>
              <a:cs typeface="Lato"/>
              <a:sym typeface="Lato"/>
            </a:endParaRPr>
          </a:p>
        </p:txBody>
      </p:sp>
      <p:sp>
        <p:nvSpPr>
          <p:cNvPr id="714" name="Google Shape;714;p69"/>
          <p:cNvSpPr txBox="1"/>
          <p:nvPr/>
        </p:nvSpPr>
        <p:spPr>
          <a:xfrm>
            <a:off x="5985425" y="1480325"/>
            <a:ext cx="57528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Lato"/>
              <a:buAutoNum type="arabicPeriod" startAt="2"/>
            </a:pPr>
            <a:r>
              <a:rPr lang="en" sz="1800">
                <a:solidFill>
                  <a:schemeClr val="dk1"/>
                </a:solidFill>
                <a:latin typeface="Lato"/>
                <a:ea typeface="Lato"/>
                <a:cs typeface="Lato"/>
                <a:sym typeface="Lato"/>
              </a:rPr>
              <a:t>Unzip the folder</a:t>
            </a:r>
            <a:endParaRPr sz="1800">
              <a:solidFill>
                <a:schemeClr val="dk1"/>
              </a:solidFill>
              <a:latin typeface="Lato"/>
              <a:ea typeface="Lato"/>
              <a:cs typeface="Lato"/>
              <a:sym typeface="Lato"/>
            </a:endParaRPr>
          </a:p>
        </p:txBody>
      </p:sp>
      <p:pic>
        <p:nvPicPr>
          <p:cNvPr id="715" name="Google Shape;715;p69"/>
          <p:cNvPicPr preferRelativeResize="0"/>
          <p:nvPr/>
        </p:nvPicPr>
        <p:blipFill>
          <a:blip r:embed="rId4">
            <a:alphaModFix/>
          </a:blip>
          <a:stretch>
            <a:fillRect/>
          </a:stretch>
        </p:blipFill>
        <p:spPr>
          <a:xfrm>
            <a:off x="6749025" y="2588288"/>
            <a:ext cx="1028700" cy="138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body" idx="4294967295"/>
          </p:nvPr>
        </p:nvSpPr>
        <p:spPr>
          <a:xfrm>
            <a:off x="311700" y="1150475"/>
            <a:ext cx="8520600" cy="3150900"/>
          </a:xfrm>
          <a:prstGeom prst="rect">
            <a:avLst/>
          </a:prstGeom>
        </p:spPr>
        <p:txBody>
          <a:bodyPr spcFirstLastPara="1" wrap="square" lIns="91425" tIns="91425" rIns="91425" bIns="91425" anchor="ctr" anchorCtr="0">
            <a:normAutofit fontScale="55000"/>
          </a:bodyPr>
          <a:lstStyle/>
          <a:p>
            <a:pPr marL="0" lvl="0" indent="0" algn="ctr" rtl="0">
              <a:spcBef>
                <a:spcPts val="0"/>
              </a:spcBef>
              <a:spcAft>
                <a:spcPts val="1200"/>
              </a:spcAft>
              <a:buNone/>
            </a:pPr>
            <a:r>
              <a:rPr lang="en" sz="4800"/>
              <a:t>Despite the increasing awareness of the importance of nutrition, modern lifestyles often lead to imbalanced diets, contributing to malnutrition and related health issues. Traditional methods of diet tracking and management are time-consuming and often lack accuracy, hindering proactive healthcare.</a:t>
            </a:r>
            <a:endParaRPr sz="4800"/>
          </a:p>
        </p:txBody>
      </p:sp>
      <p:sp>
        <p:nvSpPr>
          <p:cNvPr id="187" name="Google Shape;187;p2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p70"/>
          <p:cNvPicPr preferRelativeResize="0"/>
          <p:nvPr/>
        </p:nvPicPr>
        <p:blipFill>
          <a:blip r:embed="rId3">
            <a:alphaModFix/>
          </a:blip>
          <a:stretch>
            <a:fillRect/>
          </a:stretch>
        </p:blipFill>
        <p:spPr>
          <a:xfrm>
            <a:off x="995900" y="1632925"/>
            <a:ext cx="3657694" cy="3197501"/>
          </a:xfrm>
          <a:prstGeom prst="rect">
            <a:avLst/>
          </a:prstGeom>
          <a:noFill/>
          <a:ln>
            <a:noFill/>
          </a:ln>
        </p:spPr>
      </p:pic>
      <p:pic>
        <p:nvPicPr>
          <p:cNvPr id="721" name="Google Shape;721;p70"/>
          <p:cNvPicPr preferRelativeResize="0"/>
          <p:nvPr/>
        </p:nvPicPr>
        <p:blipFill>
          <a:blip r:embed="rId4">
            <a:alphaModFix/>
          </a:blip>
          <a:stretch>
            <a:fillRect/>
          </a:stretch>
        </p:blipFill>
        <p:spPr>
          <a:xfrm>
            <a:off x="5388625" y="1877550"/>
            <a:ext cx="2835611" cy="2775025"/>
          </a:xfrm>
          <a:prstGeom prst="rect">
            <a:avLst/>
          </a:prstGeom>
          <a:noFill/>
          <a:ln>
            <a:noFill/>
          </a:ln>
        </p:spPr>
      </p:pic>
      <p:sp>
        <p:nvSpPr>
          <p:cNvPr id="722" name="Google Shape;722;p70"/>
          <p:cNvSpPr/>
          <p:nvPr/>
        </p:nvSpPr>
        <p:spPr>
          <a:xfrm>
            <a:off x="1692868" y="1877543"/>
            <a:ext cx="1014600" cy="203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3" name="Google Shape;723;p70"/>
          <p:cNvSpPr/>
          <p:nvPr/>
        </p:nvSpPr>
        <p:spPr>
          <a:xfrm>
            <a:off x="6822394" y="4165222"/>
            <a:ext cx="1401900" cy="213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4" name="Google Shape;724;p70"/>
          <p:cNvSpPr txBox="1">
            <a:spLocks noGrp="1"/>
          </p:cNvSpPr>
          <p:nvPr>
            <p:ph type="title"/>
          </p:nvPr>
        </p:nvSpPr>
        <p:spPr>
          <a:xfrm>
            <a:off x="490375" y="52300"/>
            <a:ext cx="78951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to install Lemivara’s firmware for esp32 cam (option 1)</a:t>
            </a:r>
            <a:endParaRPr/>
          </a:p>
        </p:txBody>
      </p:sp>
      <p:cxnSp>
        <p:nvCxnSpPr>
          <p:cNvPr id="725" name="Google Shape;725;p70"/>
          <p:cNvCxnSpPr/>
          <p:nvPr/>
        </p:nvCxnSpPr>
        <p:spPr>
          <a:xfrm rot="10800000" flipH="1">
            <a:off x="4793413" y="3437650"/>
            <a:ext cx="455400" cy="6000"/>
          </a:xfrm>
          <a:prstGeom prst="straightConnector1">
            <a:avLst/>
          </a:prstGeom>
          <a:noFill/>
          <a:ln w="28575" cap="flat" cmpd="sng">
            <a:solidFill>
              <a:schemeClr val="dk1"/>
            </a:solidFill>
            <a:prstDash val="solid"/>
            <a:round/>
            <a:headEnd type="none" w="med" len="med"/>
            <a:tailEnd type="triangle" w="med" len="med"/>
          </a:ln>
        </p:spPr>
      </p:cxnSp>
      <p:sp>
        <p:nvSpPr>
          <p:cNvPr id="726" name="Google Shape;726;p70"/>
          <p:cNvSpPr txBox="1"/>
          <p:nvPr/>
        </p:nvSpPr>
        <p:spPr>
          <a:xfrm>
            <a:off x="609600" y="1170800"/>
            <a:ext cx="57528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Lato"/>
              <a:buAutoNum type="arabicPeriod" startAt="3"/>
            </a:pPr>
            <a:r>
              <a:rPr lang="en" sz="1800">
                <a:solidFill>
                  <a:schemeClr val="dk1"/>
                </a:solidFill>
                <a:latin typeface="Lato"/>
                <a:ea typeface="Lato"/>
                <a:cs typeface="Lato"/>
                <a:sym typeface="Lato"/>
              </a:rPr>
              <a:t>Go to “Run” -&gt; “Configure Interpreter..”</a:t>
            </a:r>
            <a:endParaRPr sz="1800">
              <a:solidFill>
                <a:schemeClr val="dk1"/>
              </a:solidFill>
              <a:latin typeface="Lato"/>
              <a:ea typeface="Lato"/>
              <a:cs typeface="Lato"/>
              <a:sym typeface="Lato"/>
            </a:endParaRPr>
          </a:p>
        </p:txBody>
      </p:sp>
      <p:sp>
        <p:nvSpPr>
          <p:cNvPr id="727" name="Google Shape;727;p70"/>
          <p:cNvSpPr txBox="1"/>
          <p:nvPr/>
        </p:nvSpPr>
        <p:spPr>
          <a:xfrm>
            <a:off x="5058500" y="1254800"/>
            <a:ext cx="5752800" cy="708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1"/>
              </a:buClr>
              <a:buSzPts val="1700"/>
              <a:buFont typeface="Lato"/>
              <a:buAutoNum type="arabicPeriod" startAt="4"/>
            </a:pPr>
            <a:r>
              <a:rPr lang="en" sz="1700">
                <a:solidFill>
                  <a:schemeClr val="dk1"/>
                </a:solidFill>
                <a:latin typeface="Lato"/>
                <a:ea typeface="Lato"/>
                <a:cs typeface="Lato"/>
                <a:sym typeface="Lato"/>
              </a:rPr>
              <a:t>Select “Micropython (ESP32)” (green)</a:t>
            </a:r>
            <a:endParaRPr sz="1700">
              <a:solidFill>
                <a:schemeClr val="dk1"/>
              </a:solidFill>
              <a:latin typeface="Lato"/>
              <a:ea typeface="Lato"/>
              <a:cs typeface="Lato"/>
              <a:sym typeface="Lato"/>
            </a:endParaRPr>
          </a:p>
          <a:p>
            <a:pPr marL="457200" lvl="0" indent="0" algn="l" rtl="0">
              <a:spcBef>
                <a:spcPts val="0"/>
              </a:spcBef>
              <a:spcAft>
                <a:spcPts val="0"/>
              </a:spcAft>
              <a:buNone/>
            </a:pPr>
            <a:r>
              <a:rPr lang="en" sz="1700">
                <a:solidFill>
                  <a:schemeClr val="dk1"/>
                </a:solidFill>
                <a:latin typeface="Lato"/>
                <a:ea typeface="Lato"/>
                <a:cs typeface="Lato"/>
                <a:sym typeface="Lato"/>
              </a:rPr>
              <a:t>and follow below</a:t>
            </a:r>
            <a:endParaRPr sz="1700">
              <a:solidFill>
                <a:schemeClr val="dk1"/>
              </a:solidFill>
              <a:latin typeface="Lato"/>
              <a:ea typeface="Lato"/>
              <a:cs typeface="Lato"/>
              <a:sym typeface="Lato"/>
            </a:endParaRPr>
          </a:p>
        </p:txBody>
      </p:sp>
      <p:sp>
        <p:nvSpPr>
          <p:cNvPr id="728" name="Google Shape;728;p70"/>
          <p:cNvSpPr/>
          <p:nvPr/>
        </p:nvSpPr>
        <p:spPr>
          <a:xfrm>
            <a:off x="5372882" y="2333775"/>
            <a:ext cx="2867100" cy="213300"/>
          </a:xfrm>
          <a:prstGeom prst="ellipse">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71"/>
          <p:cNvGrpSpPr/>
          <p:nvPr/>
        </p:nvGrpSpPr>
        <p:grpSpPr>
          <a:xfrm>
            <a:off x="1466058" y="1522308"/>
            <a:ext cx="2620225" cy="2154052"/>
            <a:chOff x="168825" y="2007800"/>
            <a:chExt cx="3351100" cy="2934675"/>
          </a:xfrm>
        </p:grpSpPr>
        <p:pic>
          <p:nvPicPr>
            <p:cNvPr id="734" name="Google Shape;734;p71"/>
            <p:cNvPicPr preferRelativeResize="0"/>
            <p:nvPr/>
          </p:nvPicPr>
          <p:blipFill rotWithShape="1">
            <a:blip r:embed="rId3">
              <a:alphaModFix/>
            </a:blip>
            <a:srcRect t="8784"/>
            <a:stretch/>
          </p:blipFill>
          <p:spPr>
            <a:xfrm>
              <a:off x="168825" y="2007800"/>
              <a:ext cx="3351100" cy="2934675"/>
            </a:xfrm>
            <a:prstGeom prst="rect">
              <a:avLst/>
            </a:prstGeom>
            <a:noFill/>
            <a:ln>
              <a:noFill/>
            </a:ln>
          </p:spPr>
        </p:pic>
        <p:sp>
          <p:nvSpPr>
            <p:cNvPr id="735" name="Google Shape;735;p71"/>
            <p:cNvSpPr/>
            <p:nvPr/>
          </p:nvSpPr>
          <p:spPr>
            <a:xfrm>
              <a:off x="2126475" y="4249000"/>
              <a:ext cx="1375800" cy="238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pic>
        <p:nvPicPr>
          <p:cNvPr id="736" name="Google Shape;736;p71"/>
          <p:cNvPicPr preferRelativeResize="0"/>
          <p:nvPr/>
        </p:nvPicPr>
        <p:blipFill rotWithShape="1">
          <a:blip r:embed="rId4">
            <a:alphaModFix/>
          </a:blip>
          <a:srcRect b="7398"/>
          <a:stretch/>
        </p:blipFill>
        <p:spPr>
          <a:xfrm>
            <a:off x="4947975" y="1217500"/>
            <a:ext cx="3220349" cy="1994701"/>
          </a:xfrm>
          <a:prstGeom prst="rect">
            <a:avLst/>
          </a:prstGeom>
          <a:noFill/>
          <a:ln>
            <a:noFill/>
          </a:ln>
        </p:spPr>
      </p:pic>
      <p:pic>
        <p:nvPicPr>
          <p:cNvPr id="737" name="Google Shape;737;p71"/>
          <p:cNvPicPr preferRelativeResize="0"/>
          <p:nvPr/>
        </p:nvPicPr>
        <p:blipFill>
          <a:blip r:embed="rId5">
            <a:alphaModFix/>
          </a:blip>
          <a:stretch>
            <a:fillRect/>
          </a:stretch>
        </p:blipFill>
        <p:spPr>
          <a:xfrm>
            <a:off x="4770900" y="3576629"/>
            <a:ext cx="2609825" cy="1545647"/>
          </a:xfrm>
          <a:prstGeom prst="rect">
            <a:avLst/>
          </a:prstGeom>
          <a:noFill/>
          <a:ln>
            <a:noFill/>
          </a:ln>
        </p:spPr>
      </p:pic>
      <p:cxnSp>
        <p:nvCxnSpPr>
          <p:cNvPr id="738" name="Google Shape;738;p71"/>
          <p:cNvCxnSpPr/>
          <p:nvPr/>
        </p:nvCxnSpPr>
        <p:spPr>
          <a:xfrm rot="10800000">
            <a:off x="7618913" y="4358157"/>
            <a:ext cx="342300" cy="0"/>
          </a:xfrm>
          <a:prstGeom prst="straightConnector1">
            <a:avLst/>
          </a:prstGeom>
          <a:noFill/>
          <a:ln w="28575" cap="flat" cmpd="sng">
            <a:solidFill>
              <a:schemeClr val="dk1"/>
            </a:solidFill>
            <a:prstDash val="solid"/>
            <a:round/>
            <a:headEnd type="none" w="med" len="med"/>
            <a:tailEnd type="triangle" w="med" len="med"/>
          </a:ln>
        </p:spPr>
      </p:cxnSp>
      <p:cxnSp>
        <p:nvCxnSpPr>
          <p:cNvPr id="739" name="Google Shape;739;p71"/>
          <p:cNvCxnSpPr/>
          <p:nvPr/>
        </p:nvCxnSpPr>
        <p:spPr>
          <a:xfrm rot="10800000" flipH="1">
            <a:off x="7947958" y="3700770"/>
            <a:ext cx="5700" cy="665700"/>
          </a:xfrm>
          <a:prstGeom prst="straightConnector1">
            <a:avLst/>
          </a:prstGeom>
          <a:noFill/>
          <a:ln w="28575" cap="flat" cmpd="sng">
            <a:solidFill>
              <a:schemeClr val="dk1"/>
            </a:solidFill>
            <a:prstDash val="solid"/>
            <a:round/>
            <a:headEnd type="none" w="med" len="med"/>
            <a:tailEnd type="none" w="med" len="med"/>
          </a:ln>
        </p:spPr>
      </p:cxnSp>
      <p:cxnSp>
        <p:nvCxnSpPr>
          <p:cNvPr id="740" name="Google Shape;740;p71"/>
          <p:cNvCxnSpPr/>
          <p:nvPr/>
        </p:nvCxnSpPr>
        <p:spPr>
          <a:xfrm rot="10800000" flipH="1">
            <a:off x="4324836" y="2516789"/>
            <a:ext cx="432600" cy="5700"/>
          </a:xfrm>
          <a:prstGeom prst="straightConnector1">
            <a:avLst/>
          </a:prstGeom>
          <a:noFill/>
          <a:ln w="28575" cap="flat" cmpd="sng">
            <a:solidFill>
              <a:schemeClr val="dk1"/>
            </a:solidFill>
            <a:prstDash val="solid"/>
            <a:round/>
            <a:headEnd type="none" w="med" len="med"/>
            <a:tailEnd type="triangle" w="med" len="med"/>
          </a:ln>
        </p:spPr>
      </p:cxnSp>
      <p:sp>
        <p:nvSpPr>
          <p:cNvPr id="741" name="Google Shape;741;p71"/>
          <p:cNvSpPr txBox="1">
            <a:spLocks noGrp="1"/>
          </p:cNvSpPr>
          <p:nvPr>
            <p:ph type="title"/>
          </p:nvPr>
        </p:nvSpPr>
        <p:spPr>
          <a:xfrm>
            <a:off x="642775" y="-23900"/>
            <a:ext cx="78951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to install Lemivara’s firmware for esp32 cam (option 1)</a:t>
            </a:r>
            <a:endParaRPr/>
          </a:p>
        </p:txBody>
      </p:sp>
      <p:sp>
        <p:nvSpPr>
          <p:cNvPr id="742" name="Google Shape;742;p71"/>
          <p:cNvSpPr txBox="1"/>
          <p:nvPr/>
        </p:nvSpPr>
        <p:spPr>
          <a:xfrm>
            <a:off x="-287126" y="3764313"/>
            <a:ext cx="4525800" cy="1431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300">
                <a:solidFill>
                  <a:schemeClr val="dk1"/>
                </a:solidFill>
                <a:latin typeface="Lato"/>
                <a:ea typeface="Lato"/>
                <a:cs typeface="Lato"/>
                <a:sym typeface="Lato"/>
              </a:rPr>
              <a:t>To check if your firmware is working check it with your serial monitor</a:t>
            </a:r>
            <a:endParaRPr sz="1300">
              <a:solidFill>
                <a:schemeClr val="dk1"/>
              </a:solidFill>
              <a:latin typeface="Lato"/>
              <a:ea typeface="Lato"/>
              <a:cs typeface="Lato"/>
              <a:sym typeface="Lato"/>
            </a:endParaRPr>
          </a:p>
          <a:p>
            <a:pPr marL="914400" lvl="1" indent="-311150" algn="l" rtl="0">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any will do: Arduino IDE(assuming you have download the esp32 board driver before) , Thonny or even putty (if you can configure)</a:t>
            </a:r>
            <a:endParaRPr sz="1300">
              <a:solidFill>
                <a:schemeClr val="dk1"/>
              </a:solidFill>
              <a:latin typeface="Lato"/>
              <a:ea typeface="Lato"/>
              <a:cs typeface="Lato"/>
              <a:sym typeface="Lato"/>
            </a:endParaRPr>
          </a:p>
          <a:p>
            <a:pPr marL="0" lvl="0" indent="0" algn="l" rtl="0">
              <a:spcBef>
                <a:spcPts val="0"/>
              </a:spcBef>
              <a:spcAft>
                <a:spcPts val="0"/>
              </a:spcAft>
              <a:buNone/>
            </a:pPr>
            <a:endParaRPr sz="1600">
              <a:solidFill>
                <a:schemeClr val="dk1"/>
              </a:solidFill>
              <a:latin typeface="Lato"/>
              <a:ea typeface="Lato"/>
              <a:cs typeface="Lato"/>
              <a:sym typeface="Lato"/>
            </a:endParaRPr>
          </a:p>
        </p:txBody>
      </p:sp>
      <p:cxnSp>
        <p:nvCxnSpPr>
          <p:cNvPr id="743" name="Google Shape;743;p71"/>
          <p:cNvCxnSpPr/>
          <p:nvPr/>
        </p:nvCxnSpPr>
        <p:spPr>
          <a:xfrm rot="10800000">
            <a:off x="4190388" y="4349457"/>
            <a:ext cx="342300" cy="0"/>
          </a:xfrm>
          <a:prstGeom prst="straightConnector1">
            <a:avLst/>
          </a:prstGeom>
          <a:noFill/>
          <a:ln w="28575" cap="flat" cmpd="sng">
            <a:solidFill>
              <a:schemeClr val="dk1"/>
            </a:solidFill>
            <a:prstDash val="solid"/>
            <a:round/>
            <a:headEnd type="none" w="med" len="med"/>
            <a:tailEnd type="triangle" w="med" len="med"/>
          </a:ln>
        </p:spPr>
      </p:cxnSp>
      <p:sp>
        <p:nvSpPr>
          <p:cNvPr id="744" name="Google Shape;744;p71"/>
          <p:cNvSpPr txBox="1"/>
          <p:nvPr/>
        </p:nvSpPr>
        <p:spPr>
          <a:xfrm>
            <a:off x="4975575" y="3212200"/>
            <a:ext cx="57528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Lato"/>
              <a:buAutoNum type="arabicPeriod" startAt="7"/>
            </a:pPr>
            <a:r>
              <a:rPr lang="en" sz="1800">
                <a:solidFill>
                  <a:schemeClr val="dk1"/>
                </a:solidFill>
                <a:latin typeface="Lato"/>
                <a:ea typeface="Lato"/>
                <a:cs typeface="Lato"/>
                <a:sym typeface="Lato"/>
              </a:rPr>
              <a:t>Press install</a:t>
            </a:r>
            <a:endParaRPr sz="1800">
              <a:solidFill>
                <a:schemeClr val="dk1"/>
              </a:solidFill>
              <a:latin typeface="Lato"/>
              <a:ea typeface="Lato"/>
              <a:cs typeface="Lato"/>
              <a:sym typeface="Lato"/>
            </a:endParaRPr>
          </a:p>
        </p:txBody>
      </p:sp>
      <p:sp>
        <p:nvSpPr>
          <p:cNvPr id="745" name="Google Shape;745;p71"/>
          <p:cNvSpPr txBox="1"/>
          <p:nvPr/>
        </p:nvSpPr>
        <p:spPr>
          <a:xfrm>
            <a:off x="4823175" y="850000"/>
            <a:ext cx="57528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Lato"/>
              <a:buAutoNum type="arabicPeriod" startAt="6"/>
            </a:pPr>
            <a:r>
              <a:rPr lang="en" sz="1800">
                <a:solidFill>
                  <a:schemeClr val="dk1"/>
                </a:solidFill>
                <a:latin typeface="Lato"/>
                <a:ea typeface="Lato"/>
                <a:cs typeface="Lato"/>
                <a:sym typeface="Lato"/>
              </a:rPr>
              <a:t>Find the file under “firmware”</a:t>
            </a:r>
            <a:endParaRPr sz="1800">
              <a:solidFill>
                <a:schemeClr val="dk1"/>
              </a:solidFill>
              <a:latin typeface="Lato"/>
              <a:ea typeface="Lato"/>
              <a:cs typeface="Lato"/>
              <a:sym typeface="Lato"/>
            </a:endParaRPr>
          </a:p>
        </p:txBody>
      </p:sp>
      <p:sp>
        <p:nvSpPr>
          <p:cNvPr id="746" name="Google Shape;746;p71"/>
          <p:cNvSpPr txBox="1"/>
          <p:nvPr/>
        </p:nvSpPr>
        <p:spPr>
          <a:xfrm>
            <a:off x="708375" y="1154800"/>
            <a:ext cx="57528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Lato"/>
              <a:buAutoNum type="arabicPeriod" startAt="5"/>
            </a:pPr>
            <a:r>
              <a:rPr lang="en" sz="1800">
                <a:solidFill>
                  <a:schemeClr val="dk1"/>
                </a:solidFill>
                <a:latin typeface="Lato"/>
                <a:ea typeface="Lato"/>
                <a:cs typeface="Lato"/>
                <a:sym typeface="Lato"/>
              </a:rPr>
              <a:t>Find the        icon and follow below</a:t>
            </a:r>
            <a:endParaRPr sz="1800">
              <a:solidFill>
                <a:schemeClr val="dk1"/>
              </a:solidFill>
              <a:latin typeface="Lato"/>
              <a:ea typeface="Lato"/>
              <a:cs typeface="Lato"/>
              <a:sym typeface="Lato"/>
            </a:endParaRPr>
          </a:p>
        </p:txBody>
      </p:sp>
      <p:pic>
        <p:nvPicPr>
          <p:cNvPr id="747" name="Google Shape;747;p71"/>
          <p:cNvPicPr preferRelativeResize="0"/>
          <p:nvPr/>
        </p:nvPicPr>
        <p:blipFill rotWithShape="1">
          <a:blip r:embed="rId6">
            <a:alphaModFix/>
          </a:blip>
          <a:srcRect l="9090" t="17211"/>
          <a:stretch/>
        </p:blipFill>
        <p:spPr>
          <a:xfrm>
            <a:off x="2130350" y="1292288"/>
            <a:ext cx="253275" cy="186725"/>
          </a:xfrm>
          <a:prstGeom prst="rect">
            <a:avLst/>
          </a:prstGeom>
          <a:noFill/>
          <a:ln>
            <a:noFill/>
          </a:ln>
        </p:spPr>
      </p:pic>
      <p:sp>
        <p:nvSpPr>
          <p:cNvPr id="748" name="Google Shape;748;p71"/>
          <p:cNvSpPr txBox="1"/>
          <p:nvPr/>
        </p:nvSpPr>
        <p:spPr>
          <a:xfrm>
            <a:off x="8131125" y="1626075"/>
            <a:ext cx="1112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Lato"/>
                <a:ea typeface="Lato"/>
                <a:cs typeface="Lato"/>
                <a:sym typeface="Lato"/>
              </a:rPr>
              <a:t>Note:</a:t>
            </a:r>
            <a:endParaRPr sz="800">
              <a:solidFill>
                <a:schemeClr val="dk1"/>
              </a:solidFill>
              <a:latin typeface="Lato"/>
              <a:ea typeface="Lato"/>
              <a:cs typeface="Lato"/>
              <a:sym typeface="Lato"/>
            </a:endParaRPr>
          </a:p>
          <a:p>
            <a:pPr marL="0" lvl="0" indent="0" algn="l" rtl="0">
              <a:spcBef>
                <a:spcPts val="0"/>
              </a:spcBef>
              <a:spcAft>
                <a:spcPts val="0"/>
              </a:spcAft>
              <a:buNone/>
            </a:pPr>
            <a:r>
              <a:rPr lang="en" sz="800">
                <a:solidFill>
                  <a:schemeClr val="dk1"/>
                </a:solidFill>
                <a:latin typeface="Lato"/>
                <a:ea typeface="Lato"/>
                <a:cs typeface="Lato"/>
                <a:sym typeface="Lato"/>
              </a:rPr>
              <a:t>Some people could use the firmware with the “_cmake_”. However, I only was successful in using the “camera_no_ble”</a:t>
            </a:r>
            <a:endParaRPr sz="800">
              <a:solidFill>
                <a:schemeClr val="dk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2"/>
          <p:cNvSpPr txBox="1">
            <a:spLocks noGrp="1"/>
          </p:cNvSpPr>
          <p:nvPr>
            <p:ph type="title"/>
          </p:nvPr>
        </p:nvSpPr>
        <p:spPr>
          <a:xfrm>
            <a:off x="642775" y="-23900"/>
            <a:ext cx="78951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to install Lemivara’s firmware for esp32 cam (option 2)</a:t>
            </a:r>
            <a:endParaRPr/>
          </a:p>
        </p:txBody>
      </p:sp>
      <p:pic>
        <p:nvPicPr>
          <p:cNvPr id="754" name="Google Shape;754;p72"/>
          <p:cNvPicPr preferRelativeResize="0"/>
          <p:nvPr/>
        </p:nvPicPr>
        <p:blipFill>
          <a:blip r:embed="rId3">
            <a:alphaModFix/>
          </a:blip>
          <a:stretch>
            <a:fillRect/>
          </a:stretch>
        </p:blipFill>
        <p:spPr>
          <a:xfrm>
            <a:off x="152400" y="1922350"/>
            <a:ext cx="8839199" cy="1116620"/>
          </a:xfrm>
          <a:prstGeom prst="rect">
            <a:avLst/>
          </a:prstGeom>
          <a:noFill/>
          <a:ln>
            <a:noFill/>
          </a:ln>
        </p:spPr>
      </p:pic>
      <p:sp>
        <p:nvSpPr>
          <p:cNvPr id="755" name="Google Shape;755;p72"/>
          <p:cNvSpPr txBox="1"/>
          <p:nvPr/>
        </p:nvSpPr>
        <p:spPr>
          <a:xfrm>
            <a:off x="1971800" y="3033450"/>
            <a:ext cx="5752800" cy="2031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Note: if this code run on your command prompt and gives you an error, you could always remove the “--port /dev/ttyUSB0” or “--port COM7”</a:t>
            </a:r>
            <a:endParaRPr sz="1500">
              <a:solidFill>
                <a:schemeClr val="dk1"/>
              </a:solidFill>
              <a:latin typeface="Lato"/>
              <a:ea typeface="Lato"/>
              <a:cs typeface="Lato"/>
              <a:sym typeface="Lato"/>
            </a:endParaRPr>
          </a:p>
          <a:p>
            <a:pPr marL="457200" lvl="0" indent="-323850" algn="l" rtl="0">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To check if your firmware is working check it with your serial monitor</a:t>
            </a:r>
            <a:endParaRPr sz="1500">
              <a:solidFill>
                <a:schemeClr val="dk1"/>
              </a:solidFill>
              <a:latin typeface="Lato"/>
              <a:ea typeface="Lato"/>
              <a:cs typeface="Lato"/>
              <a:sym typeface="Lato"/>
            </a:endParaRPr>
          </a:p>
          <a:p>
            <a:pPr marL="914400" lvl="1" indent="-323850" algn="l" rtl="0">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any will do: Arduino IDE(assuming you have download the esp32 board driver before) , Thonny or even putty (if you can configure)</a:t>
            </a:r>
            <a:endParaRPr sz="1500">
              <a:solidFill>
                <a:schemeClr val="dk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73"/>
          <p:cNvSpPr txBox="1">
            <a:spLocks noGrp="1"/>
          </p:cNvSpPr>
          <p:nvPr>
            <p:ph type="title"/>
          </p:nvPr>
        </p:nvSpPr>
        <p:spPr>
          <a:xfrm>
            <a:off x="426575" y="100050"/>
            <a:ext cx="45855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Context</a:t>
            </a:r>
            <a:endParaRPr/>
          </a:p>
        </p:txBody>
      </p:sp>
      <p:sp>
        <p:nvSpPr>
          <p:cNvPr id="761" name="Google Shape;761;p73"/>
          <p:cNvSpPr txBox="1"/>
          <p:nvPr/>
        </p:nvSpPr>
        <p:spPr>
          <a:xfrm>
            <a:off x="457200" y="771750"/>
            <a:ext cx="8278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Server always prompt the cabinet to do a task. The response to this could be:</a:t>
            </a:r>
            <a:endParaRPr sz="1800">
              <a:solidFill>
                <a:schemeClr val="dk1"/>
              </a:solidFill>
              <a:latin typeface="Lato"/>
              <a:ea typeface="Lato"/>
              <a:cs typeface="Lato"/>
              <a:sym typeface="Lato"/>
            </a:endParaRPr>
          </a:p>
          <a:p>
            <a:pPr marL="457200" lvl="0" indent="-342900" algn="l" rtl="0">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Gather and send sensor information </a:t>
            </a:r>
            <a:endParaRPr sz="1800" b="1">
              <a:solidFill>
                <a:schemeClr val="dk1"/>
              </a:solidFill>
              <a:latin typeface="Lato"/>
              <a:ea typeface="Lato"/>
              <a:cs typeface="Lato"/>
              <a:sym typeface="Lato"/>
            </a:endParaRPr>
          </a:p>
          <a:p>
            <a:pPr marL="914400" lvl="1" indent="-342900" algn="l" rtl="0">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E.g. Request for ESP32 Cam to take pictures</a:t>
            </a:r>
            <a:endParaRPr sz="1800">
              <a:solidFill>
                <a:schemeClr val="dk1"/>
              </a:solidFill>
              <a:latin typeface="Lato"/>
              <a:ea typeface="Lato"/>
              <a:cs typeface="Lato"/>
              <a:sym typeface="Lato"/>
            </a:endParaRPr>
          </a:p>
        </p:txBody>
      </p:sp>
      <p:sp>
        <p:nvSpPr>
          <p:cNvPr id="762" name="Google Shape;762;p73"/>
          <p:cNvSpPr txBox="1"/>
          <p:nvPr/>
        </p:nvSpPr>
        <p:spPr>
          <a:xfrm>
            <a:off x="457200" y="2730300"/>
            <a:ext cx="57528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Actuate an actuator</a:t>
            </a:r>
            <a:endParaRPr sz="1800" b="1">
              <a:solidFill>
                <a:schemeClr val="dk1"/>
              </a:solidFill>
              <a:latin typeface="Lato"/>
              <a:ea typeface="Lato"/>
              <a:cs typeface="Lato"/>
              <a:sym typeface="Lato"/>
            </a:endParaRPr>
          </a:p>
          <a:p>
            <a:pPr marL="914400" lvl="1" indent="-342900" algn="l" rtl="0">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E.g. Turns off the LED strips</a:t>
            </a:r>
            <a:endParaRPr sz="1800">
              <a:solidFill>
                <a:schemeClr val="dk1"/>
              </a:solidFill>
              <a:latin typeface="Lato"/>
              <a:ea typeface="Lato"/>
              <a:cs typeface="Lato"/>
              <a:sym typeface="Lato"/>
            </a:endParaRPr>
          </a:p>
        </p:txBody>
      </p:sp>
      <p:sp>
        <p:nvSpPr>
          <p:cNvPr id="763" name="Google Shape;763;p73"/>
          <p:cNvSpPr/>
          <p:nvPr/>
        </p:nvSpPr>
        <p:spPr>
          <a:xfrm>
            <a:off x="861250" y="2073300"/>
            <a:ext cx="11226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Server</a:t>
            </a:r>
            <a:endParaRPr>
              <a:latin typeface="Lato"/>
              <a:ea typeface="Lato"/>
              <a:cs typeface="Lato"/>
              <a:sym typeface="Lato"/>
            </a:endParaRPr>
          </a:p>
        </p:txBody>
      </p:sp>
      <p:sp>
        <p:nvSpPr>
          <p:cNvPr id="764" name="Google Shape;764;p73"/>
          <p:cNvSpPr txBox="1"/>
          <p:nvPr/>
        </p:nvSpPr>
        <p:spPr>
          <a:xfrm>
            <a:off x="861250" y="1611600"/>
            <a:ext cx="6358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u="sng">
                <a:solidFill>
                  <a:schemeClr val="dk1"/>
                </a:solidFill>
                <a:latin typeface="Lato"/>
                <a:ea typeface="Lato"/>
                <a:cs typeface="Lato"/>
                <a:sym typeface="Lato"/>
              </a:rPr>
              <a:t>Sequence of events:</a:t>
            </a:r>
            <a:endParaRPr sz="1800" u="sng">
              <a:solidFill>
                <a:schemeClr val="dk1"/>
              </a:solidFill>
              <a:latin typeface="Lato"/>
              <a:ea typeface="Lato"/>
              <a:cs typeface="Lato"/>
              <a:sym typeface="Lato"/>
            </a:endParaRPr>
          </a:p>
        </p:txBody>
      </p:sp>
      <p:sp>
        <p:nvSpPr>
          <p:cNvPr id="765" name="Google Shape;765;p73"/>
          <p:cNvSpPr/>
          <p:nvPr/>
        </p:nvSpPr>
        <p:spPr>
          <a:xfrm>
            <a:off x="3168100" y="2073300"/>
            <a:ext cx="1299000" cy="580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ESP32 CAM</a:t>
            </a:r>
            <a:endParaRPr>
              <a:latin typeface="Lato"/>
              <a:ea typeface="Lato"/>
              <a:cs typeface="Lato"/>
              <a:sym typeface="Lato"/>
            </a:endParaRPr>
          </a:p>
        </p:txBody>
      </p:sp>
      <p:sp>
        <p:nvSpPr>
          <p:cNvPr id="766" name="Google Shape;766;p73"/>
          <p:cNvSpPr/>
          <p:nvPr/>
        </p:nvSpPr>
        <p:spPr>
          <a:xfrm>
            <a:off x="5458650" y="2073300"/>
            <a:ext cx="11226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Server</a:t>
            </a:r>
            <a:endParaRPr>
              <a:latin typeface="Lato"/>
              <a:ea typeface="Lato"/>
              <a:cs typeface="Lato"/>
              <a:sym typeface="Lato"/>
            </a:endParaRPr>
          </a:p>
        </p:txBody>
      </p:sp>
      <p:cxnSp>
        <p:nvCxnSpPr>
          <p:cNvPr id="767" name="Google Shape;767;p73"/>
          <p:cNvCxnSpPr>
            <a:stCxn id="763" idx="3"/>
            <a:endCxn id="765" idx="1"/>
          </p:cNvCxnSpPr>
          <p:nvPr/>
        </p:nvCxnSpPr>
        <p:spPr>
          <a:xfrm>
            <a:off x="1983850" y="2363700"/>
            <a:ext cx="1184400" cy="0"/>
          </a:xfrm>
          <a:prstGeom prst="straightConnector1">
            <a:avLst/>
          </a:prstGeom>
          <a:noFill/>
          <a:ln w="9525" cap="flat" cmpd="sng">
            <a:solidFill>
              <a:schemeClr val="dk1"/>
            </a:solidFill>
            <a:prstDash val="solid"/>
            <a:round/>
            <a:headEnd type="none" w="med" len="med"/>
            <a:tailEnd type="triangle" w="med" len="med"/>
          </a:ln>
        </p:spPr>
      </p:cxnSp>
      <p:cxnSp>
        <p:nvCxnSpPr>
          <p:cNvPr id="768" name="Google Shape;768;p73"/>
          <p:cNvCxnSpPr>
            <a:stCxn id="765" idx="3"/>
            <a:endCxn id="766" idx="1"/>
          </p:cNvCxnSpPr>
          <p:nvPr/>
        </p:nvCxnSpPr>
        <p:spPr>
          <a:xfrm>
            <a:off x="4467100" y="2363700"/>
            <a:ext cx="991500" cy="0"/>
          </a:xfrm>
          <a:prstGeom prst="straightConnector1">
            <a:avLst/>
          </a:prstGeom>
          <a:noFill/>
          <a:ln w="9525" cap="flat" cmpd="sng">
            <a:solidFill>
              <a:schemeClr val="dk1"/>
            </a:solidFill>
            <a:prstDash val="solid"/>
            <a:round/>
            <a:headEnd type="none" w="med" len="med"/>
            <a:tailEnd type="triangle" w="med" len="med"/>
          </a:ln>
        </p:spPr>
      </p:cxnSp>
      <p:sp>
        <p:nvSpPr>
          <p:cNvPr id="769" name="Google Shape;769;p73"/>
          <p:cNvSpPr txBox="1"/>
          <p:nvPr/>
        </p:nvSpPr>
        <p:spPr>
          <a:xfrm>
            <a:off x="1962500" y="2082850"/>
            <a:ext cx="1184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Lato"/>
                <a:ea typeface="Lato"/>
                <a:cs typeface="Lato"/>
                <a:sym typeface="Lato"/>
              </a:rPr>
              <a:t>Send request</a:t>
            </a:r>
            <a:endParaRPr sz="1200">
              <a:solidFill>
                <a:schemeClr val="dk1"/>
              </a:solidFill>
              <a:latin typeface="Lato"/>
              <a:ea typeface="Lato"/>
              <a:cs typeface="Lato"/>
              <a:sym typeface="Lato"/>
            </a:endParaRPr>
          </a:p>
        </p:txBody>
      </p:sp>
      <p:sp>
        <p:nvSpPr>
          <p:cNvPr id="770" name="Google Shape;770;p73"/>
          <p:cNvSpPr txBox="1"/>
          <p:nvPr/>
        </p:nvSpPr>
        <p:spPr>
          <a:xfrm>
            <a:off x="4426650" y="2102850"/>
            <a:ext cx="1184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Lato"/>
                <a:ea typeface="Lato"/>
                <a:cs typeface="Lato"/>
                <a:sym typeface="Lato"/>
              </a:rPr>
              <a:t>Send photo</a:t>
            </a:r>
            <a:endParaRPr sz="1200">
              <a:solidFill>
                <a:schemeClr val="dk1"/>
              </a:solidFill>
              <a:latin typeface="Lato"/>
              <a:ea typeface="Lato"/>
              <a:cs typeface="Lato"/>
              <a:sym typeface="Lato"/>
            </a:endParaRPr>
          </a:p>
          <a:p>
            <a:pPr marL="0" lvl="0" indent="0" algn="l" rtl="0">
              <a:spcBef>
                <a:spcPts val="0"/>
              </a:spcBef>
              <a:spcAft>
                <a:spcPts val="0"/>
              </a:spcAft>
              <a:buNone/>
            </a:pPr>
            <a:r>
              <a:rPr lang="en" sz="1200">
                <a:solidFill>
                  <a:schemeClr val="dk1"/>
                </a:solidFill>
                <a:latin typeface="Lato"/>
                <a:ea typeface="Lato"/>
                <a:cs typeface="Lato"/>
                <a:sym typeface="Lato"/>
              </a:rPr>
              <a:t>(in bytes)</a:t>
            </a:r>
            <a:endParaRPr sz="1200">
              <a:solidFill>
                <a:schemeClr val="dk1"/>
              </a:solidFill>
              <a:latin typeface="Lato"/>
              <a:ea typeface="Lato"/>
              <a:cs typeface="Lato"/>
              <a:sym typeface="Lato"/>
            </a:endParaRPr>
          </a:p>
        </p:txBody>
      </p:sp>
      <p:sp>
        <p:nvSpPr>
          <p:cNvPr id="771" name="Google Shape;771;p73"/>
          <p:cNvSpPr/>
          <p:nvPr/>
        </p:nvSpPr>
        <p:spPr>
          <a:xfrm>
            <a:off x="1076325" y="3823550"/>
            <a:ext cx="11226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Server</a:t>
            </a:r>
            <a:endParaRPr>
              <a:latin typeface="Lato"/>
              <a:ea typeface="Lato"/>
              <a:cs typeface="Lato"/>
              <a:sym typeface="Lato"/>
            </a:endParaRPr>
          </a:p>
        </p:txBody>
      </p:sp>
      <p:sp>
        <p:nvSpPr>
          <p:cNvPr id="772" name="Google Shape;772;p73"/>
          <p:cNvSpPr txBox="1"/>
          <p:nvPr/>
        </p:nvSpPr>
        <p:spPr>
          <a:xfrm>
            <a:off x="861250" y="3371000"/>
            <a:ext cx="6358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u="sng">
                <a:solidFill>
                  <a:schemeClr val="dk1"/>
                </a:solidFill>
                <a:latin typeface="Lato"/>
                <a:ea typeface="Lato"/>
                <a:cs typeface="Lato"/>
                <a:sym typeface="Lato"/>
              </a:rPr>
              <a:t>Sequence of events:</a:t>
            </a:r>
            <a:endParaRPr sz="1800" u="sng">
              <a:solidFill>
                <a:schemeClr val="dk1"/>
              </a:solidFill>
              <a:latin typeface="Lato"/>
              <a:ea typeface="Lato"/>
              <a:cs typeface="Lato"/>
              <a:sym typeface="Lato"/>
            </a:endParaRPr>
          </a:p>
        </p:txBody>
      </p:sp>
      <p:sp>
        <p:nvSpPr>
          <p:cNvPr id="773" name="Google Shape;773;p73"/>
          <p:cNvSpPr/>
          <p:nvPr/>
        </p:nvSpPr>
        <p:spPr>
          <a:xfrm>
            <a:off x="3383175" y="3823550"/>
            <a:ext cx="1445400" cy="580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ESP32 Wroom</a:t>
            </a:r>
            <a:endParaRPr>
              <a:latin typeface="Lato"/>
              <a:ea typeface="Lato"/>
              <a:cs typeface="Lato"/>
              <a:sym typeface="Lato"/>
            </a:endParaRPr>
          </a:p>
        </p:txBody>
      </p:sp>
      <p:cxnSp>
        <p:nvCxnSpPr>
          <p:cNvPr id="774" name="Google Shape;774;p73"/>
          <p:cNvCxnSpPr>
            <a:stCxn id="771" idx="3"/>
            <a:endCxn id="773" idx="1"/>
          </p:cNvCxnSpPr>
          <p:nvPr/>
        </p:nvCxnSpPr>
        <p:spPr>
          <a:xfrm>
            <a:off x="2198925" y="4113950"/>
            <a:ext cx="1184400" cy="0"/>
          </a:xfrm>
          <a:prstGeom prst="straightConnector1">
            <a:avLst/>
          </a:prstGeom>
          <a:noFill/>
          <a:ln w="9525" cap="flat" cmpd="sng">
            <a:solidFill>
              <a:schemeClr val="dk1"/>
            </a:solidFill>
            <a:prstDash val="solid"/>
            <a:round/>
            <a:headEnd type="none" w="med" len="med"/>
            <a:tailEnd type="triangle" w="med" len="med"/>
          </a:ln>
        </p:spPr>
      </p:cxnSp>
      <p:sp>
        <p:nvSpPr>
          <p:cNvPr id="775" name="Google Shape;775;p73"/>
          <p:cNvSpPr txBox="1"/>
          <p:nvPr/>
        </p:nvSpPr>
        <p:spPr>
          <a:xfrm>
            <a:off x="2177575" y="3833100"/>
            <a:ext cx="1184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Lato"/>
                <a:ea typeface="Lato"/>
                <a:cs typeface="Lato"/>
                <a:sym typeface="Lato"/>
              </a:rPr>
              <a:t>Send request</a:t>
            </a:r>
            <a:endParaRPr sz="1200">
              <a:solidFill>
                <a:schemeClr val="dk1"/>
              </a:solidFill>
              <a:latin typeface="Lato"/>
              <a:ea typeface="Lato"/>
              <a:cs typeface="Lato"/>
              <a:sym typeface="Lato"/>
            </a:endParaRPr>
          </a:p>
        </p:txBody>
      </p:sp>
      <p:sp>
        <p:nvSpPr>
          <p:cNvPr id="776" name="Google Shape;776;p73"/>
          <p:cNvSpPr/>
          <p:nvPr/>
        </p:nvSpPr>
        <p:spPr>
          <a:xfrm>
            <a:off x="5915850" y="3823550"/>
            <a:ext cx="1122600" cy="580800"/>
          </a:xfrm>
          <a:prstGeom prst="rect">
            <a:avLst/>
          </a:prstGeom>
          <a:solidFill>
            <a:srgbClr val="B6D7A8"/>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LED strip</a:t>
            </a:r>
            <a:endParaRPr>
              <a:latin typeface="Lato"/>
              <a:ea typeface="Lato"/>
              <a:cs typeface="Lato"/>
              <a:sym typeface="Lato"/>
            </a:endParaRPr>
          </a:p>
        </p:txBody>
      </p:sp>
      <p:cxnSp>
        <p:nvCxnSpPr>
          <p:cNvPr id="777" name="Google Shape;777;p73"/>
          <p:cNvCxnSpPr>
            <a:stCxn id="773" idx="3"/>
            <a:endCxn id="776" idx="1"/>
          </p:cNvCxnSpPr>
          <p:nvPr/>
        </p:nvCxnSpPr>
        <p:spPr>
          <a:xfrm>
            <a:off x="4828575" y="4113950"/>
            <a:ext cx="1087200" cy="0"/>
          </a:xfrm>
          <a:prstGeom prst="straightConnector1">
            <a:avLst/>
          </a:prstGeom>
          <a:noFill/>
          <a:ln w="9525" cap="flat" cmpd="sng">
            <a:solidFill>
              <a:schemeClr val="dk1"/>
            </a:solidFill>
            <a:prstDash val="solid"/>
            <a:round/>
            <a:headEnd type="none" w="med" len="med"/>
            <a:tailEnd type="triangle" w="med" len="med"/>
          </a:ln>
        </p:spPr>
      </p:cxnSp>
      <p:sp>
        <p:nvSpPr>
          <p:cNvPr id="778" name="Google Shape;778;p73"/>
          <p:cNvSpPr txBox="1"/>
          <p:nvPr/>
        </p:nvSpPr>
        <p:spPr>
          <a:xfrm>
            <a:off x="4807650" y="3833575"/>
            <a:ext cx="1184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Lato"/>
                <a:ea typeface="Lato"/>
                <a:cs typeface="Lato"/>
                <a:sym typeface="Lato"/>
              </a:rPr>
              <a:t>Turn off LED</a:t>
            </a:r>
            <a:endParaRPr sz="1200">
              <a:solidFill>
                <a:schemeClr val="dk1"/>
              </a:solidFill>
              <a:latin typeface="Lato"/>
              <a:ea typeface="Lato"/>
              <a:cs typeface="Lato"/>
              <a:sym typeface="Lato"/>
            </a:endParaRPr>
          </a:p>
        </p:txBody>
      </p:sp>
      <p:sp>
        <p:nvSpPr>
          <p:cNvPr id="779" name="Google Shape;779;p73"/>
          <p:cNvSpPr txBox="1"/>
          <p:nvPr/>
        </p:nvSpPr>
        <p:spPr>
          <a:xfrm>
            <a:off x="304800" y="4546750"/>
            <a:ext cx="857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Lato"/>
                <a:ea typeface="Lato"/>
                <a:cs typeface="Lato"/>
                <a:sym typeface="Lato"/>
              </a:rPr>
              <a:t>All devices</a:t>
            </a:r>
            <a:r>
              <a:rPr lang="en" sz="1800">
                <a:solidFill>
                  <a:schemeClr val="dk1"/>
                </a:solidFill>
                <a:latin typeface="Lato"/>
                <a:ea typeface="Lato"/>
                <a:cs typeface="Lato"/>
                <a:sym typeface="Lato"/>
              </a:rPr>
              <a:t> here will follow the </a:t>
            </a:r>
            <a:r>
              <a:rPr lang="en" sz="1800" u="sng">
                <a:solidFill>
                  <a:schemeClr val="hlink"/>
                </a:solidFill>
                <a:latin typeface="Lato"/>
                <a:ea typeface="Lato"/>
                <a:cs typeface="Lato"/>
                <a:sym typeface="Lato"/>
                <a:hlinkClick r:id="rId3"/>
              </a:rPr>
              <a:t>convention 1</a:t>
            </a:r>
            <a:r>
              <a:rPr lang="en" sz="1800">
                <a:solidFill>
                  <a:schemeClr val="dk1"/>
                </a:solidFill>
                <a:latin typeface="Lato"/>
                <a:ea typeface="Lato"/>
                <a:cs typeface="Lato"/>
                <a:sym typeface="Lato"/>
              </a:rPr>
              <a:t> of sending info from ESP32 to server</a:t>
            </a:r>
            <a:endParaRPr sz="1800">
              <a:solidFill>
                <a:schemeClr val="dk1"/>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4"/>
          <p:cNvSpPr txBox="1">
            <a:spLocks noGrp="1"/>
          </p:cNvSpPr>
          <p:nvPr>
            <p:ph type="title"/>
          </p:nvPr>
        </p:nvSpPr>
        <p:spPr>
          <a:xfrm>
            <a:off x="965575" y="786750"/>
            <a:ext cx="28518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u="sng"/>
              <a:t>Convention 1</a:t>
            </a:r>
            <a:endParaRPr sz="3200" u="sng"/>
          </a:p>
        </p:txBody>
      </p:sp>
      <p:sp>
        <p:nvSpPr>
          <p:cNvPr id="785" name="Google Shape;785;p74"/>
          <p:cNvSpPr txBox="1">
            <a:spLocks noGrp="1"/>
          </p:cNvSpPr>
          <p:nvPr>
            <p:ph type="title"/>
          </p:nvPr>
        </p:nvSpPr>
        <p:spPr>
          <a:xfrm>
            <a:off x="5619675" y="786750"/>
            <a:ext cx="28518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u="sng"/>
              <a:t>Convention 2</a:t>
            </a:r>
            <a:endParaRPr sz="3200" u="sng"/>
          </a:p>
        </p:txBody>
      </p:sp>
      <p:sp>
        <p:nvSpPr>
          <p:cNvPr id="786" name="Google Shape;786;p74"/>
          <p:cNvSpPr txBox="1">
            <a:spLocks noGrp="1"/>
          </p:cNvSpPr>
          <p:nvPr>
            <p:ph type="title"/>
          </p:nvPr>
        </p:nvSpPr>
        <p:spPr>
          <a:xfrm>
            <a:off x="1838225" y="195750"/>
            <a:ext cx="57606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Sending info using sockets</a:t>
            </a:r>
            <a:endParaRPr/>
          </a:p>
        </p:txBody>
      </p:sp>
      <p:cxnSp>
        <p:nvCxnSpPr>
          <p:cNvPr id="787" name="Google Shape;787;p74"/>
          <p:cNvCxnSpPr/>
          <p:nvPr/>
        </p:nvCxnSpPr>
        <p:spPr>
          <a:xfrm>
            <a:off x="4673050" y="968875"/>
            <a:ext cx="22800" cy="3957300"/>
          </a:xfrm>
          <a:prstGeom prst="straightConnector1">
            <a:avLst/>
          </a:prstGeom>
          <a:noFill/>
          <a:ln w="9525" cap="flat" cmpd="sng">
            <a:solidFill>
              <a:schemeClr val="dk1"/>
            </a:solidFill>
            <a:prstDash val="solid"/>
            <a:round/>
            <a:headEnd type="none" w="med" len="med"/>
            <a:tailEnd type="none" w="med" len="med"/>
          </a:ln>
        </p:spPr>
      </p:cxnSp>
      <p:sp>
        <p:nvSpPr>
          <p:cNvPr id="788" name="Google Shape;788;p74"/>
          <p:cNvSpPr txBox="1"/>
          <p:nvPr/>
        </p:nvSpPr>
        <p:spPr>
          <a:xfrm>
            <a:off x="50850" y="1317975"/>
            <a:ext cx="4677300" cy="1143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Before sending message:</a:t>
            </a:r>
            <a:endParaRPr>
              <a:solidFill>
                <a:schemeClr val="dk1"/>
              </a:solidFill>
              <a:latin typeface="Lato"/>
              <a:ea typeface="Lato"/>
              <a:cs typeface="Lato"/>
              <a:sym typeface="Lato"/>
            </a:endParaRPr>
          </a:p>
          <a:p>
            <a:pPr marL="914400" lvl="1"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Send the size of the message to be sent</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After acknowledgement for size declaration:</a:t>
            </a:r>
            <a:endParaRPr>
              <a:solidFill>
                <a:schemeClr val="dk1"/>
              </a:solidFill>
              <a:latin typeface="Lato"/>
              <a:ea typeface="Lato"/>
              <a:cs typeface="Lato"/>
              <a:sym typeface="Lato"/>
            </a:endParaRPr>
          </a:p>
          <a:p>
            <a:pPr marL="914400" lvl="1"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Send the message to receiver</a:t>
            </a:r>
            <a:endParaRPr>
              <a:solidFill>
                <a:schemeClr val="dk1"/>
              </a:solidFill>
              <a:latin typeface="Lato"/>
              <a:ea typeface="Lato"/>
              <a:cs typeface="Lato"/>
              <a:sym typeface="Lato"/>
            </a:endParaRPr>
          </a:p>
        </p:txBody>
      </p:sp>
      <p:pic>
        <p:nvPicPr>
          <p:cNvPr id="789" name="Google Shape;789;p74"/>
          <p:cNvPicPr preferRelativeResize="0"/>
          <p:nvPr/>
        </p:nvPicPr>
        <p:blipFill rotWithShape="1">
          <a:blip r:embed="rId3">
            <a:alphaModFix/>
          </a:blip>
          <a:srcRect t="7582" b="1607"/>
          <a:stretch/>
        </p:blipFill>
        <p:spPr>
          <a:xfrm>
            <a:off x="1121625" y="2588800"/>
            <a:ext cx="2737200" cy="2297225"/>
          </a:xfrm>
          <a:prstGeom prst="rect">
            <a:avLst/>
          </a:prstGeom>
          <a:noFill/>
          <a:ln>
            <a:noFill/>
          </a:ln>
        </p:spPr>
      </p:pic>
      <p:sp>
        <p:nvSpPr>
          <p:cNvPr id="790" name="Google Shape;790;p74"/>
          <p:cNvSpPr txBox="1"/>
          <p:nvPr/>
        </p:nvSpPr>
        <p:spPr>
          <a:xfrm>
            <a:off x="4728150" y="1360950"/>
            <a:ext cx="4221000" cy="1143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Send the information from the transmitter to receiver </a:t>
            </a:r>
            <a:endParaRPr>
              <a:solidFill>
                <a:schemeClr val="dk1"/>
              </a:solidFill>
              <a:latin typeface="Lato"/>
              <a:ea typeface="Lato"/>
              <a:cs typeface="Lato"/>
              <a:sym typeface="Lato"/>
            </a:endParaRPr>
          </a:p>
          <a:p>
            <a:pPr marL="914400" lvl="1"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In the cabinet’s case usually information are 4 characters long</a:t>
            </a:r>
            <a:endParaRPr>
              <a:solidFill>
                <a:schemeClr val="dk1"/>
              </a:solidFill>
              <a:latin typeface="Lato"/>
              <a:ea typeface="Lato"/>
              <a:cs typeface="Lato"/>
              <a:sym typeface="Lato"/>
            </a:endParaRPr>
          </a:p>
        </p:txBody>
      </p:sp>
      <p:sp>
        <p:nvSpPr>
          <p:cNvPr id="791" name="Google Shape;791;p74"/>
          <p:cNvSpPr txBox="1"/>
          <p:nvPr/>
        </p:nvSpPr>
        <p:spPr>
          <a:xfrm>
            <a:off x="736975" y="4886025"/>
            <a:ext cx="3730200" cy="307800"/>
          </a:xfrm>
          <a:prstGeom prst="rect">
            <a:avLst/>
          </a:prstGeom>
          <a:noFill/>
          <a:ln>
            <a:noFill/>
          </a:ln>
        </p:spPr>
        <p:txBody>
          <a:bodyPr spcFirstLastPara="1" wrap="square" lIns="91425" tIns="91425" rIns="91425" bIns="91425" anchor="t" anchorCtr="0">
            <a:spAutoFit/>
          </a:bodyPr>
          <a:lstStyle/>
          <a:p>
            <a:pPr marL="457200" lvl="0" indent="-279400" algn="l" rtl="0">
              <a:spcBef>
                <a:spcPts val="0"/>
              </a:spcBef>
              <a:spcAft>
                <a:spcPts val="0"/>
              </a:spcAft>
              <a:buClr>
                <a:schemeClr val="dk1"/>
              </a:buClr>
              <a:buSzPts val="800"/>
              <a:buFont typeface="Lato"/>
              <a:buChar char="●"/>
            </a:pPr>
            <a:r>
              <a:rPr lang="en" sz="800">
                <a:solidFill>
                  <a:schemeClr val="dk1"/>
                </a:solidFill>
                <a:latin typeface="Lato"/>
                <a:ea typeface="Lato"/>
                <a:cs typeface="Lato"/>
                <a:sym typeface="Lato"/>
              </a:rPr>
              <a:t>Only seen by Client to server (more details in assignment)</a:t>
            </a:r>
            <a:endParaRPr sz="800">
              <a:solidFill>
                <a:schemeClr val="dk1"/>
              </a:solidFill>
              <a:latin typeface="Lato"/>
              <a:ea typeface="Lato"/>
              <a:cs typeface="Lato"/>
              <a:sym typeface="Lato"/>
            </a:endParaRPr>
          </a:p>
        </p:txBody>
      </p:sp>
      <p:pic>
        <p:nvPicPr>
          <p:cNvPr id="792" name="Google Shape;792;p74"/>
          <p:cNvPicPr preferRelativeResize="0"/>
          <p:nvPr/>
        </p:nvPicPr>
        <p:blipFill>
          <a:blip r:embed="rId4">
            <a:alphaModFix/>
          </a:blip>
          <a:stretch>
            <a:fillRect/>
          </a:stretch>
        </p:blipFill>
        <p:spPr>
          <a:xfrm>
            <a:off x="6146988" y="2588800"/>
            <a:ext cx="1797169" cy="2197051"/>
          </a:xfrm>
          <a:prstGeom prst="rect">
            <a:avLst/>
          </a:prstGeom>
          <a:noFill/>
          <a:ln>
            <a:noFill/>
          </a:ln>
        </p:spPr>
      </p:pic>
      <p:sp>
        <p:nvSpPr>
          <p:cNvPr id="793" name="Google Shape;793;p74"/>
          <p:cNvSpPr txBox="1"/>
          <p:nvPr/>
        </p:nvSpPr>
        <p:spPr>
          <a:xfrm>
            <a:off x="5180475" y="4785850"/>
            <a:ext cx="3730200" cy="307800"/>
          </a:xfrm>
          <a:prstGeom prst="rect">
            <a:avLst/>
          </a:prstGeom>
          <a:noFill/>
          <a:ln>
            <a:noFill/>
          </a:ln>
        </p:spPr>
        <p:txBody>
          <a:bodyPr spcFirstLastPara="1" wrap="square" lIns="91425" tIns="91425" rIns="91425" bIns="91425" anchor="t" anchorCtr="0">
            <a:spAutoFit/>
          </a:bodyPr>
          <a:lstStyle/>
          <a:p>
            <a:pPr marL="457200" lvl="0" indent="-279400" algn="l" rtl="0">
              <a:spcBef>
                <a:spcPts val="0"/>
              </a:spcBef>
              <a:spcAft>
                <a:spcPts val="0"/>
              </a:spcAft>
              <a:buClr>
                <a:schemeClr val="dk1"/>
              </a:buClr>
              <a:buSzPts val="800"/>
              <a:buFont typeface="Lato"/>
              <a:buChar char="●"/>
            </a:pPr>
            <a:r>
              <a:rPr lang="en" sz="800">
                <a:solidFill>
                  <a:schemeClr val="dk1"/>
                </a:solidFill>
                <a:latin typeface="Lato"/>
                <a:ea typeface="Lato"/>
                <a:cs typeface="Lato"/>
                <a:sym typeface="Lato"/>
              </a:rPr>
              <a:t>Only using the server to ESP client (more details in assignment)</a:t>
            </a:r>
            <a:endParaRPr sz="800">
              <a:solidFill>
                <a:schemeClr val="dk1"/>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5"/>
          <p:cNvSpPr txBox="1">
            <a:spLocks noGrp="1"/>
          </p:cNvSpPr>
          <p:nvPr>
            <p:ph type="title"/>
          </p:nvPr>
        </p:nvSpPr>
        <p:spPr>
          <a:xfrm>
            <a:off x="762000" y="124075"/>
            <a:ext cx="7876800" cy="638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Control Flow:</a:t>
            </a:r>
            <a:endParaRPr/>
          </a:p>
        </p:txBody>
      </p:sp>
      <p:sp>
        <p:nvSpPr>
          <p:cNvPr id="799" name="Google Shape;799;p75"/>
          <p:cNvSpPr/>
          <p:nvPr/>
        </p:nvSpPr>
        <p:spPr>
          <a:xfrm>
            <a:off x="374925" y="1124238"/>
            <a:ext cx="10455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cxnSp>
        <p:nvCxnSpPr>
          <p:cNvPr id="800" name="Google Shape;800;p75"/>
          <p:cNvCxnSpPr>
            <a:stCxn id="799" idx="3"/>
            <a:endCxn id="801" idx="1"/>
          </p:cNvCxnSpPr>
          <p:nvPr/>
        </p:nvCxnSpPr>
        <p:spPr>
          <a:xfrm rot="10800000" flipH="1">
            <a:off x="1420425" y="1408938"/>
            <a:ext cx="305100" cy="5700"/>
          </a:xfrm>
          <a:prstGeom prst="straightConnector1">
            <a:avLst/>
          </a:prstGeom>
          <a:noFill/>
          <a:ln w="9525" cap="flat" cmpd="sng">
            <a:solidFill>
              <a:schemeClr val="dk1"/>
            </a:solidFill>
            <a:prstDash val="solid"/>
            <a:round/>
            <a:headEnd type="none" w="med" len="med"/>
            <a:tailEnd type="triangle" w="med" len="med"/>
          </a:ln>
        </p:spPr>
      </p:cxnSp>
      <p:sp>
        <p:nvSpPr>
          <p:cNvPr id="801" name="Google Shape;801;p75"/>
          <p:cNvSpPr/>
          <p:nvPr/>
        </p:nvSpPr>
        <p:spPr>
          <a:xfrm>
            <a:off x="1725525" y="1118388"/>
            <a:ext cx="10455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Button is pressed</a:t>
            </a:r>
            <a:endParaRPr>
              <a:latin typeface="Lato"/>
              <a:ea typeface="Lato"/>
              <a:cs typeface="Lato"/>
              <a:sym typeface="Lato"/>
            </a:endParaRPr>
          </a:p>
        </p:txBody>
      </p:sp>
      <p:cxnSp>
        <p:nvCxnSpPr>
          <p:cNvPr id="802" name="Google Shape;802;p75"/>
          <p:cNvCxnSpPr>
            <a:stCxn id="801" idx="3"/>
            <a:endCxn id="803" idx="1"/>
          </p:cNvCxnSpPr>
          <p:nvPr/>
        </p:nvCxnSpPr>
        <p:spPr>
          <a:xfrm>
            <a:off x="2771025" y="1408788"/>
            <a:ext cx="219600" cy="6000"/>
          </a:xfrm>
          <a:prstGeom prst="straightConnector1">
            <a:avLst/>
          </a:prstGeom>
          <a:noFill/>
          <a:ln w="9525" cap="flat" cmpd="sng">
            <a:solidFill>
              <a:schemeClr val="dk1"/>
            </a:solidFill>
            <a:prstDash val="solid"/>
            <a:round/>
            <a:headEnd type="none" w="med" len="med"/>
            <a:tailEnd type="triangle" w="med" len="med"/>
          </a:ln>
        </p:spPr>
      </p:cxnSp>
      <p:sp>
        <p:nvSpPr>
          <p:cNvPr id="804" name="Google Shape;804;p75"/>
          <p:cNvSpPr/>
          <p:nvPr/>
        </p:nvSpPr>
        <p:spPr>
          <a:xfrm>
            <a:off x="5965725" y="1118400"/>
            <a:ext cx="12528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Unlocks cabinet door</a:t>
            </a:r>
            <a:endParaRPr>
              <a:latin typeface="Lato"/>
              <a:ea typeface="Lato"/>
              <a:cs typeface="Lato"/>
              <a:sym typeface="Lato"/>
            </a:endParaRPr>
          </a:p>
        </p:txBody>
      </p:sp>
      <p:sp>
        <p:nvSpPr>
          <p:cNvPr id="803" name="Google Shape;803;p75"/>
          <p:cNvSpPr/>
          <p:nvPr/>
        </p:nvSpPr>
        <p:spPr>
          <a:xfrm>
            <a:off x="2990475" y="1124238"/>
            <a:ext cx="12528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Check weight</a:t>
            </a:r>
            <a:endParaRPr>
              <a:latin typeface="Lato"/>
              <a:ea typeface="Lato"/>
              <a:cs typeface="Lato"/>
              <a:sym typeface="Lato"/>
            </a:endParaRPr>
          </a:p>
        </p:txBody>
      </p:sp>
      <p:cxnSp>
        <p:nvCxnSpPr>
          <p:cNvPr id="805" name="Google Shape;805;p75"/>
          <p:cNvCxnSpPr>
            <a:stCxn id="803" idx="3"/>
            <a:endCxn id="806" idx="1"/>
          </p:cNvCxnSpPr>
          <p:nvPr/>
        </p:nvCxnSpPr>
        <p:spPr>
          <a:xfrm rot="10800000" flipH="1">
            <a:off x="4243275" y="1408938"/>
            <a:ext cx="228900" cy="5700"/>
          </a:xfrm>
          <a:prstGeom prst="straightConnector1">
            <a:avLst/>
          </a:prstGeom>
          <a:noFill/>
          <a:ln w="9525" cap="flat" cmpd="sng">
            <a:solidFill>
              <a:schemeClr val="dk1"/>
            </a:solidFill>
            <a:prstDash val="solid"/>
            <a:round/>
            <a:headEnd type="none" w="med" len="med"/>
            <a:tailEnd type="triangle" w="med" len="med"/>
          </a:ln>
        </p:spPr>
      </p:cxnSp>
      <p:sp>
        <p:nvSpPr>
          <p:cNvPr id="806" name="Google Shape;806;p75"/>
          <p:cNvSpPr/>
          <p:nvPr/>
        </p:nvSpPr>
        <p:spPr>
          <a:xfrm>
            <a:off x="4472175" y="1118388"/>
            <a:ext cx="12528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Send weight</a:t>
            </a:r>
            <a:endParaRPr>
              <a:latin typeface="Lato"/>
              <a:ea typeface="Lato"/>
              <a:cs typeface="Lato"/>
              <a:sym typeface="Lato"/>
            </a:endParaRPr>
          </a:p>
        </p:txBody>
      </p:sp>
      <p:cxnSp>
        <p:nvCxnSpPr>
          <p:cNvPr id="807" name="Google Shape;807;p75"/>
          <p:cNvCxnSpPr>
            <a:stCxn id="806" idx="3"/>
            <a:endCxn id="804" idx="1"/>
          </p:cNvCxnSpPr>
          <p:nvPr/>
        </p:nvCxnSpPr>
        <p:spPr>
          <a:xfrm>
            <a:off x="5724975" y="1408788"/>
            <a:ext cx="240900" cy="0"/>
          </a:xfrm>
          <a:prstGeom prst="straightConnector1">
            <a:avLst/>
          </a:prstGeom>
          <a:noFill/>
          <a:ln w="9525" cap="flat" cmpd="sng">
            <a:solidFill>
              <a:schemeClr val="dk1"/>
            </a:solidFill>
            <a:prstDash val="solid"/>
            <a:round/>
            <a:headEnd type="none" w="med" len="med"/>
            <a:tailEnd type="triangle" w="med" len="med"/>
          </a:ln>
        </p:spPr>
      </p:cxnSp>
      <p:cxnSp>
        <p:nvCxnSpPr>
          <p:cNvPr id="808" name="Google Shape;808;p75"/>
          <p:cNvCxnSpPr>
            <a:stCxn id="806" idx="0"/>
          </p:cNvCxnSpPr>
          <p:nvPr/>
        </p:nvCxnSpPr>
        <p:spPr>
          <a:xfrm rot="10800000">
            <a:off x="5084175" y="883788"/>
            <a:ext cx="14400" cy="234600"/>
          </a:xfrm>
          <a:prstGeom prst="straightConnector1">
            <a:avLst/>
          </a:prstGeom>
          <a:noFill/>
          <a:ln w="9525" cap="flat" cmpd="sng">
            <a:solidFill>
              <a:srgbClr val="FFFF00"/>
            </a:solidFill>
            <a:prstDash val="solid"/>
            <a:round/>
            <a:headEnd type="none" w="med" len="med"/>
            <a:tailEnd type="triangle" w="med" len="med"/>
          </a:ln>
        </p:spPr>
      </p:cxnSp>
      <p:sp>
        <p:nvSpPr>
          <p:cNvPr id="809" name="Google Shape;809;p75"/>
          <p:cNvSpPr/>
          <p:nvPr/>
        </p:nvSpPr>
        <p:spPr>
          <a:xfrm>
            <a:off x="4238175" y="124075"/>
            <a:ext cx="1651500" cy="7596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Saves weight</a:t>
            </a:r>
            <a:br>
              <a:rPr lang="en">
                <a:latin typeface="Lato"/>
                <a:ea typeface="Lato"/>
                <a:cs typeface="Lato"/>
                <a:sym typeface="Lato"/>
              </a:rPr>
            </a:br>
            <a:r>
              <a:rPr lang="en">
                <a:latin typeface="Lato"/>
                <a:ea typeface="Lato"/>
                <a:cs typeface="Lato"/>
                <a:sym typeface="Lato"/>
              </a:rPr>
              <a:t>(before opening)</a:t>
            </a:r>
            <a:endParaRPr>
              <a:latin typeface="Lato"/>
              <a:ea typeface="Lato"/>
              <a:cs typeface="Lato"/>
              <a:sym typeface="Lato"/>
            </a:endParaRPr>
          </a:p>
        </p:txBody>
      </p:sp>
      <p:cxnSp>
        <p:nvCxnSpPr>
          <p:cNvPr id="810" name="Google Shape;810;p75"/>
          <p:cNvCxnSpPr>
            <a:stCxn id="804" idx="2"/>
            <a:endCxn id="811" idx="0"/>
          </p:cNvCxnSpPr>
          <p:nvPr/>
        </p:nvCxnSpPr>
        <p:spPr>
          <a:xfrm rot="5400000">
            <a:off x="6430875" y="1855350"/>
            <a:ext cx="317400" cy="5100"/>
          </a:xfrm>
          <a:prstGeom prst="bentConnector3">
            <a:avLst>
              <a:gd name="adj1" fmla="val 50006"/>
            </a:avLst>
          </a:prstGeom>
          <a:noFill/>
          <a:ln w="9525" cap="flat" cmpd="sng">
            <a:solidFill>
              <a:schemeClr val="dk1"/>
            </a:solidFill>
            <a:prstDash val="solid"/>
            <a:round/>
            <a:headEnd type="none" w="med" len="med"/>
            <a:tailEnd type="stealth" w="med" len="med"/>
          </a:ln>
        </p:spPr>
      </p:cxnSp>
      <p:sp>
        <p:nvSpPr>
          <p:cNvPr id="811" name="Google Shape;811;p75"/>
          <p:cNvSpPr/>
          <p:nvPr/>
        </p:nvSpPr>
        <p:spPr>
          <a:xfrm>
            <a:off x="6004725" y="2016638"/>
            <a:ext cx="1164300" cy="580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(User uses the cabinet)</a:t>
            </a:r>
            <a:endParaRPr>
              <a:latin typeface="Lato"/>
              <a:ea typeface="Lato"/>
              <a:cs typeface="Lato"/>
              <a:sym typeface="Lato"/>
            </a:endParaRPr>
          </a:p>
        </p:txBody>
      </p:sp>
      <p:sp>
        <p:nvSpPr>
          <p:cNvPr id="812" name="Google Shape;812;p75"/>
          <p:cNvSpPr/>
          <p:nvPr/>
        </p:nvSpPr>
        <p:spPr>
          <a:xfrm>
            <a:off x="374925" y="2917788"/>
            <a:ext cx="10455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Button is pressed</a:t>
            </a:r>
            <a:endParaRPr>
              <a:latin typeface="Lato"/>
              <a:ea typeface="Lato"/>
              <a:cs typeface="Lato"/>
              <a:sym typeface="Lato"/>
            </a:endParaRPr>
          </a:p>
        </p:txBody>
      </p:sp>
      <p:cxnSp>
        <p:nvCxnSpPr>
          <p:cNvPr id="813" name="Google Shape;813;p75"/>
          <p:cNvCxnSpPr>
            <a:stCxn id="811" idx="2"/>
            <a:endCxn id="812" idx="0"/>
          </p:cNvCxnSpPr>
          <p:nvPr/>
        </p:nvCxnSpPr>
        <p:spPr>
          <a:xfrm rot="5400000">
            <a:off x="3582075" y="-86962"/>
            <a:ext cx="320400" cy="5689200"/>
          </a:xfrm>
          <a:prstGeom prst="bentConnector3">
            <a:avLst>
              <a:gd name="adj1" fmla="val 49992"/>
            </a:avLst>
          </a:prstGeom>
          <a:noFill/>
          <a:ln w="9525" cap="flat" cmpd="sng">
            <a:solidFill>
              <a:schemeClr val="dk1"/>
            </a:solidFill>
            <a:prstDash val="solid"/>
            <a:round/>
            <a:headEnd type="none" w="med" len="med"/>
            <a:tailEnd type="stealth" w="med" len="med"/>
          </a:ln>
        </p:spPr>
      </p:cxnSp>
      <p:sp>
        <p:nvSpPr>
          <p:cNvPr id="814" name="Google Shape;814;p75"/>
          <p:cNvSpPr/>
          <p:nvPr/>
        </p:nvSpPr>
        <p:spPr>
          <a:xfrm>
            <a:off x="1697075" y="2917800"/>
            <a:ext cx="13080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Locks the cabinet door</a:t>
            </a:r>
            <a:endParaRPr>
              <a:latin typeface="Lato"/>
              <a:ea typeface="Lato"/>
              <a:cs typeface="Lato"/>
              <a:sym typeface="Lato"/>
            </a:endParaRPr>
          </a:p>
        </p:txBody>
      </p:sp>
      <p:cxnSp>
        <p:nvCxnSpPr>
          <p:cNvPr id="815" name="Google Shape;815;p75"/>
          <p:cNvCxnSpPr>
            <a:stCxn id="812" idx="3"/>
            <a:endCxn id="814" idx="1"/>
          </p:cNvCxnSpPr>
          <p:nvPr/>
        </p:nvCxnSpPr>
        <p:spPr>
          <a:xfrm>
            <a:off x="1420425" y="3208188"/>
            <a:ext cx="276600" cy="0"/>
          </a:xfrm>
          <a:prstGeom prst="straightConnector1">
            <a:avLst/>
          </a:prstGeom>
          <a:noFill/>
          <a:ln w="9525" cap="flat" cmpd="sng">
            <a:solidFill>
              <a:schemeClr val="dk1"/>
            </a:solidFill>
            <a:prstDash val="solid"/>
            <a:round/>
            <a:headEnd type="none" w="med" len="med"/>
            <a:tailEnd type="triangle" w="med" len="med"/>
          </a:ln>
        </p:spPr>
      </p:cxnSp>
      <p:sp>
        <p:nvSpPr>
          <p:cNvPr id="816" name="Google Shape;816;p75"/>
          <p:cNvSpPr/>
          <p:nvPr/>
        </p:nvSpPr>
        <p:spPr>
          <a:xfrm>
            <a:off x="3244325" y="2917800"/>
            <a:ext cx="13080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Open the LED strip’s lights</a:t>
            </a:r>
            <a:endParaRPr>
              <a:latin typeface="Lato"/>
              <a:ea typeface="Lato"/>
              <a:cs typeface="Lato"/>
              <a:sym typeface="Lato"/>
            </a:endParaRPr>
          </a:p>
        </p:txBody>
      </p:sp>
      <p:cxnSp>
        <p:nvCxnSpPr>
          <p:cNvPr id="817" name="Google Shape;817;p75"/>
          <p:cNvCxnSpPr>
            <a:stCxn id="814" idx="3"/>
            <a:endCxn id="816" idx="1"/>
          </p:cNvCxnSpPr>
          <p:nvPr/>
        </p:nvCxnSpPr>
        <p:spPr>
          <a:xfrm>
            <a:off x="3005075" y="3208200"/>
            <a:ext cx="239400" cy="0"/>
          </a:xfrm>
          <a:prstGeom prst="straightConnector1">
            <a:avLst/>
          </a:prstGeom>
          <a:noFill/>
          <a:ln w="9525" cap="flat" cmpd="sng">
            <a:solidFill>
              <a:schemeClr val="dk1"/>
            </a:solidFill>
            <a:prstDash val="solid"/>
            <a:round/>
            <a:headEnd type="none" w="med" len="med"/>
            <a:tailEnd type="triangle" w="med" len="med"/>
          </a:ln>
        </p:spPr>
      </p:cxnSp>
      <p:sp>
        <p:nvSpPr>
          <p:cNvPr id="818" name="Google Shape;818;p75"/>
          <p:cNvSpPr/>
          <p:nvPr/>
        </p:nvSpPr>
        <p:spPr>
          <a:xfrm>
            <a:off x="4776675" y="2914875"/>
            <a:ext cx="12528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Check weight</a:t>
            </a:r>
            <a:endParaRPr>
              <a:latin typeface="Lato"/>
              <a:ea typeface="Lato"/>
              <a:cs typeface="Lato"/>
              <a:sym typeface="Lato"/>
            </a:endParaRPr>
          </a:p>
        </p:txBody>
      </p:sp>
      <p:sp>
        <p:nvSpPr>
          <p:cNvPr id="819" name="Google Shape;819;p75"/>
          <p:cNvSpPr/>
          <p:nvPr/>
        </p:nvSpPr>
        <p:spPr>
          <a:xfrm>
            <a:off x="6182175" y="2909025"/>
            <a:ext cx="12528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Send weight</a:t>
            </a:r>
            <a:endParaRPr>
              <a:latin typeface="Lato"/>
              <a:ea typeface="Lato"/>
              <a:cs typeface="Lato"/>
              <a:sym typeface="Lato"/>
            </a:endParaRPr>
          </a:p>
        </p:txBody>
      </p:sp>
      <p:sp>
        <p:nvSpPr>
          <p:cNvPr id="820" name="Google Shape;820;p75"/>
          <p:cNvSpPr/>
          <p:nvPr/>
        </p:nvSpPr>
        <p:spPr>
          <a:xfrm>
            <a:off x="7868475" y="2010138"/>
            <a:ext cx="1252800" cy="6759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Saves weight</a:t>
            </a:r>
            <a:br>
              <a:rPr lang="en">
                <a:latin typeface="Lato"/>
                <a:ea typeface="Lato"/>
                <a:cs typeface="Lato"/>
                <a:sym typeface="Lato"/>
              </a:rPr>
            </a:br>
            <a:r>
              <a:rPr lang="en">
                <a:latin typeface="Lato"/>
                <a:ea typeface="Lato"/>
                <a:cs typeface="Lato"/>
                <a:sym typeface="Lato"/>
              </a:rPr>
              <a:t>(after opening)</a:t>
            </a:r>
            <a:endParaRPr>
              <a:latin typeface="Lato"/>
              <a:ea typeface="Lato"/>
              <a:cs typeface="Lato"/>
              <a:sym typeface="Lato"/>
            </a:endParaRPr>
          </a:p>
        </p:txBody>
      </p:sp>
      <p:cxnSp>
        <p:nvCxnSpPr>
          <p:cNvPr id="821" name="Google Shape;821;p75"/>
          <p:cNvCxnSpPr>
            <a:stCxn id="816" idx="3"/>
            <a:endCxn id="818" idx="1"/>
          </p:cNvCxnSpPr>
          <p:nvPr/>
        </p:nvCxnSpPr>
        <p:spPr>
          <a:xfrm rot="10800000" flipH="1">
            <a:off x="4552325" y="3205200"/>
            <a:ext cx="224400" cy="3000"/>
          </a:xfrm>
          <a:prstGeom prst="straightConnector1">
            <a:avLst/>
          </a:prstGeom>
          <a:noFill/>
          <a:ln w="9525" cap="flat" cmpd="sng">
            <a:solidFill>
              <a:schemeClr val="dk1"/>
            </a:solidFill>
            <a:prstDash val="solid"/>
            <a:round/>
            <a:headEnd type="none" w="med" len="med"/>
            <a:tailEnd type="triangle" w="med" len="med"/>
          </a:ln>
        </p:spPr>
      </p:cxnSp>
      <p:sp>
        <p:nvSpPr>
          <p:cNvPr id="822" name="Google Shape;822;p75"/>
          <p:cNvSpPr/>
          <p:nvPr/>
        </p:nvSpPr>
        <p:spPr>
          <a:xfrm>
            <a:off x="7868475" y="2889900"/>
            <a:ext cx="1252800" cy="8829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Sends request for ESP32 CAM for picture</a:t>
            </a:r>
            <a:endParaRPr>
              <a:latin typeface="Lato"/>
              <a:ea typeface="Lato"/>
              <a:cs typeface="Lato"/>
              <a:sym typeface="Lato"/>
            </a:endParaRPr>
          </a:p>
        </p:txBody>
      </p:sp>
      <p:cxnSp>
        <p:nvCxnSpPr>
          <p:cNvPr id="823" name="Google Shape;823;p75"/>
          <p:cNvCxnSpPr>
            <a:stCxn id="820" idx="2"/>
            <a:endCxn id="822" idx="0"/>
          </p:cNvCxnSpPr>
          <p:nvPr/>
        </p:nvCxnSpPr>
        <p:spPr>
          <a:xfrm>
            <a:off x="8494875" y="2686038"/>
            <a:ext cx="0" cy="204000"/>
          </a:xfrm>
          <a:prstGeom prst="straightConnector1">
            <a:avLst/>
          </a:prstGeom>
          <a:noFill/>
          <a:ln w="9525" cap="flat" cmpd="sng">
            <a:solidFill>
              <a:schemeClr val="dk1"/>
            </a:solidFill>
            <a:prstDash val="solid"/>
            <a:round/>
            <a:headEnd type="stealth" w="med" len="med"/>
            <a:tailEnd type="none" w="med" len="med"/>
          </a:ln>
        </p:spPr>
      </p:cxnSp>
      <p:sp>
        <p:nvSpPr>
          <p:cNvPr id="824" name="Google Shape;824;p75"/>
          <p:cNvSpPr/>
          <p:nvPr/>
        </p:nvSpPr>
        <p:spPr>
          <a:xfrm>
            <a:off x="7957850" y="4477800"/>
            <a:ext cx="937200" cy="5808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Initialise camera</a:t>
            </a:r>
            <a:endParaRPr>
              <a:latin typeface="Lato"/>
              <a:ea typeface="Lato"/>
              <a:cs typeface="Lato"/>
              <a:sym typeface="Lato"/>
            </a:endParaRPr>
          </a:p>
        </p:txBody>
      </p:sp>
      <p:sp>
        <p:nvSpPr>
          <p:cNvPr id="825" name="Google Shape;825;p75"/>
          <p:cNvSpPr txBox="1"/>
          <p:nvPr/>
        </p:nvSpPr>
        <p:spPr>
          <a:xfrm>
            <a:off x="5236575" y="883800"/>
            <a:ext cx="937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Lato"/>
                <a:ea typeface="Lato"/>
                <a:cs typeface="Lato"/>
                <a:sym typeface="Lato"/>
              </a:rPr>
              <a:t>Message received</a:t>
            </a:r>
            <a:endParaRPr sz="700">
              <a:solidFill>
                <a:schemeClr val="dk1"/>
              </a:solidFill>
              <a:latin typeface="Lato"/>
              <a:ea typeface="Lato"/>
              <a:cs typeface="Lato"/>
              <a:sym typeface="Lato"/>
            </a:endParaRPr>
          </a:p>
        </p:txBody>
      </p:sp>
      <p:sp>
        <p:nvSpPr>
          <p:cNvPr id="826" name="Google Shape;826;p75"/>
          <p:cNvSpPr txBox="1"/>
          <p:nvPr/>
        </p:nvSpPr>
        <p:spPr>
          <a:xfrm>
            <a:off x="7380875" y="2881188"/>
            <a:ext cx="77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Lato"/>
                <a:ea typeface="Lato"/>
                <a:cs typeface="Lato"/>
                <a:sym typeface="Lato"/>
              </a:rPr>
              <a:t>Message received</a:t>
            </a:r>
            <a:endParaRPr sz="700">
              <a:solidFill>
                <a:schemeClr val="dk1"/>
              </a:solidFill>
              <a:latin typeface="Lato"/>
              <a:ea typeface="Lato"/>
              <a:cs typeface="Lato"/>
              <a:sym typeface="Lato"/>
            </a:endParaRPr>
          </a:p>
        </p:txBody>
      </p:sp>
      <p:cxnSp>
        <p:nvCxnSpPr>
          <p:cNvPr id="827" name="Google Shape;827;p75"/>
          <p:cNvCxnSpPr>
            <a:stCxn id="818" idx="3"/>
            <a:endCxn id="819" idx="1"/>
          </p:cNvCxnSpPr>
          <p:nvPr/>
        </p:nvCxnSpPr>
        <p:spPr>
          <a:xfrm rot="10800000" flipH="1">
            <a:off x="6029475" y="3199575"/>
            <a:ext cx="152700" cy="5700"/>
          </a:xfrm>
          <a:prstGeom prst="straightConnector1">
            <a:avLst/>
          </a:prstGeom>
          <a:noFill/>
          <a:ln w="9525" cap="flat" cmpd="sng">
            <a:solidFill>
              <a:schemeClr val="dk1"/>
            </a:solidFill>
            <a:prstDash val="solid"/>
            <a:round/>
            <a:headEnd type="none" w="med" len="med"/>
            <a:tailEnd type="triangle" w="med" len="med"/>
          </a:ln>
        </p:spPr>
      </p:cxnSp>
      <p:sp>
        <p:nvSpPr>
          <p:cNvPr id="828" name="Google Shape;828;p75"/>
          <p:cNvSpPr txBox="1"/>
          <p:nvPr/>
        </p:nvSpPr>
        <p:spPr>
          <a:xfrm>
            <a:off x="7881975" y="4077588"/>
            <a:ext cx="77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Lato"/>
                <a:ea typeface="Lato"/>
                <a:cs typeface="Lato"/>
                <a:sym typeface="Lato"/>
              </a:rPr>
              <a:t>Message received</a:t>
            </a:r>
            <a:endParaRPr sz="700">
              <a:solidFill>
                <a:schemeClr val="dk1"/>
              </a:solidFill>
              <a:latin typeface="Lato"/>
              <a:ea typeface="Lato"/>
              <a:cs typeface="Lato"/>
              <a:sym typeface="Lato"/>
            </a:endParaRPr>
          </a:p>
        </p:txBody>
      </p:sp>
      <p:sp>
        <p:nvSpPr>
          <p:cNvPr id="829" name="Google Shape;829;p75"/>
          <p:cNvSpPr/>
          <p:nvPr/>
        </p:nvSpPr>
        <p:spPr>
          <a:xfrm>
            <a:off x="6046525" y="4477800"/>
            <a:ext cx="1725300" cy="5808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Takes a picture and de-initialise camera</a:t>
            </a:r>
            <a:endParaRPr>
              <a:latin typeface="Lato"/>
              <a:ea typeface="Lato"/>
              <a:cs typeface="Lato"/>
              <a:sym typeface="Lato"/>
            </a:endParaRPr>
          </a:p>
        </p:txBody>
      </p:sp>
      <p:cxnSp>
        <p:nvCxnSpPr>
          <p:cNvPr id="830" name="Google Shape;830;p75"/>
          <p:cNvCxnSpPr>
            <a:stCxn id="824" idx="1"/>
            <a:endCxn id="829" idx="3"/>
          </p:cNvCxnSpPr>
          <p:nvPr/>
        </p:nvCxnSpPr>
        <p:spPr>
          <a:xfrm rot="10800000">
            <a:off x="7771850" y="4768200"/>
            <a:ext cx="186000" cy="0"/>
          </a:xfrm>
          <a:prstGeom prst="straightConnector1">
            <a:avLst/>
          </a:prstGeom>
          <a:noFill/>
          <a:ln w="9525" cap="flat" cmpd="sng">
            <a:solidFill>
              <a:schemeClr val="dk1"/>
            </a:solidFill>
            <a:prstDash val="solid"/>
            <a:round/>
            <a:headEnd type="none" w="med" len="med"/>
            <a:tailEnd type="triangle" w="med" len="med"/>
          </a:ln>
        </p:spPr>
      </p:cxnSp>
      <p:sp>
        <p:nvSpPr>
          <p:cNvPr id="831" name="Google Shape;831;p75"/>
          <p:cNvSpPr/>
          <p:nvPr/>
        </p:nvSpPr>
        <p:spPr>
          <a:xfrm>
            <a:off x="4720875" y="4477800"/>
            <a:ext cx="1164300" cy="5808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Send picture</a:t>
            </a:r>
            <a:endParaRPr>
              <a:latin typeface="Lato"/>
              <a:ea typeface="Lato"/>
              <a:cs typeface="Lato"/>
              <a:sym typeface="Lato"/>
            </a:endParaRPr>
          </a:p>
        </p:txBody>
      </p:sp>
      <p:cxnSp>
        <p:nvCxnSpPr>
          <p:cNvPr id="832" name="Google Shape;832;p75"/>
          <p:cNvCxnSpPr>
            <a:stCxn id="829" idx="1"/>
            <a:endCxn id="831" idx="3"/>
          </p:cNvCxnSpPr>
          <p:nvPr/>
        </p:nvCxnSpPr>
        <p:spPr>
          <a:xfrm rot="10800000">
            <a:off x="5885125" y="4768200"/>
            <a:ext cx="161400" cy="0"/>
          </a:xfrm>
          <a:prstGeom prst="straightConnector1">
            <a:avLst/>
          </a:prstGeom>
          <a:noFill/>
          <a:ln w="9525" cap="flat" cmpd="sng">
            <a:solidFill>
              <a:schemeClr val="dk1"/>
            </a:solidFill>
            <a:prstDash val="solid"/>
            <a:round/>
            <a:headEnd type="none" w="med" len="med"/>
            <a:tailEnd type="triangle" w="med" len="med"/>
          </a:ln>
        </p:spPr>
      </p:cxnSp>
      <p:cxnSp>
        <p:nvCxnSpPr>
          <p:cNvPr id="833" name="Google Shape;833;p75"/>
          <p:cNvCxnSpPr>
            <a:stCxn id="819" idx="3"/>
          </p:cNvCxnSpPr>
          <p:nvPr/>
        </p:nvCxnSpPr>
        <p:spPr>
          <a:xfrm rot="10800000" flipH="1">
            <a:off x="7434975" y="3192825"/>
            <a:ext cx="433500" cy="6600"/>
          </a:xfrm>
          <a:prstGeom prst="straightConnector1">
            <a:avLst/>
          </a:prstGeom>
          <a:noFill/>
          <a:ln w="9525" cap="flat" cmpd="sng">
            <a:solidFill>
              <a:schemeClr val="accent6"/>
            </a:solidFill>
            <a:prstDash val="solid"/>
            <a:round/>
            <a:headEnd type="none" w="med" len="med"/>
            <a:tailEnd type="stealth" w="med" len="med"/>
          </a:ln>
        </p:spPr>
      </p:cxnSp>
      <p:cxnSp>
        <p:nvCxnSpPr>
          <p:cNvPr id="834" name="Google Shape;834;p75"/>
          <p:cNvCxnSpPr>
            <a:stCxn id="822" idx="2"/>
          </p:cNvCxnSpPr>
          <p:nvPr/>
        </p:nvCxnSpPr>
        <p:spPr>
          <a:xfrm>
            <a:off x="8494875" y="3772800"/>
            <a:ext cx="14100" cy="705000"/>
          </a:xfrm>
          <a:prstGeom prst="straightConnector1">
            <a:avLst/>
          </a:prstGeom>
          <a:noFill/>
          <a:ln w="9525" cap="flat" cmpd="sng">
            <a:solidFill>
              <a:srgbClr val="00FFFF"/>
            </a:solidFill>
            <a:prstDash val="solid"/>
            <a:round/>
            <a:headEnd type="none" w="med" len="med"/>
            <a:tailEnd type="triangle" w="med" len="med"/>
          </a:ln>
        </p:spPr>
      </p:cxnSp>
      <p:cxnSp>
        <p:nvCxnSpPr>
          <p:cNvPr id="835" name="Google Shape;835;p75"/>
          <p:cNvCxnSpPr>
            <a:stCxn id="831" idx="1"/>
            <a:endCxn id="836" idx="3"/>
          </p:cNvCxnSpPr>
          <p:nvPr/>
        </p:nvCxnSpPr>
        <p:spPr>
          <a:xfrm rot="10800000">
            <a:off x="4362075" y="4768200"/>
            <a:ext cx="358800" cy="0"/>
          </a:xfrm>
          <a:prstGeom prst="straightConnector1">
            <a:avLst/>
          </a:prstGeom>
          <a:noFill/>
          <a:ln w="9525" cap="flat" cmpd="sng">
            <a:solidFill>
              <a:schemeClr val="accent6"/>
            </a:solidFill>
            <a:prstDash val="solid"/>
            <a:round/>
            <a:headEnd type="none" w="med" len="med"/>
            <a:tailEnd type="triangle" w="med" len="med"/>
          </a:ln>
        </p:spPr>
      </p:cxnSp>
      <p:sp>
        <p:nvSpPr>
          <p:cNvPr id="837" name="Google Shape;837;p75"/>
          <p:cNvSpPr txBox="1"/>
          <p:nvPr/>
        </p:nvSpPr>
        <p:spPr>
          <a:xfrm>
            <a:off x="4313850" y="4444288"/>
            <a:ext cx="77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Lato"/>
                <a:ea typeface="Lato"/>
                <a:cs typeface="Lato"/>
                <a:sym typeface="Lato"/>
              </a:rPr>
              <a:t>Message received</a:t>
            </a:r>
            <a:endParaRPr sz="700">
              <a:solidFill>
                <a:schemeClr val="dk1"/>
              </a:solidFill>
              <a:latin typeface="Lato"/>
              <a:ea typeface="Lato"/>
              <a:cs typeface="Lato"/>
              <a:sym typeface="Lato"/>
            </a:endParaRPr>
          </a:p>
        </p:txBody>
      </p:sp>
      <p:sp>
        <p:nvSpPr>
          <p:cNvPr id="836" name="Google Shape;836;p75"/>
          <p:cNvSpPr/>
          <p:nvPr/>
        </p:nvSpPr>
        <p:spPr>
          <a:xfrm>
            <a:off x="3109275" y="4430238"/>
            <a:ext cx="1252800" cy="6759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Saves and decode picture</a:t>
            </a:r>
            <a:endParaRPr>
              <a:latin typeface="Lato"/>
              <a:ea typeface="Lato"/>
              <a:cs typeface="Lato"/>
              <a:sym typeface="Lato"/>
            </a:endParaRPr>
          </a:p>
        </p:txBody>
      </p:sp>
      <p:sp>
        <p:nvSpPr>
          <p:cNvPr id="838" name="Google Shape;838;p75"/>
          <p:cNvSpPr/>
          <p:nvPr/>
        </p:nvSpPr>
        <p:spPr>
          <a:xfrm>
            <a:off x="1594850" y="4430250"/>
            <a:ext cx="1378800" cy="675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Send request to close LED strip’s lights</a:t>
            </a:r>
            <a:endParaRPr>
              <a:latin typeface="Lato"/>
              <a:ea typeface="Lato"/>
              <a:cs typeface="Lato"/>
              <a:sym typeface="Lato"/>
            </a:endParaRPr>
          </a:p>
        </p:txBody>
      </p:sp>
      <p:cxnSp>
        <p:nvCxnSpPr>
          <p:cNvPr id="839" name="Google Shape;839;p75"/>
          <p:cNvCxnSpPr>
            <a:stCxn id="836" idx="1"/>
            <a:endCxn id="838" idx="3"/>
          </p:cNvCxnSpPr>
          <p:nvPr/>
        </p:nvCxnSpPr>
        <p:spPr>
          <a:xfrm rot="10800000">
            <a:off x="2973675" y="4768188"/>
            <a:ext cx="135600" cy="0"/>
          </a:xfrm>
          <a:prstGeom prst="straightConnector1">
            <a:avLst/>
          </a:prstGeom>
          <a:noFill/>
          <a:ln w="9525" cap="flat" cmpd="sng">
            <a:solidFill>
              <a:schemeClr val="dk1"/>
            </a:solidFill>
            <a:prstDash val="solid"/>
            <a:round/>
            <a:headEnd type="none" w="med" len="med"/>
            <a:tailEnd type="triangle" w="med" len="med"/>
          </a:ln>
        </p:spPr>
      </p:cxnSp>
      <p:sp>
        <p:nvSpPr>
          <p:cNvPr id="840" name="Google Shape;840;p75"/>
          <p:cNvSpPr/>
          <p:nvPr/>
        </p:nvSpPr>
        <p:spPr>
          <a:xfrm>
            <a:off x="40925" y="4430250"/>
            <a:ext cx="1164300" cy="67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Close LED strip’s lights </a:t>
            </a:r>
            <a:endParaRPr>
              <a:latin typeface="Lato"/>
              <a:ea typeface="Lato"/>
              <a:cs typeface="Lato"/>
              <a:sym typeface="Lato"/>
            </a:endParaRPr>
          </a:p>
        </p:txBody>
      </p:sp>
      <p:cxnSp>
        <p:nvCxnSpPr>
          <p:cNvPr id="841" name="Google Shape;841;p75"/>
          <p:cNvCxnSpPr>
            <a:stCxn id="838" idx="1"/>
            <a:endCxn id="840" idx="3"/>
          </p:cNvCxnSpPr>
          <p:nvPr/>
        </p:nvCxnSpPr>
        <p:spPr>
          <a:xfrm rot="10800000">
            <a:off x="1205150" y="4768200"/>
            <a:ext cx="389700" cy="0"/>
          </a:xfrm>
          <a:prstGeom prst="straightConnector1">
            <a:avLst/>
          </a:prstGeom>
          <a:noFill/>
          <a:ln w="9525" cap="flat" cmpd="sng">
            <a:solidFill>
              <a:srgbClr val="00FFFF"/>
            </a:solidFill>
            <a:prstDash val="solid"/>
            <a:round/>
            <a:headEnd type="none" w="med" len="med"/>
            <a:tailEnd type="triangle" w="med" len="med"/>
          </a:ln>
        </p:spPr>
      </p:cxnSp>
      <p:sp>
        <p:nvSpPr>
          <p:cNvPr id="842" name="Google Shape;842;p75"/>
          <p:cNvSpPr/>
          <p:nvPr/>
        </p:nvSpPr>
        <p:spPr>
          <a:xfrm>
            <a:off x="2226825" y="3674025"/>
            <a:ext cx="1308000" cy="5808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Predict  items in picture</a:t>
            </a:r>
            <a:endParaRPr>
              <a:latin typeface="Lato"/>
              <a:ea typeface="Lato"/>
              <a:cs typeface="Lato"/>
              <a:sym typeface="Lato"/>
            </a:endParaRPr>
          </a:p>
        </p:txBody>
      </p:sp>
      <p:sp>
        <p:nvSpPr>
          <p:cNvPr id="843" name="Google Shape;843;p75"/>
          <p:cNvSpPr/>
          <p:nvPr/>
        </p:nvSpPr>
        <p:spPr>
          <a:xfrm>
            <a:off x="40925" y="3626475"/>
            <a:ext cx="1875300" cy="6759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Show predicted items and picture in web server and save data</a:t>
            </a:r>
            <a:endParaRPr>
              <a:latin typeface="Lato"/>
              <a:ea typeface="Lato"/>
              <a:cs typeface="Lato"/>
              <a:sym typeface="Lato"/>
            </a:endParaRPr>
          </a:p>
        </p:txBody>
      </p:sp>
      <p:cxnSp>
        <p:nvCxnSpPr>
          <p:cNvPr id="844" name="Google Shape;844;p75"/>
          <p:cNvCxnSpPr>
            <a:stCxn id="836" idx="0"/>
            <a:endCxn id="842" idx="3"/>
          </p:cNvCxnSpPr>
          <p:nvPr/>
        </p:nvCxnSpPr>
        <p:spPr>
          <a:xfrm rot="5400000" flipH="1">
            <a:off x="3402225" y="4096788"/>
            <a:ext cx="465900" cy="201000"/>
          </a:xfrm>
          <a:prstGeom prst="bentConnector2">
            <a:avLst/>
          </a:prstGeom>
          <a:noFill/>
          <a:ln w="9525" cap="flat" cmpd="sng">
            <a:solidFill>
              <a:schemeClr val="dk1"/>
            </a:solidFill>
            <a:prstDash val="solid"/>
            <a:round/>
            <a:headEnd type="none" w="med" len="med"/>
            <a:tailEnd type="stealth" w="med" len="med"/>
          </a:ln>
        </p:spPr>
      </p:cxnSp>
      <p:cxnSp>
        <p:nvCxnSpPr>
          <p:cNvPr id="845" name="Google Shape;845;p75"/>
          <p:cNvCxnSpPr>
            <a:stCxn id="842" idx="1"/>
            <a:endCxn id="843" idx="3"/>
          </p:cNvCxnSpPr>
          <p:nvPr/>
        </p:nvCxnSpPr>
        <p:spPr>
          <a:xfrm rot="10800000">
            <a:off x="1916325" y="3964425"/>
            <a:ext cx="310500" cy="0"/>
          </a:xfrm>
          <a:prstGeom prst="straightConnector1">
            <a:avLst/>
          </a:prstGeom>
          <a:noFill/>
          <a:ln w="9525" cap="flat" cmpd="sng">
            <a:solidFill>
              <a:schemeClr val="dk1"/>
            </a:solidFill>
            <a:prstDash val="solid"/>
            <a:round/>
            <a:headEnd type="none" w="med" len="med"/>
            <a:tailEnd type="triangle" w="med" len="med"/>
          </a:ln>
        </p:spPr>
      </p:cxnSp>
      <p:sp>
        <p:nvSpPr>
          <p:cNvPr id="846" name="Google Shape;846;p75"/>
          <p:cNvSpPr/>
          <p:nvPr/>
        </p:nvSpPr>
        <p:spPr>
          <a:xfrm>
            <a:off x="7218525" y="0"/>
            <a:ext cx="1972800" cy="2009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7" name="Google Shape;847;p75"/>
          <p:cNvSpPr/>
          <p:nvPr/>
        </p:nvSpPr>
        <p:spPr>
          <a:xfrm>
            <a:off x="7282575" y="336600"/>
            <a:ext cx="573000" cy="43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Esp32 wroom</a:t>
            </a:r>
            <a:endParaRPr sz="900">
              <a:latin typeface="Lato"/>
              <a:ea typeface="Lato"/>
              <a:cs typeface="Lato"/>
              <a:sym typeface="Lato"/>
            </a:endParaRPr>
          </a:p>
        </p:txBody>
      </p:sp>
      <p:sp>
        <p:nvSpPr>
          <p:cNvPr id="848" name="Google Shape;848;p75"/>
          <p:cNvSpPr/>
          <p:nvPr/>
        </p:nvSpPr>
        <p:spPr>
          <a:xfrm>
            <a:off x="7931463" y="336600"/>
            <a:ext cx="526500" cy="4344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Server</a:t>
            </a:r>
            <a:endParaRPr sz="900">
              <a:latin typeface="Lato"/>
              <a:ea typeface="Lato"/>
              <a:cs typeface="Lato"/>
              <a:sym typeface="Lato"/>
            </a:endParaRPr>
          </a:p>
        </p:txBody>
      </p:sp>
      <p:sp>
        <p:nvSpPr>
          <p:cNvPr id="849" name="Google Shape;849;p75"/>
          <p:cNvSpPr/>
          <p:nvPr/>
        </p:nvSpPr>
        <p:spPr>
          <a:xfrm>
            <a:off x="8533850" y="350275"/>
            <a:ext cx="573000" cy="434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Lato"/>
                <a:ea typeface="Lato"/>
                <a:cs typeface="Lato"/>
                <a:sym typeface="Lato"/>
              </a:rPr>
              <a:t>Esp32 Cam</a:t>
            </a:r>
            <a:endParaRPr sz="900">
              <a:latin typeface="Lato"/>
              <a:ea typeface="Lato"/>
              <a:cs typeface="Lato"/>
              <a:sym typeface="Lato"/>
            </a:endParaRPr>
          </a:p>
        </p:txBody>
      </p:sp>
      <p:cxnSp>
        <p:nvCxnSpPr>
          <p:cNvPr id="850" name="Google Shape;850;p75"/>
          <p:cNvCxnSpPr/>
          <p:nvPr/>
        </p:nvCxnSpPr>
        <p:spPr>
          <a:xfrm>
            <a:off x="7492350" y="886425"/>
            <a:ext cx="357900" cy="5700"/>
          </a:xfrm>
          <a:prstGeom prst="straightConnector1">
            <a:avLst/>
          </a:prstGeom>
          <a:noFill/>
          <a:ln w="9525" cap="flat" cmpd="sng">
            <a:solidFill>
              <a:schemeClr val="dk1"/>
            </a:solidFill>
            <a:prstDash val="solid"/>
            <a:round/>
            <a:headEnd type="none" w="med" len="med"/>
            <a:tailEnd type="triangle" w="med" len="med"/>
          </a:ln>
        </p:spPr>
      </p:cxnSp>
      <p:sp>
        <p:nvSpPr>
          <p:cNvPr id="851" name="Google Shape;851;p75"/>
          <p:cNvSpPr txBox="1"/>
          <p:nvPr/>
        </p:nvSpPr>
        <p:spPr>
          <a:xfrm>
            <a:off x="7848050" y="712275"/>
            <a:ext cx="1137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Lato"/>
                <a:ea typeface="Lato"/>
                <a:cs typeface="Lato"/>
                <a:sym typeface="Lato"/>
              </a:rPr>
              <a:t>= Next step</a:t>
            </a:r>
            <a:endParaRPr sz="1100">
              <a:solidFill>
                <a:schemeClr val="dk1"/>
              </a:solidFill>
              <a:latin typeface="Lato"/>
              <a:ea typeface="Lato"/>
              <a:cs typeface="Lato"/>
              <a:sym typeface="Lato"/>
            </a:endParaRPr>
          </a:p>
        </p:txBody>
      </p:sp>
      <p:sp>
        <p:nvSpPr>
          <p:cNvPr id="852" name="Google Shape;852;p75"/>
          <p:cNvSpPr txBox="1"/>
          <p:nvPr/>
        </p:nvSpPr>
        <p:spPr>
          <a:xfrm>
            <a:off x="1113450" y="4444288"/>
            <a:ext cx="77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Lato"/>
                <a:ea typeface="Lato"/>
                <a:cs typeface="Lato"/>
                <a:sym typeface="Lato"/>
              </a:rPr>
              <a:t>Message received</a:t>
            </a:r>
            <a:endParaRPr sz="700">
              <a:solidFill>
                <a:schemeClr val="dk1"/>
              </a:solidFill>
              <a:latin typeface="Lato"/>
              <a:ea typeface="Lato"/>
              <a:cs typeface="Lato"/>
              <a:sym typeface="Lato"/>
            </a:endParaRPr>
          </a:p>
        </p:txBody>
      </p:sp>
      <p:cxnSp>
        <p:nvCxnSpPr>
          <p:cNvPr id="853" name="Google Shape;853;p75"/>
          <p:cNvCxnSpPr/>
          <p:nvPr/>
        </p:nvCxnSpPr>
        <p:spPr>
          <a:xfrm>
            <a:off x="7492350" y="1115025"/>
            <a:ext cx="357900" cy="5700"/>
          </a:xfrm>
          <a:prstGeom prst="straightConnector1">
            <a:avLst/>
          </a:prstGeom>
          <a:noFill/>
          <a:ln w="9525" cap="flat" cmpd="sng">
            <a:solidFill>
              <a:srgbClr val="00FFFF"/>
            </a:solidFill>
            <a:prstDash val="solid"/>
            <a:round/>
            <a:headEnd type="none" w="med" len="med"/>
            <a:tailEnd type="triangle" w="med" len="med"/>
          </a:ln>
        </p:spPr>
      </p:cxnSp>
      <p:sp>
        <p:nvSpPr>
          <p:cNvPr id="854" name="Google Shape;854;p75"/>
          <p:cNvSpPr txBox="1"/>
          <p:nvPr/>
        </p:nvSpPr>
        <p:spPr>
          <a:xfrm>
            <a:off x="7848050" y="940875"/>
            <a:ext cx="1137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Lato"/>
                <a:ea typeface="Lato"/>
                <a:cs typeface="Lato"/>
                <a:sym typeface="Lato"/>
              </a:rPr>
              <a:t>= Convention 2</a:t>
            </a:r>
            <a:endParaRPr sz="1100">
              <a:solidFill>
                <a:schemeClr val="dk1"/>
              </a:solidFill>
              <a:latin typeface="Lato"/>
              <a:ea typeface="Lato"/>
              <a:cs typeface="Lato"/>
              <a:sym typeface="Lato"/>
            </a:endParaRPr>
          </a:p>
        </p:txBody>
      </p:sp>
      <p:cxnSp>
        <p:nvCxnSpPr>
          <p:cNvPr id="855" name="Google Shape;855;p75"/>
          <p:cNvCxnSpPr/>
          <p:nvPr/>
        </p:nvCxnSpPr>
        <p:spPr>
          <a:xfrm>
            <a:off x="7492350" y="1343625"/>
            <a:ext cx="357900" cy="5700"/>
          </a:xfrm>
          <a:prstGeom prst="straightConnector1">
            <a:avLst/>
          </a:prstGeom>
          <a:noFill/>
          <a:ln w="9525" cap="flat" cmpd="sng">
            <a:solidFill>
              <a:schemeClr val="accent6"/>
            </a:solidFill>
            <a:prstDash val="solid"/>
            <a:round/>
            <a:headEnd type="none" w="med" len="med"/>
            <a:tailEnd type="triangle" w="med" len="med"/>
          </a:ln>
        </p:spPr>
      </p:cxnSp>
      <p:sp>
        <p:nvSpPr>
          <p:cNvPr id="856" name="Google Shape;856;p75"/>
          <p:cNvSpPr txBox="1"/>
          <p:nvPr/>
        </p:nvSpPr>
        <p:spPr>
          <a:xfrm>
            <a:off x="7848050" y="1169475"/>
            <a:ext cx="1137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Lato"/>
                <a:ea typeface="Lato"/>
                <a:cs typeface="Lato"/>
                <a:sym typeface="Lato"/>
              </a:rPr>
              <a:t>= Convention 1</a:t>
            </a:r>
            <a:endParaRPr sz="1100">
              <a:solidFill>
                <a:schemeClr val="dk1"/>
              </a:solidFill>
              <a:latin typeface="Lato"/>
              <a:ea typeface="Lato"/>
              <a:cs typeface="Lato"/>
              <a:sym typeface="Lato"/>
            </a:endParaRPr>
          </a:p>
        </p:txBody>
      </p:sp>
      <p:sp>
        <p:nvSpPr>
          <p:cNvPr id="857" name="Google Shape;857;p75"/>
          <p:cNvSpPr txBox="1"/>
          <p:nvPr/>
        </p:nvSpPr>
        <p:spPr>
          <a:xfrm>
            <a:off x="7704825" y="-102975"/>
            <a:ext cx="163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u="sng">
                <a:solidFill>
                  <a:schemeClr val="dk1"/>
                </a:solidFill>
                <a:latin typeface="Lato"/>
                <a:ea typeface="Lato"/>
                <a:cs typeface="Lato"/>
                <a:sym typeface="Lato"/>
              </a:rPr>
              <a:t>Legends:</a:t>
            </a:r>
            <a:endParaRPr sz="1800" u="sng">
              <a:solidFill>
                <a:schemeClr val="dk1"/>
              </a:solidFill>
              <a:latin typeface="Lato"/>
              <a:ea typeface="Lato"/>
              <a:cs typeface="Lato"/>
              <a:sym typeface="Lato"/>
            </a:endParaRPr>
          </a:p>
        </p:txBody>
      </p:sp>
      <p:sp>
        <p:nvSpPr>
          <p:cNvPr id="858" name="Google Shape;858;p75"/>
          <p:cNvSpPr/>
          <p:nvPr/>
        </p:nvSpPr>
        <p:spPr>
          <a:xfrm>
            <a:off x="7206525" y="-3750"/>
            <a:ext cx="1972800" cy="1527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9" name="Google Shape;859;p75"/>
          <p:cNvSpPr txBox="1"/>
          <p:nvPr/>
        </p:nvSpPr>
        <p:spPr>
          <a:xfrm>
            <a:off x="7206575" y="1437725"/>
            <a:ext cx="187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Lato"/>
                <a:ea typeface="Lato"/>
                <a:cs typeface="Lato"/>
                <a:sym typeface="Lato"/>
              </a:rPr>
              <a:t>Note: </a:t>
            </a:r>
            <a:br>
              <a:rPr lang="en" sz="600">
                <a:solidFill>
                  <a:schemeClr val="dk1"/>
                </a:solidFill>
                <a:latin typeface="Lato"/>
                <a:ea typeface="Lato"/>
                <a:cs typeface="Lato"/>
                <a:sym typeface="Lato"/>
              </a:rPr>
            </a:br>
            <a:r>
              <a:rPr lang="en" sz="600">
                <a:solidFill>
                  <a:schemeClr val="dk1"/>
                </a:solidFill>
                <a:latin typeface="Lato"/>
                <a:ea typeface="Lato"/>
                <a:cs typeface="Lato"/>
                <a:sym typeface="Lato"/>
              </a:rPr>
              <a:t>The </a:t>
            </a:r>
            <a:r>
              <a:rPr lang="en" sz="600" b="1" u="sng">
                <a:solidFill>
                  <a:schemeClr val="dk1"/>
                </a:solidFill>
                <a:latin typeface="Lato"/>
                <a:ea typeface="Lato"/>
                <a:cs typeface="Lato"/>
                <a:sym typeface="Lato"/>
              </a:rPr>
              <a:t>arrows pointing up</a:t>
            </a:r>
            <a:r>
              <a:rPr lang="en" sz="600">
                <a:solidFill>
                  <a:schemeClr val="dk1"/>
                </a:solidFill>
                <a:latin typeface="Lato"/>
                <a:ea typeface="Lato"/>
                <a:cs typeface="Lato"/>
                <a:sym typeface="Lato"/>
              </a:rPr>
              <a:t> means that they </a:t>
            </a:r>
            <a:r>
              <a:rPr lang="en" sz="600" b="1" u="sng">
                <a:solidFill>
                  <a:schemeClr val="dk1"/>
                </a:solidFill>
                <a:latin typeface="Lato"/>
                <a:ea typeface="Lato"/>
                <a:cs typeface="Lato"/>
                <a:sym typeface="Lato"/>
              </a:rPr>
              <a:t>do not contribute to the flow</a:t>
            </a:r>
            <a:r>
              <a:rPr lang="en" sz="600">
                <a:solidFill>
                  <a:schemeClr val="dk1"/>
                </a:solidFill>
                <a:latin typeface="Lato"/>
                <a:ea typeface="Lato"/>
                <a:cs typeface="Lato"/>
                <a:sym typeface="Lato"/>
              </a:rPr>
              <a:t>. As in if you were to remove them from the control flow can still go on.</a:t>
            </a:r>
            <a:endParaRPr sz="600">
              <a:solidFill>
                <a:schemeClr val="dk1"/>
              </a:solidFill>
              <a:latin typeface="Lato"/>
              <a:ea typeface="Lato"/>
              <a:cs typeface="Lato"/>
              <a:sym typeface="Lato"/>
            </a:endParaRPr>
          </a:p>
          <a:p>
            <a:pPr marL="0" lvl="0" indent="0" algn="l" rtl="0">
              <a:spcBef>
                <a:spcPts val="0"/>
              </a:spcBef>
              <a:spcAft>
                <a:spcPts val="0"/>
              </a:spcAft>
              <a:buNone/>
            </a:pPr>
            <a:r>
              <a:rPr lang="en" sz="600">
                <a:solidFill>
                  <a:schemeClr val="dk1"/>
                </a:solidFill>
                <a:latin typeface="Lato"/>
                <a:ea typeface="Lato"/>
                <a:cs typeface="Lato"/>
                <a:sym typeface="Lato"/>
              </a:rPr>
              <a:t>Also this is a </a:t>
            </a:r>
            <a:r>
              <a:rPr lang="en" sz="600" b="1" u="sng">
                <a:solidFill>
                  <a:schemeClr val="dk1"/>
                </a:solidFill>
                <a:latin typeface="Lato"/>
                <a:ea typeface="Lato"/>
                <a:cs typeface="Lato"/>
                <a:sym typeface="Lato"/>
              </a:rPr>
              <a:t>simplified version</a:t>
            </a:r>
            <a:r>
              <a:rPr lang="en" sz="600" b="1">
                <a:solidFill>
                  <a:schemeClr val="dk1"/>
                </a:solidFill>
                <a:latin typeface="Lato"/>
                <a:ea typeface="Lato"/>
                <a:cs typeface="Lato"/>
                <a:sym typeface="Lato"/>
              </a:rPr>
              <a:t>.</a:t>
            </a:r>
            <a:endParaRPr sz="600" b="1">
              <a:solidFill>
                <a:schemeClr val="dk1"/>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76"/>
          <p:cNvSpPr txBox="1">
            <a:spLocks noGrp="1"/>
          </p:cNvSpPr>
          <p:nvPr>
            <p:ph type="title"/>
          </p:nvPr>
        </p:nvSpPr>
        <p:spPr>
          <a:xfrm>
            <a:off x="739800" y="0"/>
            <a:ext cx="61173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ESP32 CAM on Start</a:t>
            </a:r>
            <a:endParaRPr/>
          </a:p>
        </p:txBody>
      </p:sp>
      <p:sp>
        <p:nvSpPr>
          <p:cNvPr id="865" name="Google Shape;865;p76"/>
          <p:cNvSpPr txBox="1"/>
          <p:nvPr/>
        </p:nvSpPr>
        <p:spPr>
          <a:xfrm>
            <a:off x="717450" y="855900"/>
            <a:ext cx="2108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Initialise socket</a:t>
            </a:r>
            <a:endParaRPr sz="1800">
              <a:solidFill>
                <a:schemeClr val="dk1"/>
              </a:solidFill>
              <a:latin typeface="Lato"/>
              <a:ea typeface="Lato"/>
              <a:cs typeface="Lato"/>
              <a:sym typeface="Lato"/>
            </a:endParaRPr>
          </a:p>
        </p:txBody>
      </p:sp>
      <p:sp>
        <p:nvSpPr>
          <p:cNvPr id="866" name="Google Shape;866;p76"/>
          <p:cNvSpPr txBox="1"/>
          <p:nvPr/>
        </p:nvSpPr>
        <p:spPr>
          <a:xfrm>
            <a:off x="6542825" y="855900"/>
            <a:ext cx="1688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Initialise Wifi</a:t>
            </a:r>
            <a:endParaRPr sz="1800">
              <a:solidFill>
                <a:schemeClr val="dk1"/>
              </a:solidFill>
              <a:latin typeface="Lato"/>
              <a:ea typeface="Lato"/>
              <a:cs typeface="Lato"/>
              <a:sym typeface="Lato"/>
            </a:endParaRPr>
          </a:p>
        </p:txBody>
      </p:sp>
      <p:pic>
        <p:nvPicPr>
          <p:cNvPr id="867" name="Google Shape;867;p76"/>
          <p:cNvPicPr preferRelativeResize="0"/>
          <p:nvPr/>
        </p:nvPicPr>
        <p:blipFill rotWithShape="1">
          <a:blip r:embed="rId3">
            <a:alphaModFix/>
          </a:blip>
          <a:srcRect r="61578"/>
          <a:stretch/>
        </p:blipFill>
        <p:spPr>
          <a:xfrm>
            <a:off x="6304025" y="1317600"/>
            <a:ext cx="2341549" cy="154250"/>
          </a:xfrm>
          <a:prstGeom prst="rect">
            <a:avLst/>
          </a:prstGeom>
          <a:noFill/>
          <a:ln>
            <a:noFill/>
          </a:ln>
        </p:spPr>
      </p:pic>
      <p:sp>
        <p:nvSpPr>
          <p:cNvPr id="868" name="Google Shape;868;p76"/>
          <p:cNvSpPr txBox="1"/>
          <p:nvPr/>
        </p:nvSpPr>
        <p:spPr>
          <a:xfrm>
            <a:off x="6098050" y="1580325"/>
            <a:ext cx="297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Lato"/>
                <a:ea typeface="Lato"/>
                <a:cs typeface="Lato"/>
                <a:sym typeface="Lato"/>
              </a:rPr>
              <a:t>Make WLAN network interface that connects to Wifi’s Access points and activate the station interface</a:t>
            </a:r>
            <a:endParaRPr sz="800">
              <a:solidFill>
                <a:schemeClr val="dk1"/>
              </a:solidFill>
              <a:latin typeface="Lato"/>
              <a:ea typeface="Lato"/>
              <a:cs typeface="Lato"/>
              <a:sym typeface="Lato"/>
            </a:endParaRPr>
          </a:p>
        </p:txBody>
      </p:sp>
      <p:pic>
        <p:nvPicPr>
          <p:cNvPr id="869" name="Google Shape;869;p76"/>
          <p:cNvPicPr preferRelativeResize="0"/>
          <p:nvPr/>
        </p:nvPicPr>
        <p:blipFill rotWithShape="1">
          <a:blip r:embed="rId4">
            <a:alphaModFix/>
          </a:blip>
          <a:srcRect r="62888"/>
          <a:stretch/>
        </p:blipFill>
        <p:spPr>
          <a:xfrm>
            <a:off x="6831863" y="1471850"/>
            <a:ext cx="1239324" cy="154250"/>
          </a:xfrm>
          <a:prstGeom prst="rect">
            <a:avLst/>
          </a:prstGeom>
          <a:noFill/>
          <a:ln>
            <a:noFill/>
          </a:ln>
        </p:spPr>
      </p:pic>
      <p:pic>
        <p:nvPicPr>
          <p:cNvPr id="870" name="Google Shape;870;p76"/>
          <p:cNvPicPr preferRelativeResize="0"/>
          <p:nvPr/>
        </p:nvPicPr>
        <p:blipFill>
          <a:blip r:embed="rId5">
            <a:alphaModFix/>
          </a:blip>
          <a:stretch>
            <a:fillRect/>
          </a:stretch>
        </p:blipFill>
        <p:spPr>
          <a:xfrm>
            <a:off x="6446100" y="2119900"/>
            <a:ext cx="1905000" cy="190500"/>
          </a:xfrm>
          <a:prstGeom prst="rect">
            <a:avLst/>
          </a:prstGeom>
          <a:noFill/>
          <a:ln>
            <a:noFill/>
          </a:ln>
        </p:spPr>
      </p:pic>
      <p:sp>
        <p:nvSpPr>
          <p:cNvPr id="871" name="Google Shape;871;p76"/>
          <p:cNvSpPr txBox="1"/>
          <p:nvPr/>
        </p:nvSpPr>
        <p:spPr>
          <a:xfrm>
            <a:off x="6579825" y="2274150"/>
            <a:ext cx="1729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Lato"/>
                <a:ea typeface="Lato"/>
                <a:cs typeface="Lato"/>
                <a:sym typeface="Lato"/>
              </a:rPr>
              <a:t>Scans for all available access points</a:t>
            </a:r>
            <a:endParaRPr sz="800">
              <a:solidFill>
                <a:schemeClr val="dk1"/>
              </a:solidFill>
              <a:latin typeface="Lato"/>
              <a:ea typeface="Lato"/>
              <a:cs typeface="Lato"/>
              <a:sym typeface="Lato"/>
            </a:endParaRPr>
          </a:p>
        </p:txBody>
      </p:sp>
      <p:cxnSp>
        <p:nvCxnSpPr>
          <p:cNvPr id="872" name="Google Shape;872;p76"/>
          <p:cNvCxnSpPr>
            <a:endCxn id="870" idx="0"/>
          </p:cNvCxnSpPr>
          <p:nvPr/>
        </p:nvCxnSpPr>
        <p:spPr>
          <a:xfrm>
            <a:off x="7388700" y="1925500"/>
            <a:ext cx="9900" cy="194400"/>
          </a:xfrm>
          <a:prstGeom prst="straightConnector1">
            <a:avLst/>
          </a:prstGeom>
          <a:noFill/>
          <a:ln w="9525" cap="flat" cmpd="sng">
            <a:solidFill>
              <a:schemeClr val="dk1"/>
            </a:solidFill>
            <a:prstDash val="solid"/>
            <a:round/>
            <a:headEnd type="none" w="med" len="med"/>
            <a:tailEnd type="triangle" w="med" len="med"/>
          </a:ln>
        </p:spPr>
      </p:cxnSp>
      <p:sp>
        <p:nvSpPr>
          <p:cNvPr id="873" name="Google Shape;873;p76"/>
          <p:cNvSpPr txBox="1"/>
          <p:nvPr/>
        </p:nvSpPr>
        <p:spPr>
          <a:xfrm>
            <a:off x="6609900" y="3077600"/>
            <a:ext cx="172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Lato"/>
                <a:ea typeface="Lato"/>
                <a:cs typeface="Lato"/>
                <a:sym typeface="Lato"/>
              </a:rPr>
              <a:t>Check if from all the access points they have the same ssid as the one we want to connect</a:t>
            </a:r>
            <a:endParaRPr sz="800">
              <a:solidFill>
                <a:schemeClr val="dk1"/>
              </a:solidFill>
              <a:latin typeface="Lato"/>
              <a:ea typeface="Lato"/>
              <a:cs typeface="Lato"/>
              <a:sym typeface="Lato"/>
            </a:endParaRPr>
          </a:p>
        </p:txBody>
      </p:sp>
      <p:cxnSp>
        <p:nvCxnSpPr>
          <p:cNvPr id="874" name="Google Shape;874;p76"/>
          <p:cNvCxnSpPr/>
          <p:nvPr/>
        </p:nvCxnSpPr>
        <p:spPr>
          <a:xfrm>
            <a:off x="7388850" y="2535225"/>
            <a:ext cx="9900" cy="194400"/>
          </a:xfrm>
          <a:prstGeom prst="straightConnector1">
            <a:avLst/>
          </a:prstGeom>
          <a:noFill/>
          <a:ln w="9525" cap="flat" cmpd="sng">
            <a:solidFill>
              <a:schemeClr val="dk1"/>
            </a:solidFill>
            <a:prstDash val="solid"/>
            <a:round/>
            <a:headEnd type="none" w="med" len="med"/>
            <a:tailEnd type="triangle" w="med" len="med"/>
          </a:ln>
        </p:spPr>
      </p:cxnSp>
      <p:cxnSp>
        <p:nvCxnSpPr>
          <p:cNvPr id="875" name="Google Shape;875;p76"/>
          <p:cNvCxnSpPr/>
          <p:nvPr/>
        </p:nvCxnSpPr>
        <p:spPr>
          <a:xfrm>
            <a:off x="7388850" y="3525825"/>
            <a:ext cx="9900" cy="194400"/>
          </a:xfrm>
          <a:prstGeom prst="straightConnector1">
            <a:avLst/>
          </a:prstGeom>
          <a:noFill/>
          <a:ln w="9525" cap="flat" cmpd="sng">
            <a:solidFill>
              <a:schemeClr val="dk1"/>
            </a:solidFill>
            <a:prstDash val="solid"/>
            <a:round/>
            <a:headEnd type="none" w="med" len="med"/>
            <a:tailEnd type="triangle" w="med" len="med"/>
          </a:ln>
        </p:spPr>
      </p:cxnSp>
      <p:pic>
        <p:nvPicPr>
          <p:cNvPr id="876" name="Google Shape;876;p76"/>
          <p:cNvPicPr preferRelativeResize="0"/>
          <p:nvPr/>
        </p:nvPicPr>
        <p:blipFill rotWithShape="1">
          <a:blip r:embed="rId6">
            <a:alphaModFix/>
          </a:blip>
          <a:srcRect r="35350"/>
          <a:stretch/>
        </p:blipFill>
        <p:spPr>
          <a:xfrm>
            <a:off x="6098050" y="3796000"/>
            <a:ext cx="2783400" cy="247650"/>
          </a:xfrm>
          <a:prstGeom prst="rect">
            <a:avLst/>
          </a:prstGeom>
          <a:noFill/>
          <a:ln>
            <a:noFill/>
          </a:ln>
        </p:spPr>
      </p:pic>
      <p:sp>
        <p:nvSpPr>
          <p:cNvPr id="877" name="Google Shape;877;p76"/>
          <p:cNvSpPr txBox="1"/>
          <p:nvPr/>
        </p:nvSpPr>
        <p:spPr>
          <a:xfrm>
            <a:off x="6722500" y="3979675"/>
            <a:ext cx="1729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Lato"/>
                <a:ea typeface="Lato"/>
                <a:cs typeface="Lato"/>
                <a:sym typeface="Lato"/>
              </a:rPr>
              <a:t>Connect to the wifi’s access point of the SSID we specified</a:t>
            </a:r>
            <a:endParaRPr sz="800">
              <a:solidFill>
                <a:schemeClr val="dk1"/>
              </a:solidFill>
              <a:latin typeface="Lato"/>
              <a:ea typeface="Lato"/>
              <a:cs typeface="Lato"/>
              <a:sym typeface="Lato"/>
            </a:endParaRPr>
          </a:p>
        </p:txBody>
      </p:sp>
      <p:pic>
        <p:nvPicPr>
          <p:cNvPr id="878" name="Google Shape;878;p76"/>
          <p:cNvPicPr preferRelativeResize="0"/>
          <p:nvPr/>
        </p:nvPicPr>
        <p:blipFill>
          <a:blip r:embed="rId7">
            <a:alphaModFix/>
          </a:blip>
          <a:stretch>
            <a:fillRect/>
          </a:stretch>
        </p:blipFill>
        <p:spPr>
          <a:xfrm>
            <a:off x="6298463" y="2762750"/>
            <a:ext cx="2200275" cy="390525"/>
          </a:xfrm>
          <a:prstGeom prst="rect">
            <a:avLst/>
          </a:prstGeom>
          <a:noFill/>
          <a:ln>
            <a:noFill/>
          </a:ln>
        </p:spPr>
      </p:pic>
      <p:cxnSp>
        <p:nvCxnSpPr>
          <p:cNvPr id="879" name="Google Shape;879;p76"/>
          <p:cNvCxnSpPr>
            <a:stCxn id="878" idx="1"/>
            <a:endCxn id="870" idx="1"/>
          </p:cNvCxnSpPr>
          <p:nvPr/>
        </p:nvCxnSpPr>
        <p:spPr>
          <a:xfrm rot="10800000" flipH="1">
            <a:off x="6298463" y="2215213"/>
            <a:ext cx="147600" cy="742800"/>
          </a:xfrm>
          <a:prstGeom prst="bentConnector3">
            <a:avLst>
              <a:gd name="adj1" fmla="val -161331"/>
            </a:avLst>
          </a:prstGeom>
          <a:noFill/>
          <a:ln w="9525" cap="flat" cmpd="sng">
            <a:solidFill>
              <a:schemeClr val="dk1"/>
            </a:solidFill>
            <a:prstDash val="solid"/>
            <a:round/>
            <a:headEnd type="none" w="med" len="med"/>
            <a:tailEnd type="none" w="med" len="med"/>
          </a:ln>
        </p:spPr>
      </p:cxnSp>
      <p:cxnSp>
        <p:nvCxnSpPr>
          <p:cNvPr id="880" name="Google Shape;880;p76"/>
          <p:cNvCxnSpPr>
            <a:stCxn id="877" idx="2"/>
            <a:endCxn id="870" idx="1"/>
          </p:cNvCxnSpPr>
          <p:nvPr/>
        </p:nvCxnSpPr>
        <p:spPr>
          <a:xfrm rot="5400000" flipH="1">
            <a:off x="5918950" y="2742325"/>
            <a:ext cx="2195700" cy="1141200"/>
          </a:xfrm>
          <a:prstGeom prst="bentConnector4">
            <a:avLst>
              <a:gd name="adj1" fmla="val -4216"/>
              <a:gd name="adj2" fmla="val 138212"/>
            </a:avLst>
          </a:prstGeom>
          <a:noFill/>
          <a:ln w="9525" cap="flat" cmpd="sng">
            <a:solidFill>
              <a:schemeClr val="dk1"/>
            </a:solidFill>
            <a:prstDash val="solid"/>
            <a:round/>
            <a:headEnd type="none" w="med" len="med"/>
            <a:tailEnd type="none" w="med" len="med"/>
          </a:ln>
        </p:spPr>
      </p:cxnSp>
      <p:sp>
        <p:nvSpPr>
          <p:cNvPr id="881" name="Google Shape;881;p76"/>
          <p:cNvSpPr txBox="1"/>
          <p:nvPr/>
        </p:nvSpPr>
        <p:spPr>
          <a:xfrm>
            <a:off x="4578275" y="2958025"/>
            <a:ext cx="1042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Lato"/>
                <a:ea typeface="Lato"/>
                <a:cs typeface="Lato"/>
                <a:sym typeface="Lato"/>
              </a:rPr>
              <a:t>Repeat until we are connected</a:t>
            </a:r>
            <a:endParaRPr sz="800">
              <a:solidFill>
                <a:schemeClr val="dk1"/>
              </a:solidFill>
              <a:latin typeface="Lato"/>
              <a:ea typeface="Lato"/>
              <a:cs typeface="Lato"/>
              <a:sym typeface="Lato"/>
            </a:endParaRPr>
          </a:p>
        </p:txBody>
      </p:sp>
      <p:pic>
        <p:nvPicPr>
          <p:cNvPr id="882" name="Google Shape;882;p76"/>
          <p:cNvPicPr preferRelativeResize="0"/>
          <p:nvPr/>
        </p:nvPicPr>
        <p:blipFill>
          <a:blip r:embed="rId8">
            <a:alphaModFix/>
          </a:blip>
          <a:stretch>
            <a:fillRect/>
          </a:stretch>
        </p:blipFill>
        <p:spPr>
          <a:xfrm>
            <a:off x="4264438" y="3389120"/>
            <a:ext cx="1577275" cy="85105"/>
          </a:xfrm>
          <a:prstGeom prst="rect">
            <a:avLst/>
          </a:prstGeom>
          <a:noFill/>
          <a:ln>
            <a:noFill/>
          </a:ln>
        </p:spPr>
      </p:pic>
      <p:sp>
        <p:nvSpPr>
          <p:cNvPr id="883" name="Google Shape;883;p76"/>
          <p:cNvSpPr txBox="1"/>
          <p:nvPr/>
        </p:nvSpPr>
        <p:spPr>
          <a:xfrm>
            <a:off x="4839750" y="4441625"/>
            <a:ext cx="42804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Ensure that we will always connect to wifi if the access point is available</a:t>
            </a:r>
            <a:endParaRPr>
              <a:solidFill>
                <a:schemeClr val="dk1"/>
              </a:solidFill>
              <a:latin typeface="Lato"/>
              <a:ea typeface="Lato"/>
              <a:cs typeface="Lato"/>
              <a:sym typeface="Lato"/>
            </a:endParaRPr>
          </a:p>
        </p:txBody>
      </p:sp>
      <p:cxnSp>
        <p:nvCxnSpPr>
          <p:cNvPr id="884" name="Google Shape;884;p76"/>
          <p:cNvCxnSpPr/>
          <p:nvPr/>
        </p:nvCxnSpPr>
        <p:spPr>
          <a:xfrm>
            <a:off x="4139225" y="1250525"/>
            <a:ext cx="33000" cy="3678600"/>
          </a:xfrm>
          <a:prstGeom prst="straightConnector1">
            <a:avLst/>
          </a:prstGeom>
          <a:noFill/>
          <a:ln w="9525" cap="flat" cmpd="sng">
            <a:solidFill>
              <a:schemeClr val="dk1"/>
            </a:solidFill>
            <a:prstDash val="solid"/>
            <a:round/>
            <a:headEnd type="none" w="med" len="med"/>
            <a:tailEnd type="none" w="med" len="med"/>
          </a:ln>
        </p:spPr>
      </p:cxnSp>
      <p:pic>
        <p:nvPicPr>
          <p:cNvPr id="885" name="Google Shape;885;p76"/>
          <p:cNvPicPr preferRelativeResize="0"/>
          <p:nvPr/>
        </p:nvPicPr>
        <p:blipFill>
          <a:blip r:embed="rId9">
            <a:alphaModFix/>
          </a:blip>
          <a:stretch>
            <a:fillRect/>
          </a:stretch>
        </p:blipFill>
        <p:spPr>
          <a:xfrm>
            <a:off x="505275" y="1352888"/>
            <a:ext cx="2447925" cy="190500"/>
          </a:xfrm>
          <a:prstGeom prst="rect">
            <a:avLst/>
          </a:prstGeom>
          <a:noFill/>
          <a:ln>
            <a:noFill/>
          </a:ln>
        </p:spPr>
      </p:pic>
      <p:sp>
        <p:nvSpPr>
          <p:cNvPr id="886" name="Google Shape;886;p76"/>
          <p:cNvSpPr txBox="1"/>
          <p:nvPr/>
        </p:nvSpPr>
        <p:spPr>
          <a:xfrm>
            <a:off x="228175" y="1731075"/>
            <a:ext cx="327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Lato"/>
                <a:ea typeface="Lato"/>
                <a:cs typeface="Lato"/>
                <a:sym typeface="Lato"/>
              </a:rPr>
              <a:t>Makes a socket object with the address family of AF_INET and of SOCK_STREAM socket type. Then connect to server</a:t>
            </a:r>
            <a:endParaRPr sz="800">
              <a:solidFill>
                <a:schemeClr val="dk1"/>
              </a:solidFill>
              <a:latin typeface="Lato"/>
              <a:ea typeface="Lato"/>
              <a:cs typeface="Lato"/>
              <a:sym typeface="Lato"/>
            </a:endParaRPr>
          </a:p>
        </p:txBody>
      </p:sp>
      <p:cxnSp>
        <p:nvCxnSpPr>
          <p:cNvPr id="887" name="Google Shape;887;p76"/>
          <p:cNvCxnSpPr>
            <a:stCxn id="886" idx="2"/>
            <a:endCxn id="888" idx="0"/>
          </p:cNvCxnSpPr>
          <p:nvPr/>
        </p:nvCxnSpPr>
        <p:spPr>
          <a:xfrm>
            <a:off x="1868125" y="2162175"/>
            <a:ext cx="0" cy="184800"/>
          </a:xfrm>
          <a:prstGeom prst="straightConnector1">
            <a:avLst/>
          </a:prstGeom>
          <a:noFill/>
          <a:ln w="9525" cap="flat" cmpd="sng">
            <a:solidFill>
              <a:schemeClr val="dk1"/>
            </a:solidFill>
            <a:prstDash val="solid"/>
            <a:round/>
            <a:headEnd type="none" w="med" len="med"/>
            <a:tailEnd type="triangle" w="med" len="med"/>
          </a:ln>
        </p:spPr>
      </p:cxnSp>
      <p:pic>
        <p:nvPicPr>
          <p:cNvPr id="889" name="Google Shape;889;p76"/>
          <p:cNvPicPr preferRelativeResize="0"/>
          <p:nvPr/>
        </p:nvPicPr>
        <p:blipFill>
          <a:blip r:embed="rId10">
            <a:alphaModFix/>
          </a:blip>
          <a:stretch>
            <a:fillRect/>
          </a:stretch>
        </p:blipFill>
        <p:spPr>
          <a:xfrm>
            <a:off x="927200" y="2353350"/>
            <a:ext cx="1905000" cy="706582"/>
          </a:xfrm>
          <a:prstGeom prst="rect">
            <a:avLst/>
          </a:prstGeom>
          <a:noFill/>
          <a:ln>
            <a:noFill/>
          </a:ln>
        </p:spPr>
      </p:pic>
      <p:pic>
        <p:nvPicPr>
          <p:cNvPr id="890" name="Google Shape;890;p76"/>
          <p:cNvPicPr preferRelativeResize="0"/>
          <p:nvPr/>
        </p:nvPicPr>
        <p:blipFill>
          <a:blip r:embed="rId11">
            <a:alphaModFix/>
          </a:blip>
          <a:stretch>
            <a:fillRect/>
          </a:stretch>
        </p:blipFill>
        <p:spPr>
          <a:xfrm>
            <a:off x="229913" y="1570375"/>
            <a:ext cx="3686175" cy="219075"/>
          </a:xfrm>
          <a:prstGeom prst="rect">
            <a:avLst/>
          </a:prstGeom>
          <a:noFill/>
          <a:ln>
            <a:noFill/>
          </a:ln>
        </p:spPr>
      </p:pic>
      <p:sp>
        <p:nvSpPr>
          <p:cNvPr id="891" name="Google Shape;891;p76"/>
          <p:cNvSpPr txBox="1"/>
          <p:nvPr/>
        </p:nvSpPr>
        <p:spPr>
          <a:xfrm>
            <a:off x="505275" y="3043125"/>
            <a:ext cx="327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Lato"/>
                <a:ea typeface="Lato"/>
                <a:cs typeface="Lato"/>
                <a:sym typeface="Lato"/>
              </a:rPr>
              <a:t>Wait for server to recognise that a client has been connected. </a:t>
            </a:r>
            <a:endParaRPr sz="800">
              <a:solidFill>
                <a:schemeClr val="dk1"/>
              </a:solidFill>
              <a:latin typeface="Lato"/>
              <a:ea typeface="Lato"/>
              <a:cs typeface="Lato"/>
              <a:sym typeface="Lato"/>
            </a:endParaRPr>
          </a:p>
          <a:p>
            <a:pPr marL="457200" lvl="0" indent="-279400" algn="l" rtl="0">
              <a:spcBef>
                <a:spcPts val="0"/>
              </a:spcBef>
              <a:spcAft>
                <a:spcPts val="0"/>
              </a:spcAft>
              <a:buClr>
                <a:schemeClr val="dk1"/>
              </a:buClr>
              <a:buSzPts val="800"/>
              <a:buFont typeface="Lato"/>
              <a:buChar char="-"/>
            </a:pPr>
            <a:r>
              <a:rPr lang="en" sz="800">
                <a:solidFill>
                  <a:schemeClr val="dk1"/>
                </a:solidFill>
                <a:latin typeface="Lato"/>
                <a:ea typeface="Lato"/>
                <a:cs typeface="Lato"/>
                <a:sym typeface="Lato"/>
              </a:rPr>
              <a:t>Over here the client waits for the request for id from server</a:t>
            </a:r>
            <a:endParaRPr sz="800">
              <a:solidFill>
                <a:schemeClr val="dk1"/>
              </a:solidFill>
              <a:latin typeface="Lato"/>
              <a:ea typeface="Lato"/>
              <a:cs typeface="Lato"/>
              <a:sym typeface="Lato"/>
            </a:endParaRPr>
          </a:p>
        </p:txBody>
      </p:sp>
      <p:cxnSp>
        <p:nvCxnSpPr>
          <p:cNvPr id="892" name="Google Shape;892;p76"/>
          <p:cNvCxnSpPr/>
          <p:nvPr/>
        </p:nvCxnSpPr>
        <p:spPr>
          <a:xfrm>
            <a:off x="1868125" y="3381375"/>
            <a:ext cx="0" cy="184800"/>
          </a:xfrm>
          <a:prstGeom prst="straightConnector1">
            <a:avLst/>
          </a:prstGeom>
          <a:noFill/>
          <a:ln w="9525" cap="flat" cmpd="sng">
            <a:solidFill>
              <a:schemeClr val="dk1"/>
            </a:solidFill>
            <a:prstDash val="solid"/>
            <a:round/>
            <a:headEnd type="none" w="med" len="med"/>
            <a:tailEnd type="triangle" w="med" len="med"/>
          </a:ln>
        </p:spPr>
      </p:cxnSp>
      <p:pic>
        <p:nvPicPr>
          <p:cNvPr id="893" name="Google Shape;893;p76"/>
          <p:cNvPicPr preferRelativeResize="0"/>
          <p:nvPr/>
        </p:nvPicPr>
        <p:blipFill>
          <a:blip r:embed="rId12">
            <a:alphaModFix/>
          </a:blip>
          <a:stretch>
            <a:fillRect/>
          </a:stretch>
        </p:blipFill>
        <p:spPr>
          <a:xfrm>
            <a:off x="348988" y="3623825"/>
            <a:ext cx="3448050" cy="923925"/>
          </a:xfrm>
          <a:prstGeom prst="rect">
            <a:avLst/>
          </a:prstGeom>
          <a:noFill/>
          <a:ln>
            <a:noFill/>
          </a:ln>
        </p:spPr>
      </p:pic>
      <p:sp>
        <p:nvSpPr>
          <p:cNvPr id="894" name="Google Shape;894;p76"/>
          <p:cNvSpPr txBox="1"/>
          <p:nvPr/>
        </p:nvSpPr>
        <p:spPr>
          <a:xfrm>
            <a:off x="733875" y="4471550"/>
            <a:ext cx="3051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Lato"/>
                <a:ea typeface="Lato"/>
                <a:cs typeface="Lato"/>
                <a:sym typeface="Lato"/>
              </a:rPr>
              <a:t>Sends the id it wants to be called on in the server side.</a:t>
            </a:r>
            <a:endParaRPr sz="800">
              <a:solidFill>
                <a:schemeClr val="dk1"/>
              </a:solidFill>
              <a:latin typeface="Lato"/>
              <a:ea typeface="Lato"/>
              <a:cs typeface="Lato"/>
              <a:sym typeface="Lato"/>
            </a:endParaRPr>
          </a:p>
          <a:p>
            <a:pPr marL="457200" lvl="0" indent="-279400" algn="l" rtl="0">
              <a:spcBef>
                <a:spcPts val="0"/>
              </a:spcBef>
              <a:spcAft>
                <a:spcPts val="0"/>
              </a:spcAft>
              <a:buClr>
                <a:schemeClr val="dk1"/>
              </a:buClr>
              <a:buSzPts val="800"/>
              <a:buFont typeface="Lato"/>
              <a:buChar char="-"/>
            </a:pPr>
            <a:r>
              <a:rPr lang="en" sz="800">
                <a:solidFill>
                  <a:schemeClr val="dk1"/>
                </a:solidFill>
                <a:latin typeface="Lato"/>
                <a:ea typeface="Lato"/>
                <a:cs typeface="Lato"/>
                <a:sym typeface="Lato"/>
              </a:rPr>
              <a:t>Then wait until the server finishes registering the client</a:t>
            </a:r>
            <a:endParaRPr sz="800">
              <a:solidFill>
                <a:schemeClr val="dk1"/>
              </a:solidFill>
              <a:latin typeface="Lato"/>
              <a:ea typeface="Lato"/>
              <a:cs typeface="Lato"/>
              <a:sym typeface="Lato"/>
            </a:endParaRPr>
          </a:p>
          <a:p>
            <a:pPr marL="457200" lvl="0" indent="-279400" algn="l" rtl="0">
              <a:spcBef>
                <a:spcPts val="0"/>
              </a:spcBef>
              <a:spcAft>
                <a:spcPts val="0"/>
              </a:spcAft>
              <a:buClr>
                <a:schemeClr val="dk1"/>
              </a:buClr>
              <a:buSzPts val="800"/>
              <a:buFont typeface="Lato"/>
              <a:buChar char="-"/>
            </a:pPr>
            <a:r>
              <a:rPr lang="en" sz="800">
                <a:solidFill>
                  <a:schemeClr val="dk1"/>
                </a:solidFill>
                <a:latin typeface="Lato"/>
                <a:ea typeface="Lato"/>
                <a:cs typeface="Lato"/>
                <a:sym typeface="Lato"/>
              </a:rPr>
              <a:t>More can be seen in the assignment</a:t>
            </a:r>
            <a:endParaRPr sz="800">
              <a:solidFill>
                <a:schemeClr val="dk1"/>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77"/>
          <p:cNvSpPr txBox="1">
            <a:spLocks noGrp="1"/>
          </p:cNvSpPr>
          <p:nvPr>
            <p:ph type="title"/>
          </p:nvPr>
        </p:nvSpPr>
        <p:spPr>
          <a:xfrm>
            <a:off x="739800" y="0"/>
            <a:ext cx="61173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ESP32 Wroom on Start</a:t>
            </a:r>
            <a:endParaRPr/>
          </a:p>
        </p:txBody>
      </p:sp>
      <p:pic>
        <p:nvPicPr>
          <p:cNvPr id="900" name="Google Shape;900;p77"/>
          <p:cNvPicPr preferRelativeResize="0"/>
          <p:nvPr/>
        </p:nvPicPr>
        <p:blipFill>
          <a:blip r:embed="rId3">
            <a:alphaModFix/>
          </a:blip>
          <a:stretch>
            <a:fillRect/>
          </a:stretch>
        </p:blipFill>
        <p:spPr>
          <a:xfrm>
            <a:off x="4371975" y="2827925"/>
            <a:ext cx="4772025" cy="304800"/>
          </a:xfrm>
          <a:prstGeom prst="rect">
            <a:avLst/>
          </a:prstGeom>
          <a:noFill/>
          <a:ln>
            <a:noFill/>
          </a:ln>
        </p:spPr>
      </p:pic>
      <p:pic>
        <p:nvPicPr>
          <p:cNvPr id="901" name="Google Shape;901;p77"/>
          <p:cNvPicPr preferRelativeResize="0"/>
          <p:nvPr/>
        </p:nvPicPr>
        <p:blipFill rotWithShape="1">
          <a:blip r:embed="rId4">
            <a:alphaModFix/>
          </a:blip>
          <a:srcRect r="3873" b="-10"/>
          <a:stretch/>
        </p:blipFill>
        <p:spPr>
          <a:xfrm>
            <a:off x="5847575" y="3378725"/>
            <a:ext cx="3198451" cy="242700"/>
          </a:xfrm>
          <a:prstGeom prst="rect">
            <a:avLst/>
          </a:prstGeom>
          <a:noFill/>
          <a:ln>
            <a:noFill/>
          </a:ln>
        </p:spPr>
      </p:pic>
      <p:pic>
        <p:nvPicPr>
          <p:cNvPr id="902" name="Google Shape;902;p77"/>
          <p:cNvPicPr preferRelativeResize="0"/>
          <p:nvPr/>
        </p:nvPicPr>
        <p:blipFill>
          <a:blip r:embed="rId5">
            <a:alphaModFix/>
          </a:blip>
          <a:stretch>
            <a:fillRect/>
          </a:stretch>
        </p:blipFill>
        <p:spPr>
          <a:xfrm>
            <a:off x="5667400" y="3621421"/>
            <a:ext cx="3399149" cy="236903"/>
          </a:xfrm>
          <a:prstGeom prst="rect">
            <a:avLst/>
          </a:prstGeom>
          <a:noFill/>
          <a:ln>
            <a:noFill/>
          </a:ln>
        </p:spPr>
      </p:pic>
      <p:pic>
        <p:nvPicPr>
          <p:cNvPr id="903" name="Google Shape;903;p77"/>
          <p:cNvPicPr preferRelativeResize="0"/>
          <p:nvPr/>
        </p:nvPicPr>
        <p:blipFill>
          <a:blip r:embed="rId6">
            <a:alphaModFix/>
          </a:blip>
          <a:stretch>
            <a:fillRect/>
          </a:stretch>
        </p:blipFill>
        <p:spPr>
          <a:xfrm>
            <a:off x="4332613" y="4320525"/>
            <a:ext cx="4733925" cy="314325"/>
          </a:xfrm>
          <a:prstGeom prst="rect">
            <a:avLst/>
          </a:prstGeom>
          <a:noFill/>
          <a:ln>
            <a:noFill/>
          </a:ln>
        </p:spPr>
      </p:pic>
      <p:sp>
        <p:nvSpPr>
          <p:cNvPr id="904" name="Google Shape;904;p77"/>
          <p:cNvSpPr txBox="1"/>
          <p:nvPr/>
        </p:nvSpPr>
        <p:spPr>
          <a:xfrm>
            <a:off x="56375" y="2827925"/>
            <a:ext cx="5715000" cy="222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Lato"/>
                <a:ea typeface="Lato"/>
                <a:cs typeface="Lato"/>
                <a:sym typeface="Lato"/>
              </a:rPr>
              <a:t>Initialise the weight sensor readings</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On start, weigh the cabinet when its empty(128g) and when it has a predetermined weight(481g)</a:t>
            </a:r>
            <a:endParaRPr sz="1300">
              <a:solidFill>
                <a:schemeClr val="dk1"/>
              </a:solidFill>
              <a:latin typeface="Lato"/>
              <a:ea typeface="Lato"/>
              <a:cs typeface="Lato"/>
              <a:sym typeface="Lato"/>
            </a:endParaRPr>
          </a:p>
          <a:p>
            <a:pPr marL="914400" lvl="1" indent="-311150" algn="l" rtl="0">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It reads the load cell for 50 times and give you the average of the weight</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Assuming the weight and load cell readings are linearly proportional</a:t>
            </a:r>
            <a:endParaRPr sz="1300">
              <a:solidFill>
                <a:schemeClr val="dk1"/>
              </a:solidFill>
              <a:latin typeface="Lato"/>
              <a:ea typeface="Lato"/>
              <a:cs typeface="Lato"/>
              <a:sym typeface="Lato"/>
            </a:endParaRPr>
          </a:p>
          <a:p>
            <a:pPr marL="914400" lvl="1" indent="-311150" algn="l" rtl="0">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Find the gradient and y-intercept</a:t>
            </a:r>
            <a:endParaRPr sz="1300">
              <a:solidFill>
                <a:schemeClr val="dk1"/>
              </a:solidFill>
              <a:latin typeface="Lato"/>
              <a:ea typeface="Lato"/>
              <a:cs typeface="Lato"/>
              <a:sym typeface="Lato"/>
            </a:endParaRPr>
          </a:p>
          <a:p>
            <a:pPr marL="0" lvl="0" indent="0" algn="l" rtl="0">
              <a:lnSpc>
                <a:spcPct val="115000"/>
              </a:lnSpc>
              <a:spcBef>
                <a:spcPts val="0"/>
              </a:spcBef>
              <a:spcAft>
                <a:spcPts val="0"/>
              </a:spcAft>
              <a:buNone/>
            </a:pPr>
            <a:endParaRPr sz="1300">
              <a:solidFill>
                <a:schemeClr val="dk1"/>
              </a:solidFill>
              <a:latin typeface="Lato"/>
              <a:ea typeface="Lato"/>
              <a:cs typeface="Lato"/>
              <a:sym typeface="Lato"/>
            </a:endParaRPr>
          </a:p>
          <a:p>
            <a:pPr marL="0" lvl="0" indent="0" algn="l" rtl="0">
              <a:lnSpc>
                <a:spcPct val="115000"/>
              </a:lnSpc>
              <a:spcBef>
                <a:spcPts val="0"/>
              </a:spcBef>
              <a:spcAft>
                <a:spcPts val="0"/>
              </a:spcAft>
              <a:buNone/>
            </a:pPr>
            <a:r>
              <a:rPr lang="en" sz="1300">
                <a:solidFill>
                  <a:schemeClr val="dk1"/>
                </a:solidFill>
                <a:latin typeface="Lato"/>
                <a:ea typeface="Lato"/>
                <a:cs typeface="Lato"/>
                <a:sym typeface="Lato"/>
              </a:rPr>
              <a:t>Similarly to ESP32 CAM, initialise for socket and wifi</a:t>
            </a:r>
            <a:endParaRPr sz="1300">
              <a:solidFill>
                <a:schemeClr val="dk1"/>
              </a:solidFill>
              <a:latin typeface="Lato"/>
              <a:ea typeface="Lato"/>
              <a:cs typeface="Lato"/>
              <a:sym typeface="Lato"/>
            </a:endParaRPr>
          </a:p>
        </p:txBody>
      </p:sp>
      <p:sp>
        <p:nvSpPr>
          <p:cNvPr id="905" name="Google Shape;905;p77"/>
          <p:cNvSpPr txBox="1"/>
          <p:nvPr/>
        </p:nvSpPr>
        <p:spPr>
          <a:xfrm>
            <a:off x="211675" y="762250"/>
            <a:ext cx="439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Initialise the pins according to the diagram</a:t>
            </a:r>
            <a:endParaRPr sz="1800">
              <a:solidFill>
                <a:schemeClr val="dk1"/>
              </a:solidFill>
              <a:latin typeface="Lato"/>
              <a:ea typeface="Lato"/>
              <a:cs typeface="Lato"/>
              <a:sym typeface="Lato"/>
            </a:endParaRPr>
          </a:p>
        </p:txBody>
      </p:sp>
      <p:pic>
        <p:nvPicPr>
          <p:cNvPr id="906" name="Google Shape;906;p77"/>
          <p:cNvPicPr preferRelativeResize="0"/>
          <p:nvPr/>
        </p:nvPicPr>
        <p:blipFill>
          <a:blip r:embed="rId7">
            <a:alphaModFix/>
          </a:blip>
          <a:stretch>
            <a:fillRect/>
          </a:stretch>
        </p:blipFill>
        <p:spPr>
          <a:xfrm>
            <a:off x="4221450" y="1269697"/>
            <a:ext cx="4845100" cy="1463950"/>
          </a:xfrm>
          <a:prstGeom prst="rect">
            <a:avLst/>
          </a:prstGeom>
          <a:noFill/>
          <a:ln>
            <a:noFill/>
          </a:ln>
        </p:spPr>
      </p:pic>
      <p:cxnSp>
        <p:nvCxnSpPr>
          <p:cNvPr id="907" name="Google Shape;907;p77"/>
          <p:cNvCxnSpPr/>
          <p:nvPr/>
        </p:nvCxnSpPr>
        <p:spPr>
          <a:xfrm>
            <a:off x="29725" y="2779400"/>
            <a:ext cx="12435900" cy="42900"/>
          </a:xfrm>
          <a:prstGeom prst="straightConnector1">
            <a:avLst/>
          </a:prstGeom>
          <a:noFill/>
          <a:ln w="9525" cap="flat" cmpd="sng">
            <a:solidFill>
              <a:schemeClr val="dk1"/>
            </a:solidFill>
            <a:prstDash val="solid"/>
            <a:round/>
            <a:headEnd type="none" w="med" len="med"/>
            <a:tailEnd type="none" w="med" len="med"/>
          </a:ln>
        </p:spPr>
      </p:cxnSp>
      <p:pic>
        <p:nvPicPr>
          <p:cNvPr id="908" name="Google Shape;908;p77"/>
          <p:cNvPicPr preferRelativeResize="0"/>
          <p:nvPr/>
        </p:nvPicPr>
        <p:blipFill rotWithShape="1">
          <a:blip r:embed="rId8">
            <a:alphaModFix/>
          </a:blip>
          <a:srcRect r="15368" b="10289"/>
          <a:stretch/>
        </p:blipFill>
        <p:spPr>
          <a:xfrm>
            <a:off x="739800" y="1216925"/>
            <a:ext cx="2666049" cy="1556850"/>
          </a:xfrm>
          <a:prstGeom prst="rect">
            <a:avLst/>
          </a:prstGeom>
          <a:noFill/>
          <a:ln>
            <a:noFill/>
          </a:ln>
        </p:spPr>
      </p:pic>
      <p:cxnSp>
        <p:nvCxnSpPr>
          <p:cNvPr id="909" name="Google Shape;909;p77"/>
          <p:cNvCxnSpPr>
            <a:stCxn id="908" idx="3"/>
            <a:endCxn id="906" idx="1"/>
          </p:cNvCxnSpPr>
          <p:nvPr/>
        </p:nvCxnSpPr>
        <p:spPr>
          <a:xfrm>
            <a:off x="3405849" y="1995350"/>
            <a:ext cx="815700" cy="6300"/>
          </a:xfrm>
          <a:prstGeom prst="straightConnector1">
            <a:avLst/>
          </a:prstGeom>
          <a:noFill/>
          <a:ln w="9525" cap="flat" cmpd="sng">
            <a:solidFill>
              <a:schemeClr val="dk1"/>
            </a:solidFill>
            <a:prstDash val="solid"/>
            <a:round/>
            <a:headEnd type="none" w="med" len="med"/>
            <a:tailEnd type="stealth" w="med" len="med"/>
          </a:ln>
        </p:spPr>
      </p:cxnSp>
      <p:sp>
        <p:nvSpPr>
          <p:cNvPr id="910" name="Google Shape;910;p77"/>
          <p:cNvSpPr/>
          <p:nvPr/>
        </p:nvSpPr>
        <p:spPr>
          <a:xfrm>
            <a:off x="7727375" y="181438"/>
            <a:ext cx="10455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Start</a:t>
            </a:r>
            <a:endParaRPr>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78"/>
          <p:cNvSpPr/>
          <p:nvPr/>
        </p:nvSpPr>
        <p:spPr>
          <a:xfrm>
            <a:off x="7749225" y="439363"/>
            <a:ext cx="10455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Button is pressed</a:t>
            </a:r>
            <a:endParaRPr>
              <a:latin typeface="Lato"/>
              <a:ea typeface="Lato"/>
              <a:cs typeface="Lato"/>
              <a:sym typeface="Lato"/>
            </a:endParaRPr>
          </a:p>
        </p:txBody>
      </p:sp>
      <p:pic>
        <p:nvPicPr>
          <p:cNvPr id="916" name="Google Shape;916;p78"/>
          <p:cNvPicPr preferRelativeResize="0"/>
          <p:nvPr/>
        </p:nvPicPr>
        <p:blipFill>
          <a:blip r:embed="rId3">
            <a:alphaModFix/>
          </a:blip>
          <a:stretch>
            <a:fillRect/>
          </a:stretch>
        </p:blipFill>
        <p:spPr>
          <a:xfrm>
            <a:off x="2814387" y="2535771"/>
            <a:ext cx="4065846" cy="1777155"/>
          </a:xfrm>
          <a:prstGeom prst="rect">
            <a:avLst/>
          </a:prstGeom>
          <a:noFill/>
          <a:ln>
            <a:noFill/>
          </a:ln>
        </p:spPr>
      </p:pic>
      <p:sp>
        <p:nvSpPr>
          <p:cNvPr id="917" name="Google Shape;917;p78"/>
          <p:cNvSpPr txBox="1"/>
          <p:nvPr/>
        </p:nvSpPr>
        <p:spPr>
          <a:xfrm>
            <a:off x="2705450" y="3071145"/>
            <a:ext cx="501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a:solidFill>
                  <a:schemeClr val="dk1"/>
                </a:solidFill>
                <a:latin typeface="Lato"/>
                <a:ea typeface="Lato"/>
                <a:cs typeface="Lato"/>
                <a:sym typeface="Lato"/>
              </a:rPr>
              <a:t>{</a:t>
            </a:r>
            <a:endParaRPr sz="5000">
              <a:solidFill>
                <a:schemeClr val="dk1"/>
              </a:solidFill>
              <a:latin typeface="Lato"/>
              <a:ea typeface="Lato"/>
              <a:cs typeface="Lato"/>
              <a:sym typeface="Lato"/>
            </a:endParaRPr>
          </a:p>
        </p:txBody>
      </p:sp>
      <p:pic>
        <p:nvPicPr>
          <p:cNvPr id="918" name="Google Shape;918;p78"/>
          <p:cNvPicPr preferRelativeResize="0"/>
          <p:nvPr/>
        </p:nvPicPr>
        <p:blipFill>
          <a:blip r:embed="rId4">
            <a:alphaModFix/>
          </a:blip>
          <a:stretch>
            <a:fillRect/>
          </a:stretch>
        </p:blipFill>
        <p:spPr>
          <a:xfrm>
            <a:off x="439975" y="920113"/>
            <a:ext cx="4524375" cy="266700"/>
          </a:xfrm>
          <a:prstGeom prst="rect">
            <a:avLst/>
          </a:prstGeom>
          <a:noFill/>
          <a:ln>
            <a:noFill/>
          </a:ln>
        </p:spPr>
      </p:pic>
      <p:pic>
        <p:nvPicPr>
          <p:cNvPr id="919" name="Google Shape;919;p78"/>
          <p:cNvPicPr preferRelativeResize="0"/>
          <p:nvPr/>
        </p:nvPicPr>
        <p:blipFill>
          <a:blip r:embed="rId5">
            <a:alphaModFix/>
          </a:blip>
          <a:stretch>
            <a:fillRect/>
          </a:stretch>
        </p:blipFill>
        <p:spPr>
          <a:xfrm>
            <a:off x="3724362" y="4619168"/>
            <a:ext cx="2147338" cy="137158"/>
          </a:xfrm>
          <a:prstGeom prst="rect">
            <a:avLst/>
          </a:prstGeom>
          <a:noFill/>
          <a:ln>
            <a:noFill/>
          </a:ln>
        </p:spPr>
      </p:pic>
      <p:pic>
        <p:nvPicPr>
          <p:cNvPr id="920" name="Google Shape;920;p78"/>
          <p:cNvPicPr preferRelativeResize="0"/>
          <p:nvPr/>
        </p:nvPicPr>
        <p:blipFill>
          <a:blip r:embed="rId6">
            <a:alphaModFix/>
          </a:blip>
          <a:stretch>
            <a:fillRect/>
          </a:stretch>
        </p:blipFill>
        <p:spPr>
          <a:xfrm>
            <a:off x="6173751" y="4593524"/>
            <a:ext cx="2191049" cy="188460"/>
          </a:xfrm>
          <a:prstGeom prst="rect">
            <a:avLst/>
          </a:prstGeom>
          <a:noFill/>
          <a:ln>
            <a:noFill/>
          </a:ln>
        </p:spPr>
      </p:pic>
      <p:sp>
        <p:nvSpPr>
          <p:cNvPr id="921" name="Google Shape;921;p78"/>
          <p:cNvSpPr txBox="1"/>
          <p:nvPr/>
        </p:nvSpPr>
        <p:spPr>
          <a:xfrm>
            <a:off x="538450" y="1268650"/>
            <a:ext cx="5275500" cy="1185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I set it as falling so even if you hold the button there will only be counted as 1</a:t>
            </a:r>
            <a:endParaRPr sz="1300">
              <a:solidFill>
                <a:schemeClr val="dk1"/>
              </a:solidFill>
              <a:latin typeface="Lato"/>
              <a:ea typeface="Lato"/>
              <a:cs typeface="Lato"/>
              <a:sym typeface="Lato"/>
            </a:endParaRPr>
          </a:p>
          <a:p>
            <a:pPr marL="457200" lvl="0" indent="-311150" algn="l" rtl="0">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Also, for Ux it feels better to press and immediately get to see results</a:t>
            </a:r>
            <a:endParaRPr sz="1300">
              <a:solidFill>
                <a:schemeClr val="dk1"/>
              </a:solidFill>
              <a:latin typeface="Lato"/>
              <a:ea typeface="Lato"/>
              <a:cs typeface="Lato"/>
              <a:sym typeface="Lato"/>
            </a:endParaRPr>
          </a:p>
          <a:p>
            <a:pPr marL="914400" lvl="1" indent="-311150" algn="l" rtl="0">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Instead of lifting your finger from the button</a:t>
            </a:r>
            <a:endParaRPr sz="1300">
              <a:solidFill>
                <a:schemeClr val="dk1"/>
              </a:solidFill>
              <a:latin typeface="Lato"/>
              <a:ea typeface="Lato"/>
              <a:cs typeface="Lato"/>
              <a:sym typeface="Lato"/>
            </a:endParaRPr>
          </a:p>
        </p:txBody>
      </p:sp>
      <p:sp>
        <p:nvSpPr>
          <p:cNvPr id="922" name="Google Shape;922;p78"/>
          <p:cNvSpPr txBox="1"/>
          <p:nvPr/>
        </p:nvSpPr>
        <p:spPr>
          <a:xfrm>
            <a:off x="265950" y="3093125"/>
            <a:ext cx="2590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For debounce and resistance against noise coupling</a:t>
            </a:r>
            <a:endParaRPr sz="1800">
              <a:solidFill>
                <a:schemeClr val="dk1"/>
              </a:solidFill>
              <a:latin typeface="Lato"/>
              <a:ea typeface="Lato"/>
              <a:cs typeface="Lato"/>
              <a:sym typeface="Lato"/>
            </a:endParaRPr>
          </a:p>
        </p:txBody>
      </p:sp>
      <p:sp>
        <p:nvSpPr>
          <p:cNvPr id="923" name="Google Shape;923;p78"/>
          <p:cNvSpPr txBox="1"/>
          <p:nvPr/>
        </p:nvSpPr>
        <p:spPr>
          <a:xfrm rot="10800000">
            <a:off x="4000850" y="3868545"/>
            <a:ext cx="50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a:t>
            </a:r>
            <a:endParaRPr sz="1800">
              <a:solidFill>
                <a:schemeClr val="dk1"/>
              </a:solidFill>
              <a:latin typeface="Lato"/>
              <a:ea typeface="Lato"/>
              <a:cs typeface="Lato"/>
              <a:sym typeface="Lato"/>
            </a:endParaRPr>
          </a:p>
        </p:txBody>
      </p:sp>
      <p:sp>
        <p:nvSpPr>
          <p:cNvPr id="924" name="Google Shape;924;p78"/>
          <p:cNvSpPr txBox="1"/>
          <p:nvPr/>
        </p:nvSpPr>
        <p:spPr>
          <a:xfrm>
            <a:off x="4420000" y="3960450"/>
            <a:ext cx="2981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Lato"/>
                <a:ea typeface="Lato"/>
                <a:cs typeface="Lato"/>
                <a:sym typeface="Lato"/>
              </a:rPr>
              <a:t>Acts as flags for the conditions in the main code</a:t>
            </a:r>
            <a:endParaRPr sz="900">
              <a:solidFill>
                <a:schemeClr val="dk1"/>
              </a:solidFill>
              <a:latin typeface="Lato"/>
              <a:ea typeface="Lato"/>
              <a:cs typeface="Lato"/>
              <a:sym typeface="Lato"/>
            </a:endParaRPr>
          </a:p>
        </p:txBody>
      </p:sp>
      <p:cxnSp>
        <p:nvCxnSpPr>
          <p:cNvPr id="925" name="Google Shape;925;p78"/>
          <p:cNvCxnSpPr>
            <a:stCxn id="919" idx="0"/>
            <a:endCxn id="924" idx="2"/>
          </p:cNvCxnSpPr>
          <p:nvPr/>
        </p:nvCxnSpPr>
        <p:spPr>
          <a:xfrm rot="10800000" flipH="1">
            <a:off x="4798031" y="4283468"/>
            <a:ext cx="1112700" cy="335700"/>
          </a:xfrm>
          <a:prstGeom prst="straightConnector1">
            <a:avLst/>
          </a:prstGeom>
          <a:noFill/>
          <a:ln w="9525" cap="flat" cmpd="sng">
            <a:solidFill>
              <a:schemeClr val="dk1"/>
            </a:solidFill>
            <a:prstDash val="solid"/>
            <a:round/>
            <a:headEnd type="none" w="med" len="med"/>
            <a:tailEnd type="none" w="med" len="med"/>
          </a:ln>
        </p:spPr>
      </p:cxnSp>
      <p:cxnSp>
        <p:nvCxnSpPr>
          <p:cNvPr id="926" name="Google Shape;926;p78"/>
          <p:cNvCxnSpPr>
            <a:stCxn id="924" idx="2"/>
            <a:endCxn id="920" idx="0"/>
          </p:cNvCxnSpPr>
          <p:nvPr/>
        </p:nvCxnSpPr>
        <p:spPr>
          <a:xfrm>
            <a:off x="5910850" y="4283550"/>
            <a:ext cx="1358400" cy="309900"/>
          </a:xfrm>
          <a:prstGeom prst="straightConnector1">
            <a:avLst/>
          </a:prstGeom>
          <a:noFill/>
          <a:ln w="9525" cap="flat" cmpd="sng">
            <a:solidFill>
              <a:schemeClr val="dk1"/>
            </a:solidFill>
            <a:prstDash val="solid"/>
            <a:round/>
            <a:headEnd type="none" w="med" len="med"/>
            <a:tailEnd type="none" w="med" len="med"/>
          </a:ln>
        </p:spPr>
      </p:cxnSp>
      <p:sp>
        <p:nvSpPr>
          <p:cNvPr id="927" name="Google Shape;927;p78"/>
          <p:cNvSpPr txBox="1">
            <a:spLocks noGrp="1"/>
          </p:cNvSpPr>
          <p:nvPr>
            <p:ph type="title"/>
          </p:nvPr>
        </p:nvSpPr>
        <p:spPr>
          <a:xfrm>
            <a:off x="372100" y="332050"/>
            <a:ext cx="5760600" cy="68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Button is pressed</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pic>
        <p:nvPicPr>
          <p:cNvPr id="932" name="Google Shape;932;p79"/>
          <p:cNvPicPr preferRelativeResize="0"/>
          <p:nvPr/>
        </p:nvPicPr>
        <p:blipFill rotWithShape="1">
          <a:blip r:embed="rId3">
            <a:alphaModFix/>
          </a:blip>
          <a:srcRect t="42166"/>
          <a:stretch/>
        </p:blipFill>
        <p:spPr>
          <a:xfrm>
            <a:off x="3858438" y="4708850"/>
            <a:ext cx="2686050" cy="192800"/>
          </a:xfrm>
          <a:prstGeom prst="rect">
            <a:avLst/>
          </a:prstGeom>
          <a:noFill/>
          <a:ln>
            <a:noFill/>
          </a:ln>
        </p:spPr>
      </p:pic>
      <p:pic>
        <p:nvPicPr>
          <p:cNvPr id="933" name="Google Shape;933;p79"/>
          <p:cNvPicPr preferRelativeResize="0"/>
          <p:nvPr/>
        </p:nvPicPr>
        <p:blipFill rotWithShape="1">
          <a:blip r:embed="rId4">
            <a:alphaModFix/>
          </a:blip>
          <a:srcRect b="31917"/>
          <a:stretch/>
        </p:blipFill>
        <p:spPr>
          <a:xfrm>
            <a:off x="3834625" y="886050"/>
            <a:ext cx="4733925" cy="1199700"/>
          </a:xfrm>
          <a:prstGeom prst="rect">
            <a:avLst/>
          </a:prstGeom>
          <a:noFill/>
          <a:ln>
            <a:noFill/>
          </a:ln>
        </p:spPr>
      </p:pic>
      <p:pic>
        <p:nvPicPr>
          <p:cNvPr id="934" name="Google Shape;934;p79"/>
          <p:cNvPicPr preferRelativeResize="0"/>
          <p:nvPr/>
        </p:nvPicPr>
        <p:blipFill>
          <a:blip r:embed="rId5">
            <a:alphaModFix/>
          </a:blip>
          <a:stretch>
            <a:fillRect/>
          </a:stretch>
        </p:blipFill>
        <p:spPr>
          <a:xfrm>
            <a:off x="3834625" y="2385663"/>
            <a:ext cx="2000250" cy="438150"/>
          </a:xfrm>
          <a:prstGeom prst="rect">
            <a:avLst/>
          </a:prstGeom>
          <a:noFill/>
          <a:ln>
            <a:noFill/>
          </a:ln>
        </p:spPr>
      </p:pic>
      <p:pic>
        <p:nvPicPr>
          <p:cNvPr id="935" name="Google Shape;935;p79"/>
          <p:cNvPicPr preferRelativeResize="0"/>
          <p:nvPr/>
        </p:nvPicPr>
        <p:blipFill>
          <a:blip r:embed="rId6">
            <a:alphaModFix/>
          </a:blip>
          <a:stretch>
            <a:fillRect/>
          </a:stretch>
        </p:blipFill>
        <p:spPr>
          <a:xfrm>
            <a:off x="3834625" y="2147538"/>
            <a:ext cx="2733675" cy="161925"/>
          </a:xfrm>
          <a:prstGeom prst="rect">
            <a:avLst/>
          </a:prstGeom>
          <a:noFill/>
          <a:ln>
            <a:noFill/>
          </a:ln>
        </p:spPr>
      </p:pic>
      <p:pic>
        <p:nvPicPr>
          <p:cNvPr id="936" name="Google Shape;936;p79"/>
          <p:cNvPicPr preferRelativeResize="0"/>
          <p:nvPr/>
        </p:nvPicPr>
        <p:blipFill rotWithShape="1">
          <a:blip r:embed="rId4">
            <a:alphaModFix/>
          </a:blip>
          <a:srcRect t="67040"/>
          <a:stretch/>
        </p:blipFill>
        <p:spPr>
          <a:xfrm>
            <a:off x="3834625" y="2900025"/>
            <a:ext cx="4733925" cy="580800"/>
          </a:xfrm>
          <a:prstGeom prst="rect">
            <a:avLst/>
          </a:prstGeom>
          <a:noFill/>
          <a:ln>
            <a:noFill/>
          </a:ln>
        </p:spPr>
      </p:pic>
      <p:sp>
        <p:nvSpPr>
          <p:cNvPr id="937" name="Google Shape;937;p79"/>
          <p:cNvSpPr/>
          <p:nvPr/>
        </p:nvSpPr>
        <p:spPr>
          <a:xfrm>
            <a:off x="1473900" y="792438"/>
            <a:ext cx="12528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Check weight</a:t>
            </a:r>
            <a:endParaRPr>
              <a:latin typeface="Lato"/>
              <a:ea typeface="Lato"/>
              <a:cs typeface="Lato"/>
              <a:sym typeface="Lato"/>
            </a:endParaRPr>
          </a:p>
        </p:txBody>
      </p:sp>
      <p:sp>
        <p:nvSpPr>
          <p:cNvPr id="938" name="Google Shape;938;p79"/>
          <p:cNvSpPr/>
          <p:nvPr/>
        </p:nvSpPr>
        <p:spPr>
          <a:xfrm>
            <a:off x="1480400" y="2136600"/>
            <a:ext cx="12528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Send weight</a:t>
            </a:r>
            <a:endParaRPr>
              <a:latin typeface="Lato"/>
              <a:ea typeface="Lato"/>
              <a:cs typeface="Lato"/>
              <a:sym typeface="Lato"/>
            </a:endParaRPr>
          </a:p>
        </p:txBody>
      </p:sp>
      <p:sp>
        <p:nvSpPr>
          <p:cNvPr id="939" name="Google Shape;939;p79"/>
          <p:cNvSpPr/>
          <p:nvPr/>
        </p:nvSpPr>
        <p:spPr>
          <a:xfrm>
            <a:off x="3415525" y="1373250"/>
            <a:ext cx="326100" cy="21075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Lato"/>
              <a:ea typeface="Lato"/>
              <a:cs typeface="Lato"/>
              <a:sym typeface="Lato"/>
            </a:endParaRPr>
          </a:p>
        </p:txBody>
      </p:sp>
      <p:sp>
        <p:nvSpPr>
          <p:cNvPr id="940" name="Google Shape;940;p79"/>
          <p:cNvSpPr txBox="1"/>
          <p:nvPr/>
        </p:nvSpPr>
        <p:spPr>
          <a:xfrm>
            <a:off x="2672950" y="2256050"/>
            <a:ext cx="906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Lato"/>
                <a:ea typeface="Lato"/>
                <a:cs typeface="Lato"/>
                <a:sym typeface="Lato"/>
              </a:rPr>
              <a:t>Convention 1</a:t>
            </a:r>
            <a:endParaRPr sz="1000">
              <a:solidFill>
                <a:schemeClr val="dk1"/>
              </a:solidFill>
              <a:latin typeface="Lato"/>
              <a:ea typeface="Lato"/>
              <a:cs typeface="Lato"/>
              <a:sym typeface="Lato"/>
            </a:endParaRPr>
          </a:p>
        </p:txBody>
      </p:sp>
      <p:sp>
        <p:nvSpPr>
          <p:cNvPr id="941" name="Google Shape;941;p79"/>
          <p:cNvSpPr/>
          <p:nvPr/>
        </p:nvSpPr>
        <p:spPr>
          <a:xfrm>
            <a:off x="1321500" y="3555250"/>
            <a:ext cx="1651500" cy="7596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Saves weight</a:t>
            </a:r>
            <a:br>
              <a:rPr lang="en">
                <a:latin typeface="Lato"/>
                <a:ea typeface="Lato"/>
                <a:cs typeface="Lato"/>
                <a:sym typeface="Lato"/>
              </a:rPr>
            </a:br>
            <a:r>
              <a:rPr lang="en">
                <a:latin typeface="Lato"/>
                <a:ea typeface="Lato"/>
                <a:cs typeface="Lato"/>
                <a:sym typeface="Lato"/>
              </a:rPr>
              <a:t>(before opening)</a:t>
            </a:r>
            <a:endParaRPr>
              <a:latin typeface="Lato"/>
              <a:ea typeface="Lato"/>
              <a:cs typeface="Lato"/>
              <a:sym typeface="Lato"/>
            </a:endParaRPr>
          </a:p>
        </p:txBody>
      </p:sp>
      <p:sp>
        <p:nvSpPr>
          <p:cNvPr id="942" name="Google Shape;942;p79"/>
          <p:cNvSpPr/>
          <p:nvPr/>
        </p:nvSpPr>
        <p:spPr>
          <a:xfrm>
            <a:off x="1520850" y="4514850"/>
            <a:ext cx="12528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Unlocks cabinet door</a:t>
            </a:r>
            <a:endParaRPr>
              <a:latin typeface="Lato"/>
              <a:ea typeface="Lato"/>
              <a:cs typeface="Lato"/>
              <a:sym typeface="Lato"/>
            </a:endParaRPr>
          </a:p>
        </p:txBody>
      </p:sp>
      <p:sp>
        <p:nvSpPr>
          <p:cNvPr id="943" name="Google Shape;943;p79"/>
          <p:cNvSpPr txBox="1"/>
          <p:nvPr/>
        </p:nvSpPr>
        <p:spPr>
          <a:xfrm>
            <a:off x="1209350" y="1355125"/>
            <a:ext cx="191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Lato"/>
                <a:ea typeface="Lato"/>
                <a:cs typeface="Lato"/>
                <a:sym typeface="Lato"/>
              </a:rPr>
              <a:t>*reads 50 times of the load cell and finds the average</a:t>
            </a:r>
            <a:endParaRPr sz="900">
              <a:solidFill>
                <a:schemeClr val="dk1"/>
              </a:solidFill>
              <a:latin typeface="Lato"/>
              <a:ea typeface="Lato"/>
              <a:cs typeface="Lato"/>
              <a:sym typeface="Lato"/>
            </a:endParaRPr>
          </a:p>
        </p:txBody>
      </p:sp>
      <p:pic>
        <p:nvPicPr>
          <p:cNvPr id="944" name="Google Shape;944;p79"/>
          <p:cNvPicPr preferRelativeResize="0"/>
          <p:nvPr/>
        </p:nvPicPr>
        <p:blipFill>
          <a:blip r:embed="rId7">
            <a:alphaModFix/>
          </a:blip>
          <a:stretch>
            <a:fillRect/>
          </a:stretch>
        </p:blipFill>
        <p:spPr>
          <a:xfrm>
            <a:off x="3834625" y="3714775"/>
            <a:ext cx="2543175" cy="600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717325" y="191250"/>
            <a:ext cx="3506400" cy="62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Objective</a:t>
            </a:r>
            <a:endParaRPr sz="2500"/>
          </a:p>
        </p:txBody>
      </p:sp>
      <p:sp>
        <p:nvSpPr>
          <p:cNvPr id="193" name="Google Shape;193;p26"/>
          <p:cNvSpPr txBox="1">
            <a:spLocks noGrp="1"/>
          </p:cNvSpPr>
          <p:nvPr>
            <p:ph type="body" idx="1"/>
          </p:nvPr>
        </p:nvSpPr>
        <p:spPr>
          <a:xfrm>
            <a:off x="677675" y="1097400"/>
            <a:ext cx="4396500" cy="3228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000">
                <a:latin typeface="Arial"/>
                <a:ea typeface="Arial"/>
                <a:cs typeface="Arial"/>
                <a:sym typeface="Arial"/>
              </a:rPr>
              <a:t>The primary objective of the smart cabinet is to enhance preventive healthcare measures for malnutrition by providing comprehensive visibility into an individual's dietary habits and health data. This system aims to support better diagnosis and prognosis by offering doctors detailed and accurate information about a patient's daily health and lifestyle. Additionally, it seeks to promote healthy eating habits through personalised recommendations and automated inventory management.</a:t>
            </a:r>
            <a:endParaRPr sz="1000">
              <a:latin typeface="Arial"/>
              <a:ea typeface="Arial"/>
              <a:cs typeface="Arial"/>
              <a:sym typeface="Arial"/>
            </a:endParaRPr>
          </a:p>
          <a:p>
            <a:pPr marL="0" lvl="0" indent="0" algn="l" rtl="0">
              <a:spcBef>
                <a:spcPts val="1200"/>
              </a:spcBef>
              <a:spcAft>
                <a:spcPts val="0"/>
              </a:spcAft>
              <a:buNone/>
            </a:pPr>
            <a:endParaRPr sz="1000">
              <a:latin typeface="Arial"/>
              <a:ea typeface="Arial"/>
              <a:cs typeface="Arial"/>
              <a:sym typeface="Arial"/>
            </a:endParaRPr>
          </a:p>
          <a:p>
            <a:pPr marL="0" lvl="0" indent="0" algn="l" rtl="0">
              <a:spcBef>
                <a:spcPts val="1200"/>
              </a:spcBef>
              <a:spcAft>
                <a:spcPts val="0"/>
              </a:spcAft>
              <a:buNone/>
            </a:pPr>
            <a:r>
              <a:rPr lang="en" b="1">
                <a:latin typeface="Arial"/>
                <a:ea typeface="Arial"/>
                <a:cs typeface="Arial"/>
                <a:sym typeface="Arial"/>
              </a:rPr>
              <a:t>Integration with Healthcare Providers</a:t>
            </a:r>
            <a:endParaRPr b="1">
              <a:latin typeface="Arial"/>
              <a:ea typeface="Arial"/>
              <a:cs typeface="Arial"/>
              <a:sym typeface="Arial"/>
            </a:endParaRPr>
          </a:p>
          <a:p>
            <a:pPr marL="0" lvl="0" indent="0" algn="l" rtl="0">
              <a:spcBef>
                <a:spcPts val="1200"/>
              </a:spcBef>
              <a:spcAft>
                <a:spcPts val="1200"/>
              </a:spcAft>
              <a:buNone/>
            </a:pPr>
            <a:r>
              <a:rPr lang="en" sz="1000">
                <a:latin typeface="Arial"/>
                <a:ea typeface="Arial"/>
                <a:cs typeface="Arial"/>
                <a:sym typeface="Arial"/>
              </a:rPr>
              <a:t>The smart cabinet's ability to gather and send detailed nutrient consumption reports and health data to doctors bridges the gap between daily habits and medical advice. This integration supports preventive healthcare by enabling doctors to offer more precise recommendations based on accurate, real-time data.</a:t>
            </a:r>
            <a:endParaRPr sz="1000">
              <a:latin typeface="Arial"/>
              <a:ea typeface="Arial"/>
              <a:cs typeface="Arial"/>
              <a:sym typeface="Arial"/>
            </a:endParaRPr>
          </a:p>
        </p:txBody>
      </p:sp>
      <p:pic>
        <p:nvPicPr>
          <p:cNvPr id="194" name="Google Shape;194;p26"/>
          <p:cNvPicPr preferRelativeResize="0">
            <a:picLocks noGrp="1"/>
          </p:cNvPicPr>
          <p:nvPr>
            <p:ph type="pic" idx="2"/>
          </p:nvPr>
        </p:nvPicPr>
        <p:blipFill rotWithShape="1">
          <a:blip r:embed="rId3">
            <a:alphaModFix/>
          </a:blip>
          <a:srcRect l="4377" r="40701"/>
          <a:stretch/>
        </p:blipFill>
        <p:spPr>
          <a:xfrm>
            <a:off x="5540730" y="817949"/>
            <a:ext cx="2568591" cy="350760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pic>
        <p:nvPicPr>
          <p:cNvPr id="949" name="Google Shape;949;p80"/>
          <p:cNvPicPr preferRelativeResize="0"/>
          <p:nvPr/>
        </p:nvPicPr>
        <p:blipFill rotWithShape="1">
          <a:blip r:embed="rId3">
            <a:alphaModFix/>
          </a:blip>
          <a:srcRect b="31917"/>
          <a:stretch/>
        </p:blipFill>
        <p:spPr>
          <a:xfrm>
            <a:off x="3606025" y="1190850"/>
            <a:ext cx="4733925" cy="1199700"/>
          </a:xfrm>
          <a:prstGeom prst="rect">
            <a:avLst/>
          </a:prstGeom>
          <a:noFill/>
          <a:ln>
            <a:noFill/>
          </a:ln>
        </p:spPr>
      </p:pic>
      <p:pic>
        <p:nvPicPr>
          <p:cNvPr id="950" name="Google Shape;950;p80"/>
          <p:cNvPicPr preferRelativeResize="0"/>
          <p:nvPr/>
        </p:nvPicPr>
        <p:blipFill>
          <a:blip r:embed="rId4">
            <a:alphaModFix/>
          </a:blip>
          <a:stretch>
            <a:fillRect/>
          </a:stretch>
        </p:blipFill>
        <p:spPr>
          <a:xfrm>
            <a:off x="3606025" y="2690463"/>
            <a:ext cx="2000250" cy="438150"/>
          </a:xfrm>
          <a:prstGeom prst="rect">
            <a:avLst/>
          </a:prstGeom>
          <a:noFill/>
          <a:ln>
            <a:noFill/>
          </a:ln>
        </p:spPr>
      </p:pic>
      <p:pic>
        <p:nvPicPr>
          <p:cNvPr id="951" name="Google Shape;951;p80"/>
          <p:cNvPicPr preferRelativeResize="0"/>
          <p:nvPr/>
        </p:nvPicPr>
        <p:blipFill>
          <a:blip r:embed="rId5">
            <a:alphaModFix/>
          </a:blip>
          <a:stretch>
            <a:fillRect/>
          </a:stretch>
        </p:blipFill>
        <p:spPr>
          <a:xfrm>
            <a:off x="3606025" y="2452338"/>
            <a:ext cx="2733675" cy="161925"/>
          </a:xfrm>
          <a:prstGeom prst="rect">
            <a:avLst/>
          </a:prstGeom>
          <a:noFill/>
          <a:ln>
            <a:noFill/>
          </a:ln>
        </p:spPr>
      </p:pic>
      <p:pic>
        <p:nvPicPr>
          <p:cNvPr id="952" name="Google Shape;952;p80"/>
          <p:cNvPicPr preferRelativeResize="0"/>
          <p:nvPr/>
        </p:nvPicPr>
        <p:blipFill rotWithShape="1">
          <a:blip r:embed="rId3">
            <a:alphaModFix/>
          </a:blip>
          <a:srcRect t="67040"/>
          <a:stretch/>
        </p:blipFill>
        <p:spPr>
          <a:xfrm>
            <a:off x="3606025" y="3204825"/>
            <a:ext cx="4733925" cy="580800"/>
          </a:xfrm>
          <a:prstGeom prst="rect">
            <a:avLst/>
          </a:prstGeom>
          <a:noFill/>
          <a:ln>
            <a:noFill/>
          </a:ln>
        </p:spPr>
      </p:pic>
      <p:sp>
        <p:nvSpPr>
          <p:cNvPr id="953" name="Google Shape;953;p80"/>
          <p:cNvSpPr/>
          <p:nvPr/>
        </p:nvSpPr>
        <p:spPr>
          <a:xfrm>
            <a:off x="1245300" y="1173438"/>
            <a:ext cx="12528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Lato"/>
                <a:ea typeface="Lato"/>
                <a:cs typeface="Lato"/>
                <a:sym typeface="Lato"/>
              </a:rPr>
              <a:t>Check weight</a:t>
            </a:r>
            <a:endParaRPr sz="1100">
              <a:latin typeface="Lato"/>
              <a:ea typeface="Lato"/>
              <a:cs typeface="Lato"/>
              <a:sym typeface="Lato"/>
            </a:endParaRPr>
          </a:p>
        </p:txBody>
      </p:sp>
      <p:sp>
        <p:nvSpPr>
          <p:cNvPr id="954" name="Google Shape;954;p80"/>
          <p:cNvSpPr/>
          <p:nvPr/>
        </p:nvSpPr>
        <p:spPr>
          <a:xfrm>
            <a:off x="1251800" y="2441400"/>
            <a:ext cx="1252800" cy="5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Lato"/>
                <a:ea typeface="Lato"/>
                <a:cs typeface="Lato"/>
                <a:sym typeface="Lato"/>
              </a:rPr>
              <a:t>Send weight</a:t>
            </a:r>
            <a:endParaRPr sz="1100">
              <a:latin typeface="Lato"/>
              <a:ea typeface="Lato"/>
              <a:cs typeface="Lato"/>
              <a:sym typeface="Lato"/>
            </a:endParaRPr>
          </a:p>
        </p:txBody>
      </p:sp>
      <p:sp>
        <p:nvSpPr>
          <p:cNvPr id="955" name="Google Shape;955;p80"/>
          <p:cNvSpPr/>
          <p:nvPr/>
        </p:nvSpPr>
        <p:spPr>
          <a:xfrm>
            <a:off x="3186925" y="1678050"/>
            <a:ext cx="326100" cy="21075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Lato"/>
              <a:ea typeface="Lato"/>
              <a:cs typeface="Lato"/>
              <a:sym typeface="Lato"/>
            </a:endParaRPr>
          </a:p>
        </p:txBody>
      </p:sp>
      <p:sp>
        <p:nvSpPr>
          <p:cNvPr id="956" name="Google Shape;956;p80"/>
          <p:cNvSpPr txBox="1"/>
          <p:nvPr/>
        </p:nvSpPr>
        <p:spPr>
          <a:xfrm>
            <a:off x="2444350" y="2560850"/>
            <a:ext cx="906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Lato"/>
                <a:ea typeface="Lato"/>
                <a:cs typeface="Lato"/>
                <a:sym typeface="Lato"/>
              </a:rPr>
              <a:t>Convention 1</a:t>
            </a:r>
            <a:endParaRPr sz="1000">
              <a:solidFill>
                <a:schemeClr val="dk1"/>
              </a:solidFill>
              <a:latin typeface="Lato"/>
              <a:ea typeface="Lato"/>
              <a:cs typeface="Lato"/>
              <a:sym typeface="Lato"/>
            </a:endParaRPr>
          </a:p>
        </p:txBody>
      </p:sp>
      <p:sp>
        <p:nvSpPr>
          <p:cNvPr id="957" name="Google Shape;957;p80"/>
          <p:cNvSpPr txBox="1"/>
          <p:nvPr/>
        </p:nvSpPr>
        <p:spPr>
          <a:xfrm>
            <a:off x="980750" y="1736125"/>
            <a:ext cx="191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Lato"/>
                <a:ea typeface="Lato"/>
                <a:cs typeface="Lato"/>
                <a:sym typeface="Lato"/>
              </a:rPr>
              <a:t>*reads 50 times of the load cell and finds the average</a:t>
            </a:r>
            <a:endParaRPr sz="900">
              <a:solidFill>
                <a:schemeClr val="dk1"/>
              </a:solidFill>
              <a:latin typeface="Lato"/>
              <a:ea typeface="Lato"/>
              <a:cs typeface="Lato"/>
              <a:sym typeface="Lato"/>
            </a:endParaRPr>
          </a:p>
        </p:txBody>
      </p:sp>
      <p:pic>
        <p:nvPicPr>
          <p:cNvPr id="958" name="Google Shape;958;p80"/>
          <p:cNvPicPr preferRelativeResize="0"/>
          <p:nvPr/>
        </p:nvPicPr>
        <p:blipFill rotWithShape="1">
          <a:blip r:embed="rId6">
            <a:alphaModFix/>
          </a:blip>
          <a:srcRect r="23867"/>
          <a:stretch/>
        </p:blipFill>
        <p:spPr>
          <a:xfrm>
            <a:off x="3606025" y="740550"/>
            <a:ext cx="4256650" cy="161925"/>
          </a:xfrm>
          <a:prstGeom prst="rect">
            <a:avLst/>
          </a:prstGeom>
          <a:noFill/>
          <a:ln>
            <a:noFill/>
          </a:ln>
        </p:spPr>
      </p:pic>
      <p:pic>
        <p:nvPicPr>
          <p:cNvPr id="959" name="Google Shape;959;p80"/>
          <p:cNvPicPr preferRelativeResize="0"/>
          <p:nvPr/>
        </p:nvPicPr>
        <p:blipFill>
          <a:blip r:embed="rId7">
            <a:alphaModFix/>
          </a:blip>
          <a:stretch>
            <a:fillRect/>
          </a:stretch>
        </p:blipFill>
        <p:spPr>
          <a:xfrm>
            <a:off x="3606025" y="128325"/>
            <a:ext cx="1771650" cy="171450"/>
          </a:xfrm>
          <a:prstGeom prst="rect">
            <a:avLst/>
          </a:prstGeom>
          <a:noFill/>
          <a:ln>
            <a:noFill/>
          </a:ln>
        </p:spPr>
      </p:pic>
      <p:sp>
        <p:nvSpPr>
          <p:cNvPr id="960" name="Google Shape;960;p80"/>
          <p:cNvSpPr/>
          <p:nvPr/>
        </p:nvSpPr>
        <p:spPr>
          <a:xfrm>
            <a:off x="1224200" y="72375"/>
            <a:ext cx="1308000" cy="43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Lato"/>
                <a:ea typeface="Lato"/>
                <a:cs typeface="Lato"/>
                <a:sym typeface="Lato"/>
              </a:rPr>
              <a:t>Locks the cabinet door</a:t>
            </a:r>
            <a:endParaRPr sz="1100">
              <a:latin typeface="Lato"/>
              <a:ea typeface="Lato"/>
              <a:cs typeface="Lato"/>
              <a:sym typeface="Lato"/>
            </a:endParaRPr>
          </a:p>
        </p:txBody>
      </p:sp>
      <p:sp>
        <p:nvSpPr>
          <p:cNvPr id="961" name="Google Shape;961;p80"/>
          <p:cNvSpPr/>
          <p:nvPr/>
        </p:nvSpPr>
        <p:spPr>
          <a:xfrm>
            <a:off x="1224200" y="599869"/>
            <a:ext cx="1308000" cy="31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Lato"/>
                <a:ea typeface="Lato"/>
                <a:cs typeface="Lato"/>
                <a:sym typeface="Lato"/>
              </a:rPr>
              <a:t>Open the LED strip’s lights</a:t>
            </a:r>
            <a:endParaRPr sz="1100">
              <a:latin typeface="Lato"/>
              <a:ea typeface="Lato"/>
              <a:cs typeface="Lato"/>
              <a:sym typeface="Lato"/>
            </a:endParaRPr>
          </a:p>
        </p:txBody>
      </p:sp>
      <p:sp>
        <p:nvSpPr>
          <p:cNvPr id="962" name="Google Shape;962;p80"/>
          <p:cNvSpPr txBox="1"/>
          <p:nvPr/>
        </p:nvSpPr>
        <p:spPr>
          <a:xfrm>
            <a:off x="921025" y="4700025"/>
            <a:ext cx="800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This is done so that nothing can be changed before I read and take the picture</a:t>
            </a:r>
            <a:endParaRPr sz="1800">
              <a:solidFill>
                <a:schemeClr val="dk1"/>
              </a:solidFill>
              <a:latin typeface="Lato"/>
              <a:ea typeface="Lato"/>
              <a:cs typeface="Lato"/>
              <a:sym typeface="Lato"/>
            </a:endParaRPr>
          </a:p>
        </p:txBody>
      </p:sp>
      <p:pic>
        <p:nvPicPr>
          <p:cNvPr id="963" name="Google Shape;963;p80"/>
          <p:cNvPicPr preferRelativeResize="0"/>
          <p:nvPr/>
        </p:nvPicPr>
        <p:blipFill>
          <a:blip r:embed="rId8">
            <a:alphaModFix/>
          </a:blip>
          <a:stretch>
            <a:fillRect/>
          </a:stretch>
        </p:blipFill>
        <p:spPr>
          <a:xfrm>
            <a:off x="3586975" y="4018963"/>
            <a:ext cx="2771775" cy="781050"/>
          </a:xfrm>
          <a:prstGeom prst="rect">
            <a:avLst/>
          </a:prstGeom>
          <a:noFill/>
          <a:ln>
            <a:noFill/>
          </a:ln>
        </p:spPr>
      </p:pic>
      <p:sp>
        <p:nvSpPr>
          <p:cNvPr id="964" name="Google Shape;964;p80"/>
          <p:cNvSpPr/>
          <p:nvPr/>
        </p:nvSpPr>
        <p:spPr>
          <a:xfrm>
            <a:off x="1245300" y="3866200"/>
            <a:ext cx="1252800" cy="8829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Sends request for ESP32 CAM for picture</a:t>
            </a:r>
            <a:endParaRPr>
              <a:latin typeface="Lato"/>
              <a:ea typeface="Lato"/>
              <a:cs typeface="Lato"/>
              <a:sym typeface="Lato"/>
            </a:endParaRPr>
          </a:p>
        </p:txBody>
      </p:sp>
      <p:cxnSp>
        <p:nvCxnSpPr>
          <p:cNvPr id="965" name="Google Shape;965;p80"/>
          <p:cNvCxnSpPr>
            <a:stCxn id="958" idx="1"/>
            <a:endCxn id="966" idx="3"/>
          </p:cNvCxnSpPr>
          <p:nvPr/>
        </p:nvCxnSpPr>
        <p:spPr>
          <a:xfrm flipH="1">
            <a:off x="3057025" y="821513"/>
            <a:ext cx="549000" cy="161700"/>
          </a:xfrm>
          <a:prstGeom prst="straightConnector1">
            <a:avLst/>
          </a:prstGeom>
          <a:noFill/>
          <a:ln w="9525" cap="flat" cmpd="sng">
            <a:solidFill>
              <a:schemeClr val="dk1"/>
            </a:solidFill>
            <a:prstDash val="solid"/>
            <a:round/>
            <a:headEnd type="none" w="med" len="med"/>
            <a:tailEnd type="none" w="med" len="med"/>
          </a:ln>
        </p:spPr>
      </p:cxnSp>
      <p:sp>
        <p:nvSpPr>
          <p:cNvPr id="966" name="Google Shape;966;p80"/>
          <p:cNvSpPr txBox="1"/>
          <p:nvPr/>
        </p:nvSpPr>
        <p:spPr>
          <a:xfrm>
            <a:off x="823950" y="821525"/>
            <a:ext cx="2233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Lato"/>
                <a:ea typeface="Lato"/>
                <a:cs typeface="Lato"/>
                <a:sym typeface="Lato"/>
              </a:rPr>
              <a:t>Sets all LEDs to (r = 255,g = 255,b = 255)</a:t>
            </a:r>
            <a:endParaRPr sz="900">
              <a:solidFill>
                <a:schemeClr val="dk1"/>
              </a:solidFill>
              <a:latin typeface="Lato"/>
              <a:ea typeface="Lato"/>
              <a:cs typeface="Lato"/>
              <a:sym typeface="Lato"/>
            </a:endParaRPr>
          </a:p>
        </p:txBody>
      </p:sp>
      <p:cxnSp>
        <p:nvCxnSpPr>
          <p:cNvPr id="967" name="Google Shape;967;p80"/>
          <p:cNvCxnSpPr>
            <a:endCxn id="953" idx="3"/>
          </p:cNvCxnSpPr>
          <p:nvPr/>
        </p:nvCxnSpPr>
        <p:spPr>
          <a:xfrm flipH="1">
            <a:off x="2498100" y="1326438"/>
            <a:ext cx="1137300" cy="137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81"/>
          <p:cNvSpPr/>
          <p:nvPr/>
        </p:nvSpPr>
        <p:spPr>
          <a:xfrm>
            <a:off x="1352475" y="91925"/>
            <a:ext cx="1252800" cy="8829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Sends request for ESP32 CAM for picture</a:t>
            </a:r>
            <a:endParaRPr>
              <a:latin typeface="Lato"/>
              <a:ea typeface="Lato"/>
              <a:cs typeface="Lato"/>
              <a:sym typeface="Lato"/>
            </a:endParaRPr>
          </a:p>
        </p:txBody>
      </p:sp>
      <p:pic>
        <p:nvPicPr>
          <p:cNvPr id="973" name="Google Shape;973;p81"/>
          <p:cNvPicPr preferRelativeResize="0"/>
          <p:nvPr/>
        </p:nvPicPr>
        <p:blipFill>
          <a:blip r:embed="rId3">
            <a:alphaModFix/>
          </a:blip>
          <a:stretch>
            <a:fillRect/>
          </a:stretch>
        </p:blipFill>
        <p:spPr>
          <a:xfrm>
            <a:off x="2909875" y="91913"/>
            <a:ext cx="6248400" cy="1362075"/>
          </a:xfrm>
          <a:prstGeom prst="rect">
            <a:avLst/>
          </a:prstGeom>
          <a:noFill/>
          <a:ln>
            <a:noFill/>
          </a:ln>
        </p:spPr>
      </p:pic>
      <p:cxnSp>
        <p:nvCxnSpPr>
          <p:cNvPr id="974" name="Google Shape;974;p81"/>
          <p:cNvCxnSpPr>
            <a:endCxn id="975" idx="3"/>
          </p:cNvCxnSpPr>
          <p:nvPr/>
        </p:nvCxnSpPr>
        <p:spPr>
          <a:xfrm flipH="1">
            <a:off x="2907475" y="820175"/>
            <a:ext cx="630300" cy="385500"/>
          </a:xfrm>
          <a:prstGeom prst="straightConnector1">
            <a:avLst/>
          </a:prstGeom>
          <a:noFill/>
          <a:ln w="9525" cap="flat" cmpd="sng">
            <a:solidFill>
              <a:schemeClr val="dk1"/>
            </a:solidFill>
            <a:prstDash val="solid"/>
            <a:round/>
            <a:headEnd type="none" w="med" len="med"/>
            <a:tailEnd type="none" w="med" len="med"/>
          </a:ln>
        </p:spPr>
      </p:cxnSp>
      <p:sp>
        <p:nvSpPr>
          <p:cNvPr id="975" name="Google Shape;975;p81"/>
          <p:cNvSpPr txBox="1"/>
          <p:nvPr/>
        </p:nvSpPr>
        <p:spPr>
          <a:xfrm>
            <a:off x="932275" y="974825"/>
            <a:ext cx="1975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1"/>
                </a:solidFill>
                <a:latin typeface="Lato"/>
                <a:ea typeface="Lato"/>
                <a:cs typeface="Lato"/>
                <a:sym typeface="Lato"/>
              </a:rPr>
              <a:t>Finds all the clients known id  called img</a:t>
            </a:r>
            <a:endParaRPr sz="900">
              <a:solidFill>
                <a:schemeClr val="dk1"/>
              </a:solidFill>
              <a:latin typeface="Lato"/>
              <a:ea typeface="Lato"/>
              <a:cs typeface="Lato"/>
              <a:sym typeface="Lato"/>
            </a:endParaRPr>
          </a:p>
        </p:txBody>
      </p:sp>
      <p:pic>
        <p:nvPicPr>
          <p:cNvPr id="976" name="Google Shape;976;p81"/>
          <p:cNvPicPr preferRelativeResize="0"/>
          <p:nvPr/>
        </p:nvPicPr>
        <p:blipFill>
          <a:blip r:embed="rId4">
            <a:alphaModFix/>
          </a:blip>
          <a:stretch>
            <a:fillRect/>
          </a:stretch>
        </p:blipFill>
        <p:spPr>
          <a:xfrm>
            <a:off x="3122650" y="2885923"/>
            <a:ext cx="2458589" cy="1649950"/>
          </a:xfrm>
          <a:prstGeom prst="rect">
            <a:avLst/>
          </a:prstGeom>
          <a:noFill/>
          <a:ln>
            <a:noFill/>
          </a:ln>
        </p:spPr>
      </p:pic>
      <p:pic>
        <p:nvPicPr>
          <p:cNvPr id="977" name="Google Shape;977;p81"/>
          <p:cNvPicPr preferRelativeResize="0"/>
          <p:nvPr/>
        </p:nvPicPr>
        <p:blipFill>
          <a:blip r:embed="rId5">
            <a:alphaModFix/>
          </a:blip>
          <a:stretch>
            <a:fillRect/>
          </a:stretch>
        </p:blipFill>
        <p:spPr>
          <a:xfrm>
            <a:off x="2907475" y="1453988"/>
            <a:ext cx="2771775" cy="552450"/>
          </a:xfrm>
          <a:prstGeom prst="rect">
            <a:avLst/>
          </a:prstGeom>
          <a:solidFill>
            <a:srgbClr val="F4CCCC"/>
          </a:solidFill>
          <a:ln w="9525" cap="flat" cmpd="sng">
            <a:solidFill>
              <a:srgbClr val="F4CCCC"/>
            </a:solidFill>
            <a:prstDash val="solid"/>
            <a:round/>
            <a:headEnd type="none" w="sm" len="sm"/>
            <a:tailEnd type="none" w="sm" len="sm"/>
          </a:ln>
        </p:spPr>
      </p:pic>
      <p:sp>
        <p:nvSpPr>
          <p:cNvPr id="978" name="Google Shape;978;p81"/>
          <p:cNvSpPr/>
          <p:nvPr/>
        </p:nvSpPr>
        <p:spPr>
          <a:xfrm>
            <a:off x="899375" y="225650"/>
            <a:ext cx="150900" cy="18549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79" name="Google Shape;979;p81"/>
          <p:cNvSpPr txBox="1"/>
          <p:nvPr/>
        </p:nvSpPr>
        <p:spPr>
          <a:xfrm>
            <a:off x="-541125" y="1013950"/>
            <a:ext cx="1975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1"/>
                </a:solidFill>
                <a:latin typeface="Lato"/>
                <a:ea typeface="Lato"/>
                <a:cs typeface="Lato"/>
                <a:sym typeface="Lato"/>
              </a:rPr>
              <a:t>Convention 2</a:t>
            </a:r>
            <a:endParaRPr sz="900">
              <a:solidFill>
                <a:schemeClr val="dk1"/>
              </a:solidFill>
              <a:latin typeface="Lato"/>
              <a:ea typeface="Lato"/>
              <a:cs typeface="Lato"/>
              <a:sym typeface="Lato"/>
            </a:endParaRPr>
          </a:p>
        </p:txBody>
      </p:sp>
      <p:sp>
        <p:nvSpPr>
          <p:cNvPr id="980" name="Google Shape;980;p81"/>
          <p:cNvSpPr/>
          <p:nvPr/>
        </p:nvSpPr>
        <p:spPr>
          <a:xfrm>
            <a:off x="1510275" y="2974300"/>
            <a:ext cx="937200" cy="5808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Initialise camera</a:t>
            </a:r>
            <a:endParaRPr>
              <a:latin typeface="Lato"/>
              <a:ea typeface="Lato"/>
              <a:cs typeface="Lato"/>
              <a:sym typeface="Lato"/>
            </a:endParaRPr>
          </a:p>
        </p:txBody>
      </p:sp>
      <p:sp>
        <p:nvSpPr>
          <p:cNvPr id="981" name="Google Shape;981;p81"/>
          <p:cNvSpPr/>
          <p:nvPr/>
        </p:nvSpPr>
        <p:spPr>
          <a:xfrm>
            <a:off x="970425" y="3593575"/>
            <a:ext cx="1725300" cy="5808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Takes a picture and de-initialise camera</a:t>
            </a:r>
            <a:endParaRPr>
              <a:latin typeface="Lato"/>
              <a:ea typeface="Lato"/>
              <a:cs typeface="Lato"/>
              <a:sym typeface="Lato"/>
            </a:endParaRPr>
          </a:p>
        </p:txBody>
      </p:sp>
      <p:sp>
        <p:nvSpPr>
          <p:cNvPr id="982" name="Google Shape;982;p81"/>
          <p:cNvSpPr/>
          <p:nvPr/>
        </p:nvSpPr>
        <p:spPr>
          <a:xfrm>
            <a:off x="1623975" y="4674521"/>
            <a:ext cx="981300" cy="3855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Send picture</a:t>
            </a:r>
            <a:endParaRPr>
              <a:latin typeface="Lato"/>
              <a:ea typeface="Lato"/>
              <a:cs typeface="Lato"/>
              <a:sym typeface="Lato"/>
            </a:endParaRPr>
          </a:p>
        </p:txBody>
      </p:sp>
      <p:cxnSp>
        <p:nvCxnSpPr>
          <p:cNvPr id="983" name="Google Shape;983;p81"/>
          <p:cNvCxnSpPr>
            <a:endCxn id="980" idx="3"/>
          </p:cNvCxnSpPr>
          <p:nvPr/>
        </p:nvCxnSpPr>
        <p:spPr>
          <a:xfrm flipH="1">
            <a:off x="2447475" y="3140500"/>
            <a:ext cx="883200" cy="124200"/>
          </a:xfrm>
          <a:prstGeom prst="straightConnector1">
            <a:avLst/>
          </a:prstGeom>
          <a:noFill/>
          <a:ln w="9525" cap="flat" cmpd="sng">
            <a:solidFill>
              <a:schemeClr val="dk1"/>
            </a:solidFill>
            <a:prstDash val="solid"/>
            <a:round/>
            <a:headEnd type="none" w="med" len="med"/>
            <a:tailEnd type="none" w="med" len="med"/>
          </a:ln>
        </p:spPr>
      </p:cxnSp>
      <p:cxnSp>
        <p:nvCxnSpPr>
          <p:cNvPr id="984" name="Google Shape;984;p81"/>
          <p:cNvCxnSpPr/>
          <p:nvPr/>
        </p:nvCxnSpPr>
        <p:spPr>
          <a:xfrm flipH="1">
            <a:off x="2767175" y="3318700"/>
            <a:ext cx="586800" cy="260400"/>
          </a:xfrm>
          <a:prstGeom prst="straightConnector1">
            <a:avLst/>
          </a:prstGeom>
          <a:noFill/>
          <a:ln w="9525" cap="flat" cmpd="sng">
            <a:solidFill>
              <a:schemeClr val="dk1"/>
            </a:solidFill>
            <a:prstDash val="solid"/>
            <a:round/>
            <a:headEnd type="oval" w="med" len="med"/>
            <a:tailEnd type="none" w="med" len="med"/>
          </a:ln>
        </p:spPr>
      </p:cxnSp>
      <p:cxnSp>
        <p:nvCxnSpPr>
          <p:cNvPr id="985" name="Google Shape;985;p81"/>
          <p:cNvCxnSpPr/>
          <p:nvPr/>
        </p:nvCxnSpPr>
        <p:spPr>
          <a:xfrm rot="10800000">
            <a:off x="2731900" y="3855300"/>
            <a:ext cx="645300" cy="594000"/>
          </a:xfrm>
          <a:prstGeom prst="straightConnector1">
            <a:avLst/>
          </a:prstGeom>
          <a:noFill/>
          <a:ln w="9525" cap="flat" cmpd="sng">
            <a:solidFill>
              <a:schemeClr val="dk1"/>
            </a:solidFill>
            <a:prstDash val="solid"/>
            <a:round/>
            <a:headEnd type="oval" w="med" len="med"/>
            <a:tailEnd type="none" w="med" len="med"/>
          </a:ln>
        </p:spPr>
      </p:cxnSp>
      <p:sp>
        <p:nvSpPr>
          <p:cNvPr id="986" name="Google Shape;986;p81"/>
          <p:cNvSpPr txBox="1"/>
          <p:nvPr/>
        </p:nvSpPr>
        <p:spPr>
          <a:xfrm>
            <a:off x="420800" y="4212850"/>
            <a:ext cx="2528100" cy="431100"/>
          </a:xfrm>
          <a:prstGeom prst="rect">
            <a:avLst/>
          </a:prstGeom>
          <a:noFill/>
          <a:ln>
            <a:noFill/>
          </a:ln>
        </p:spPr>
        <p:txBody>
          <a:bodyPr spcFirstLastPara="1" wrap="square" lIns="91425" tIns="91425" rIns="91425" bIns="91425" anchor="t" anchorCtr="0">
            <a:spAutoFit/>
          </a:bodyPr>
          <a:lstStyle/>
          <a:p>
            <a:pPr marL="457200" lvl="0" indent="-279400" algn="l" rtl="0">
              <a:spcBef>
                <a:spcPts val="0"/>
              </a:spcBef>
              <a:spcAft>
                <a:spcPts val="0"/>
              </a:spcAft>
              <a:buClr>
                <a:schemeClr val="dk1"/>
              </a:buClr>
              <a:buSzPts val="800"/>
              <a:buFont typeface="Lato"/>
              <a:buChar char="●"/>
            </a:pPr>
            <a:r>
              <a:rPr lang="en" sz="800">
                <a:solidFill>
                  <a:schemeClr val="dk1"/>
                </a:solidFill>
                <a:latin typeface="Lato"/>
                <a:ea typeface="Lato"/>
                <a:cs typeface="Lato"/>
                <a:sym typeface="Lato"/>
              </a:rPr>
              <a:t>I used finally in try and except because in any case it will always deinit the camera</a:t>
            </a:r>
            <a:endParaRPr sz="800">
              <a:solidFill>
                <a:schemeClr val="dk1"/>
              </a:solidFill>
              <a:latin typeface="Lato"/>
              <a:ea typeface="Lato"/>
              <a:cs typeface="Lato"/>
              <a:sym typeface="Lato"/>
            </a:endParaRPr>
          </a:p>
        </p:txBody>
      </p:sp>
      <p:pic>
        <p:nvPicPr>
          <p:cNvPr id="987" name="Google Shape;987;p81"/>
          <p:cNvPicPr preferRelativeResize="0"/>
          <p:nvPr/>
        </p:nvPicPr>
        <p:blipFill>
          <a:blip r:embed="rId6">
            <a:alphaModFix/>
          </a:blip>
          <a:stretch>
            <a:fillRect/>
          </a:stretch>
        </p:blipFill>
        <p:spPr>
          <a:xfrm>
            <a:off x="3219475" y="4591050"/>
            <a:ext cx="2147772" cy="552450"/>
          </a:xfrm>
          <a:prstGeom prst="rect">
            <a:avLst/>
          </a:prstGeom>
          <a:solidFill>
            <a:srgbClr val="C9DAF8"/>
          </a:solidFill>
          <a:ln>
            <a:noFill/>
          </a:ln>
        </p:spPr>
      </p:pic>
      <p:pic>
        <p:nvPicPr>
          <p:cNvPr id="988" name="Google Shape;988;p81"/>
          <p:cNvPicPr preferRelativeResize="0"/>
          <p:nvPr/>
        </p:nvPicPr>
        <p:blipFill>
          <a:blip r:embed="rId7">
            <a:alphaModFix/>
          </a:blip>
          <a:stretch>
            <a:fillRect/>
          </a:stretch>
        </p:blipFill>
        <p:spPr>
          <a:xfrm>
            <a:off x="3151800" y="2235200"/>
            <a:ext cx="2400300" cy="590550"/>
          </a:xfrm>
          <a:prstGeom prst="rect">
            <a:avLst/>
          </a:prstGeom>
          <a:noFill/>
          <a:ln>
            <a:noFill/>
          </a:ln>
        </p:spPr>
      </p:pic>
      <p:sp>
        <p:nvSpPr>
          <p:cNvPr id="989" name="Google Shape;989;p81"/>
          <p:cNvSpPr/>
          <p:nvPr/>
        </p:nvSpPr>
        <p:spPr>
          <a:xfrm>
            <a:off x="1434075" y="2177088"/>
            <a:ext cx="1252800" cy="6759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Saves weight</a:t>
            </a:r>
            <a:br>
              <a:rPr lang="en">
                <a:latin typeface="Lato"/>
                <a:ea typeface="Lato"/>
                <a:cs typeface="Lato"/>
                <a:sym typeface="Lato"/>
              </a:rPr>
            </a:br>
            <a:r>
              <a:rPr lang="en">
                <a:latin typeface="Lato"/>
                <a:ea typeface="Lato"/>
                <a:cs typeface="Lato"/>
                <a:sym typeface="Lato"/>
              </a:rPr>
              <a:t>(after opening)</a:t>
            </a:r>
            <a:endParaRPr>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82"/>
          <p:cNvSpPr/>
          <p:nvPr/>
        </p:nvSpPr>
        <p:spPr>
          <a:xfrm>
            <a:off x="1483650" y="165138"/>
            <a:ext cx="1252800" cy="6759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Saves and decode picture</a:t>
            </a:r>
            <a:endParaRPr>
              <a:latin typeface="Lato"/>
              <a:ea typeface="Lato"/>
              <a:cs typeface="Lato"/>
              <a:sym typeface="Lato"/>
            </a:endParaRPr>
          </a:p>
        </p:txBody>
      </p:sp>
      <p:sp>
        <p:nvSpPr>
          <p:cNvPr id="995" name="Google Shape;995;p82"/>
          <p:cNvSpPr/>
          <p:nvPr/>
        </p:nvSpPr>
        <p:spPr>
          <a:xfrm>
            <a:off x="1483650" y="1799300"/>
            <a:ext cx="1378800" cy="675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Send request to close LED strip’s lights</a:t>
            </a:r>
            <a:endParaRPr>
              <a:latin typeface="Lato"/>
              <a:ea typeface="Lato"/>
              <a:cs typeface="Lato"/>
              <a:sym typeface="Lato"/>
            </a:endParaRPr>
          </a:p>
        </p:txBody>
      </p:sp>
      <p:sp>
        <p:nvSpPr>
          <p:cNvPr id="996" name="Google Shape;996;p82"/>
          <p:cNvSpPr/>
          <p:nvPr/>
        </p:nvSpPr>
        <p:spPr>
          <a:xfrm>
            <a:off x="1527900" y="3594150"/>
            <a:ext cx="1164300" cy="67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Close LED strip’s lights </a:t>
            </a:r>
            <a:endParaRPr>
              <a:latin typeface="Lato"/>
              <a:ea typeface="Lato"/>
              <a:cs typeface="Lato"/>
              <a:sym typeface="Lato"/>
            </a:endParaRPr>
          </a:p>
        </p:txBody>
      </p:sp>
      <p:pic>
        <p:nvPicPr>
          <p:cNvPr id="997" name="Google Shape;997;p82"/>
          <p:cNvPicPr preferRelativeResize="0"/>
          <p:nvPr/>
        </p:nvPicPr>
        <p:blipFill>
          <a:blip r:embed="rId3">
            <a:alphaModFix/>
          </a:blip>
          <a:stretch>
            <a:fillRect/>
          </a:stretch>
        </p:blipFill>
        <p:spPr>
          <a:xfrm>
            <a:off x="3014850" y="152400"/>
            <a:ext cx="2762250" cy="257175"/>
          </a:xfrm>
          <a:prstGeom prst="rect">
            <a:avLst/>
          </a:prstGeom>
          <a:solidFill>
            <a:srgbClr val="F4CCCC"/>
          </a:solidFill>
          <a:ln w="9525" cap="flat" cmpd="sng">
            <a:solidFill>
              <a:srgbClr val="F4CCCC"/>
            </a:solidFill>
            <a:prstDash val="solid"/>
            <a:round/>
            <a:headEnd type="none" w="sm" len="sm"/>
            <a:tailEnd type="none" w="sm" len="sm"/>
          </a:ln>
        </p:spPr>
      </p:pic>
      <p:pic>
        <p:nvPicPr>
          <p:cNvPr id="998" name="Google Shape;998;p82"/>
          <p:cNvPicPr preferRelativeResize="0"/>
          <p:nvPr/>
        </p:nvPicPr>
        <p:blipFill>
          <a:blip r:embed="rId4">
            <a:alphaModFix/>
          </a:blip>
          <a:stretch>
            <a:fillRect/>
          </a:stretch>
        </p:blipFill>
        <p:spPr>
          <a:xfrm>
            <a:off x="3048150" y="991950"/>
            <a:ext cx="1524000" cy="238125"/>
          </a:xfrm>
          <a:prstGeom prst="rect">
            <a:avLst/>
          </a:prstGeom>
          <a:solidFill>
            <a:srgbClr val="F4CCCC"/>
          </a:solidFill>
          <a:ln w="9525" cap="flat" cmpd="sng">
            <a:solidFill>
              <a:srgbClr val="F4CCCC"/>
            </a:solidFill>
            <a:prstDash val="solid"/>
            <a:round/>
            <a:headEnd type="none" w="sm" len="sm"/>
            <a:tailEnd type="none" w="sm" len="sm"/>
          </a:ln>
        </p:spPr>
      </p:pic>
      <p:pic>
        <p:nvPicPr>
          <p:cNvPr id="999" name="Google Shape;999;p82"/>
          <p:cNvPicPr preferRelativeResize="0"/>
          <p:nvPr/>
        </p:nvPicPr>
        <p:blipFill>
          <a:blip r:embed="rId5">
            <a:alphaModFix/>
          </a:blip>
          <a:stretch>
            <a:fillRect/>
          </a:stretch>
        </p:blipFill>
        <p:spPr>
          <a:xfrm>
            <a:off x="3014850" y="450525"/>
            <a:ext cx="5934075" cy="390525"/>
          </a:xfrm>
          <a:prstGeom prst="rect">
            <a:avLst/>
          </a:prstGeom>
          <a:noFill/>
          <a:ln>
            <a:noFill/>
          </a:ln>
        </p:spPr>
      </p:pic>
      <p:cxnSp>
        <p:nvCxnSpPr>
          <p:cNvPr id="1000" name="Google Shape;1000;p82"/>
          <p:cNvCxnSpPr>
            <a:stCxn id="999" idx="1"/>
            <a:endCxn id="1001" idx="0"/>
          </p:cNvCxnSpPr>
          <p:nvPr/>
        </p:nvCxnSpPr>
        <p:spPr>
          <a:xfrm flipH="1">
            <a:off x="2173050" y="645788"/>
            <a:ext cx="841800" cy="428100"/>
          </a:xfrm>
          <a:prstGeom prst="straightConnector1">
            <a:avLst/>
          </a:prstGeom>
          <a:noFill/>
          <a:ln w="9525" cap="flat" cmpd="sng">
            <a:solidFill>
              <a:schemeClr val="dk1"/>
            </a:solidFill>
            <a:prstDash val="solid"/>
            <a:round/>
            <a:headEnd type="none" w="med" len="med"/>
            <a:tailEnd type="none" w="med" len="med"/>
          </a:ln>
        </p:spPr>
      </p:cxnSp>
      <p:sp>
        <p:nvSpPr>
          <p:cNvPr id="1001" name="Google Shape;1001;p82"/>
          <p:cNvSpPr txBox="1"/>
          <p:nvPr/>
        </p:nvSpPr>
        <p:spPr>
          <a:xfrm>
            <a:off x="1110600" y="1073875"/>
            <a:ext cx="212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Lato"/>
                <a:ea typeface="Lato"/>
                <a:cs typeface="Lato"/>
                <a:sym typeface="Lato"/>
              </a:rPr>
              <a:t>We decided to overwrite our pictures after every receive</a:t>
            </a:r>
            <a:endParaRPr sz="1000">
              <a:solidFill>
                <a:schemeClr val="dk1"/>
              </a:solidFill>
              <a:latin typeface="Lato"/>
              <a:ea typeface="Lato"/>
              <a:cs typeface="Lato"/>
              <a:sym typeface="Lato"/>
            </a:endParaRPr>
          </a:p>
        </p:txBody>
      </p:sp>
      <p:pic>
        <p:nvPicPr>
          <p:cNvPr id="1002" name="Google Shape;1002;p82"/>
          <p:cNvPicPr preferRelativeResize="0"/>
          <p:nvPr/>
        </p:nvPicPr>
        <p:blipFill>
          <a:blip r:embed="rId6">
            <a:alphaModFix/>
          </a:blip>
          <a:stretch>
            <a:fillRect/>
          </a:stretch>
        </p:blipFill>
        <p:spPr>
          <a:xfrm>
            <a:off x="3048150" y="1799300"/>
            <a:ext cx="5756100" cy="1102038"/>
          </a:xfrm>
          <a:prstGeom prst="rect">
            <a:avLst/>
          </a:prstGeom>
          <a:noFill/>
          <a:ln>
            <a:noFill/>
          </a:ln>
        </p:spPr>
      </p:pic>
      <p:cxnSp>
        <p:nvCxnSpPr>
          <p:cNvPr id="1003" name="Google Shape;1003;p82"/>
          <p:cNvCxnSpPr>
            <a:endCxn id="1004" idx="3"/>
          </p:cNvCxnSpPr>
          <p:nvPr/>
        </p:nvCxnSpPr>
        <p:spPr>
          <a:xfrm flipH="1">
            <a:off x="2961900" y="2299000"/>
            <a:ext cx="312000" cy="501900"/>
          </a:xfrm>
          <a:prstGeom prst="straightConnector1">
            <a:avLst/>
          </a:prstGeom>
          <a:noFill/>
          <a:ln w="9525" cap="flat" cmpd="sng">
            <a:solidFill>
              <a:schemeClr val="dk1"/>
            </a:solidFill>
            <a:prstDash val="solid"/>
            <a:round/>
            <a:headEnd type="none" w="med" len="med"/>
            <a:tailEnd type="none" w="med" len="med"/>
          </a:ln>
        </p:spPr>
      </p:cxnSp>
      <p:sp>
        <p:nvSpPr>
          <p:cNvPr id="1004" name="Google Shape;1004;p82"/>
          <p:cNvSpPr txBox="1"/>
          <p:nvPr/>
        </p:nvSpPr>
        <p:spPr>
          <a:xfrm>
            <a:off x="986700" y="2570050"/>
            <a:ext cx="1975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1"/>
                </a:solidFill>
                <a:latin typeface="Lato"/>
                <a:ea typeface="Lato"/>
                <a:cs typeface="Lato"/>
                <a:sym typeface="Lato"/>
              </a:rPr>
              <a:t>Finds all the clients known id  called img</a:t>
            </a:r>
            <a:endParaRPr sz="900">
              <a:solidFill>
                <a:schemeClr val="dk1"/>
              </a:solidFill>
              <a:latin typeface="Lato"/>
              <a:ea typeface="Lato"/>
              <a:cs typeface="Lato"/>
              <a:sym typeface="Lato"/>
            </a:endParaRPr>
          </a:p>
        </p:txBody>
      </p:sp>
      <p:sp>
        <p:nvSpPr>
          <p:cNvPr id="1005" name="Google Shape;1005;p82"/>
          <p:cNvSpPr/>
          <p:nvPr/>
        </p:nvSpPr>
        <p:spPr>
          <a:xfrm>
            <a:off x="925550" y="1848425"/>
            <a:ext cx="150900" cy="25020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6" name="Google Shape;1006;p82"/>
          <p:cNvSpPr txBox="1"/>
          <p:nvPr/>
        </p:nvSpPr>
        <p:spPr>
          <a:xfrm>
            <a:off x="0" y="2646250"/>
            <a:ext cx="9210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1"/>
                </a:solidFill>
                <a:latin typeface="Lato"/>
                <a:ea typeface="Lato"/>
                <a:cs typeface="Lato"/>
                <a:sym typeface="Lato"/>
              </a:rPr>
              <a:t>Convention 2</a:t>
            </a:r>
            <a:endParaRPr sz="900">
              <a:solidFill>
                <a:schemeClr val="dk1"/>
              </a:solidFill>
              <a:latin typeface="Lato"/>
              <a:ea typeface="Lato"/>
              <a:cs typeface="Lato"/>
              <a:sym typeface="Lato"/>
            </a:endParaRPr>
          </a:p>
        </p:txBody>
      </p:sp>
      <p:pic>
        <p:nvPicPr>
          <p:cNvPr id="1007" name="Google Shape;1007;p82"/>
          <p:cNvPicPr preferRelativeResize="0"/>
          <p:nvPr/>
        </p:nvPicPr>
        <p:blipFill>
          <a:blip r:embed="rId7">
            <a:alphaModFix/>
          </a:blip>
          <a:stretch>
            <a:fillRect/>
          </a:stretch>
        </p:blipFill>
        <p:spPr>
          <a:xfrm>
            <a:off x="3048150" y="3533413"/>
            <a:ext cx="4152900" cy="781050"/>
          </a:xfrm>
          <a:prstGeom prst="rect">
            <a:avLst/>
          </a:prstGeom>
          <a:noFill/>
          <a:ln>
            <a:noFill/>
          </a:ln>
        </p:spPr>
      </p:pic>
      <p:cxnSp>
        <p:nvCxnSpPr>
          <p:cNvPr id="1008" name="Google Shape;1008;p82"/>
          <p:cNvCxnSpPr>
            <a:endCxn id="1009" idx="3"/>
          </p:cNvCxnSpPr>
          <p:nvPr/>
        </p:nvCxnSpPr>
        <p:spPr>
          <a:xfrm flipH="1">
            <a:off x="3090900" y="4167975"/>
            <a:ext cx="295800" cy="464700"/>
          </a:xfrm>
          <a:prstGeom prst="straightConnector1">
            <a:avLst/>
          </a:prstGeom>
          <a:noFill/>
          <a:ln w="9525" cap="flat" cmpd="sng">
            <a:solidFill>
              <a:schemeClr val="dk1"/>
            </a:solidFill>
            <a:prstDash val="solid"/>
            <a:round/>
            <a:headEnd type="none" w="med" len="med"/>
            <a:tailEnd type="none" w="med" len="med"/>
          </a:ln>
        </p:spPr>
      </p:cxnSp>
      <p:sp>
        <p:nvSpPr>
          <p:cNvPr id="1009" name="Google Shape;1009;p82"/>
          <p:cNvSpPr txBox="1"/>
          <p:nvPr/>
        </p:nvSpPr>
        <p:spPr>
          <a:xfrm>
            <a:off x="857700" y="4471125"/>
            <a:ext cx="2233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Lato"/>
                <a:ea typeface="Lato"/>
                <a:cs typeface="Lato"/>
                <a:sym typeface="Lato"/>
              </a:rPr>
              <a:t>Sets all LEDs to (r = 255,g = 255,b = 255)</a:t>
            </a:r>
            <a:endParaRPr sz="900">
              <a:solidFill>
                <a:schemeClr val="dk1"/>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83"/>
          <p:cNvSpPr/>
          <p:nvPr/>
        </p:nvSpPr>
        <p:spPr>
          <a:xfrm>
            <a:off x="31800" y="194400"/>
            <a:ext cx="1308000" cy="5808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Predict  items in picture</a:t>
            </a:r>
            <a:endParaRPr>
              <a:latin typeface="Lato"/>
              <a:ea typeface="Lato"/>
              <a:cs typeface="Lato"/>
              <a:sym typeface="Lato"/>
            </a:endParaRPr>
          </a:p>
        </p:txBody>
      </p:sp>
      <p:sp>
        <p:nvSpPr>
          <p:cNvPr id="1015" name="Google Shape;1015;p83"/>
          <p:cNvSpPr/>
          <p:nvPr/>
        </p:nvSpPr>
        <p:spPr>
          <a:xfrm>
            <a:off x="126925" y="4143400"/>
            <a:ext cx="1875300" cy="6759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Show predicted items and picture in web server and save data</a:t>
            </a:r>
            <a:endParaRPr>
              <a:latin typeface="Lato"/>
              <a:ea typeface="Lato"/>
              <a:cs typeface="Lato"/>
              <a:sym typeface="Lato"/>
            </a:endParaRPr>
          </a:p>
        </p:txBody>
      </p:sp>
      <p:pic>
        <p:nvPicPr>
          <p:cNvPr id="1016" name="Google Shape;1016;p83"/>
          <p:cNvPicPr preferRelativeResize="0"/>
          <p:nvPr/>
        </p:nvPicPr>
        <p:blipFill rotWithShape="1">
          <a:blip r:embed="rId3">
            <a:alphaModFix/>
          </a:blip>
          <a:srcRect r="21838"/>
          <a:stretch/>
        </p:blipFill>
        <p:spPr>
          <a:xfrm>
            <a:off x="3110063" y="599950"/>
            <a:ext cx="6082351" cy="390525"/>
          </a:xfrm>
          <a:prstGeom prst="rect">
            <a:avLst/>
          </a:prstGeom>
          <a:noFill/>
          <a:ln>
            <a:noFill/>
          </a:ln>
        </p:spPr>
      </p:pic>
      <p:cxnSp>
        <p:nvCxnSpPr>
          <p:cNvPr id="1017" name="Google Shape;1017;p83"/>
          <p:cNvCxnSpPr/>
          <p:nvPr/>
        </p:nvCxnSpPr>
        <p:spPr>
          <a:xfrm rot="10800000">
            <a:off x="2259525" y="438125"/>
            <a:ext cx="876300" cy="244200"/>
          </a:xfrm>
          <a:prstGeom prst="straightConnector1">
            <a:avLst/>
          </a:prstGeom>
          <a:noFill/>
          <a:ln w="9525" cap="flat" cmpd="sng">
            <a:solidFill>
              <a:schemeClr val="dk1"/>
            </a:solidFill>
            <a:prstDash val="solid"/>
            <a:round/>
            <a:headEnd type="none" w="med" len="med"/>
            <a:tailEnd type="none" w="med" len="med"/>
          </a:ln>
        </p:spPr>
      </p:cxnSp>
      <p:sp>
        <p:nvSpPr>
          <p:cNvPr id="1018" name="Google Shape;1018;p83"/>
          <p:cNvSpPr txBox="1"/>
          <p:nvPr/>
        </p:nvSpPr>
        <p:spPr>
          <a:xfrm>
            <a:off x="1377850" y="252738"/>
            <a:ext cx="1282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Lato"/>
                <a:ea typeface="Lato"/>
                <a:cs typeface="Lato"/>
                <a:sym typeface="Lato"/>
              </a:rPr>
              <a:t>Create Yolo object</a:t>
            </a:r>
            <a:endParaRPr sz="1000">
              <a:solidFill>
                <a:schemeClr val="dk1"/>
              </a:solidFill>
              <a:latin typeface="Lato"/>
              <a:ea typeface="Lato"/>
              <a:cs typeface="Lato"/>
              <a:sym typeface="Lato"/>
            </a:endParaRPr>
          </a:p>
        </p:txBody>
      </p:sp>
      <p:cxnSp>
        <p:nvCxnSpPr>
          <p:cNvPr id="1019" name="Google Shape;1019;p83"/>
          <p:cNvCxnSpPr/>
          <p:nvPr/>
        </p:nvCxnSpPr>
        <p:spPr>
          <a:xfrm flipH="1">
            <a:off x="2279775" y="892975"/>
            <a:ext cx="846900" cy="469800"/>
          </a:xfrm>
          <a:prstGeom prst="straightConnector1">
            <a:avLst/>
          </a:prstGeom>
          <a:noFill/>
          <a:ln w="9525" cap="flat" cmpd="sng">
            <a:solidFill>
              <a:schemeClr val="dk1"/>
            </a:solidFill>
            <a:prstDash val="solid"/>
            <a:round/>
            <a:headEnd type="none" w="med" len="med"/>
            <a:tailEnd type="none" w="med" len="med"/>
          </a:ln>
        </p:spPr>
      </p:cxnSp>
      <p:sp>
        <p:nvSpPr>
          <p:cNvPr id="1020" name="Google Shape;1020;p83"/>
          <p:cNvSpPr txBox="1"/>
          <p:nvPr/>
        </p:nvSpPr>
        <p:spPr>
          <a:xfrm>
            <a:off x="-287225" y="838875"/>
            <a:ext cx="2703000" cy="17085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dk1"/>
              </a:buClr>
              <a:buSzPts val="900"/>
              <a:buFont typeface="Lato"/>
              <a:buChar char="-"/>
            </a:pPr>
            <a:r>
              <a:rPr lang="en" sz="900">
                <a:solidFill>
                  <a:schemeClr val="dk1"/>
                </a:solidFill>
                <a:latin typeface="Lato"/>
                <a:ea typeface="Lato"/>
                <a:cs typeface="Lato"/>
                <a:sym typeface="Lato"/>
              </a:rPr>
              <a:t>For items that are predicted as x item for 60% or more confidence are outputted. </a:t>
            </a:r>
            <a:endParaRPr sz="900">
              <a:solidFill>
                <a:schemeClr val="dk1"/>
              </a:solidFill>
              <a:latin typeface="Lato"/>
              <a:ea typeface="Lato"/>
              <a:cs typeface="Lato"/>
              <a:sym typeface="Lato"/>
            </a:endParaRPr>
          </a:p>
          <a:p>
            <a:pPr marL="457200" lvl="0" indent="-285750" algn="l" rtl="0">
              <a:spcBef>
                <a:spcPts val="0"/>
              </a:spcBef>
              <a:spcAft>
                <a:spcPts val="0"/>
              </a:spcAft>
              <a:buClr>
                <a:schemeClr val="dk1"/>
              </a:buClr>
              <a:buSzPts val="900"/>
              <a:buFont typeface="Lato"/>
              <a:buChar char="-"/>
            </a:pPr>
            <a:r>
              <a:rPr lang="en" sz="900">
                <a:solidFill>
                  <a:schemeClr val="dk1"/>
                </a:solidFill>
                <a:latin typeface="Lato"/>
                <a:ea typeface="Lato"/>
                <a:cs typeface="Lato"/>
                <a:sym typeface="Lato"/>
              </a:rPr>
              <a:t>The image size allowed is only 640. </a:t>
            </a:r>
            <a:endParaRPr sz="900">
              <a:solidFill>
                <a:schemeClr val="dk1"/>
              </a:solidFill>
              <a:latin typeface="Lato"/>
              <a:ea typeface="Lato"/>
              <a:cs typeface="Lato"/>
              <a:sym typeface="Lato"/>
            </a:endParaRPr>
          </a:p>
          <a:p>
            <a:pPr marL="457200" lvl="0" indent="-285750" algn="l" rtl="0">
              <a:spcBef>
                <a:spcPts val="0"/>
              </a:spcBef>
              <a:spcAft>
                <a:spcPts val="0"/>
              </a:spcAft>
              <a:buClr>
                <a:schemeClr val="dk1"/>
              </a:buClr>
              <a:buSzPts val="900"/>
              <a:buFont typeface="Lato"/>
              <a:buChar char="-"/>
            </a:pPr>
            <a:r>
              <a:rPr lang="en" sz="900">
                <a:solidFill>
                  <a:schemeClr val="dk1"/>
                </a:solidFill>
                <a:latin typeface="Lato"/>
                <a:ea typeface="Lato"/>
                <a:cs typeface="Lato"/>
                <a:sym typeface="Lato"/>
              </a:rPr>
              <a:t>The images will then be annotated and saved in a runs/detect/predict_</a:t>
            </a:r>
            <a:endParaRPr sz="900">
              <a:solidFill>
                <a:schemeClr val="dk1"/>
              </a:solidFill>
              <a:latin typeface="Lato"/>
              <a:ea typeface="Lato"/>
              <a:cs typeface="Lato"/>
              <a:sym typeface="Lato"/>
            </a:endParaRPr>
          </a:p>
          <a:p>
            <a:pPr marL="914400" lvl="1" indent="-285750" algn="l" rtl="0">
              <a:spcBef>
                <a:spcPts val="0"/>
              </a:spcBef>
              <a:spcAft>
                <a:spcPts val="0"/>
              </a:spcAft>
              <a:buClr>
                <a:schemeClr val="dk1"/>
              </a:buClr>
              <a:buSzPts val="900"/>
              <a:buFont typeface="Lato"/>
              <a:buChar char="-"/>
            </a:pPr>
            <a:r>
              <a:rPr lang="en" sz="900">
                <a:solidFill>
                  <a:schemeClr val="dk1"/>
                </a:solidFill>
                <a:latin typeface="Lato"/>
                <a:ea typeface="Lato"/>
                <a:cs typeface="Lato"/>
                <a:sym typeface="Lato"/>
              </a:rPr>
              <a:t>Where _ is the amount of folders of predict there are</a:t>
            </a:r>
            <a:endParaRPr sz="900">
              <a:solidFill>
                <a:schemeClr val="dk1"/>
              </a:solidFill>
              <a:latin typeface="Lato"/>
              <a:ea typeface="Lato"/>
              <a:cs typeface="Lato"/>
              <a:sym typeface="Lato"/>
            </a:endParaRPr>
          </a:p>
          <a:p>
            <a:pPr marL="914400" lvl="1" indent="-285750" algn="l" rtl="0">
              <a:spcBef>
                <a:spcPts val="0"/>
              </a:spcBef>
              <a:spcAft>
                <a:spcPts val="0"/>
              </a:spcAft>
              <a:buClr>
                <a:schemeClr val="dk1"/>
              </a:buClr>
              <a:buSzPts val="900"/>
              <a:buFont typeface="Lato"/>
              <a:buChar char="-"/>
            </a:pPr>
            <a:r>
              <a:rPr lang="en" sz="900">
                <a:solidFill>
                  <a:schemeClr val="dk1"/>
                </a:solidFill>
                <a:latin typeface="Lato"/>
                <a:ea typeface="Lato"/>
                <a:cs typeface="Lato"/>
                <a:sym typeface="Lato"/>
              </a:rPr>
              <a:t>e.g. under runs/detect/ </a:t>
            </a:r>
            <a:endParaRPr sz="900">
              <a:solidFill>
                <a:schemeClr val="dk1"/>
              </a:solidFill>
              <a:latin typeface="Lato"/>
              <a:ea typeface="Lato"/>
              <a:cs typeface="Lato"/>
              <a:sym typeface="Lato"/>
            </a:endParaRPr>
          </a:p>
          <a:p>
            <a:pPr marL="1371600" lvl="2" indent="-285750" algn="l" rtl="0">
              <a:spcBef>
                <a:spcPts val="0"/>
              </a:spcBef>
              <a:spcAft>
                <a:spcPts val="0"/>
              </a:spcAft>
              <a:buClr>
                <a:schemeClr val="dk1"/>
              </a:buClr>
              <a:buSzPts val="900"/>
              <a:buFont typeface="Lato"/>
              <a:buChar char="-"/>
            </a:pPr>
            <a:r>
              <a:rPr lang="en" sz="900">
                <a:solidFill>
                  <a:schemeClr val="dk1"/>
                </a:solidFill>
                <a:latin typeface="Lato"/>
                <a:ea typeface="Lato"/>
                <a:cs typeface="Lato"/>
                <a:sym typeface="Lato"/>
              </a:rPr>
              <a:t>predict</a:t>
            </a:r>
            <a:endParaRPr sz="900">
              <a:solidFill>
                <a:schemeClr val="dk1"/>
              </a:solidFill>
              <a:latin typeface="Lato"/>
              <a:ea typeface="Lato"/>
              <a:cs typeface="Lato"/>
              <a:sym typeface="Lato"/>
            </a:endParaRPr>
          </a:p>
          <a:p>
            <a:pPr marL="1371600" lvl="2" indent="-285750" algn="l" rtl="0">
              <a:spcBef>
                <a:spcPts val="0"/>
              </a:spcBef>
              <a:spcAft>
                <a:spcPts val="0"/>
              </a:spcAft>
              <a:buClr>
                <a:schemeClr val="dk1"/>
              </a:buClr>
              <a:buSzPts val="900"/>
              <a:buFont typeface="Lato"/>
              <a:buChar char="-"/>
            </a:pPr>
            <a:r>
              <a:rPr lang="en" sz="900">
                <a:solidFill>
                  <a:schemeClr val="dk1"/>
                </a:solidFill>
                <a:latin typeface="Lato"/>
                <a:ea typeface="Lato"/>
                <a:cs typeface="Lato"/>
                <a:sym typeface="Lato"/>
              </a:rPr>
              <a:t>predict2</a:t>
            </a:r>
            <a:endParaRPr sz="900">
              <a:solidFill>
                <a:schemeClr val="dk1"/>
              </a:solidFill>
              <a:latin typeface="Lato"/>
              <a:ea typeface="Lato"/>
              <a:cs typeface="Lato"/>
              <a:sym typeface="Lato"/>
            </a:endParaRPr>
          </a:p>
          <a:p>
            <a:pPr marL="1371600" lvl="2" indent="-285750" algn="l" rtl="0">
              <a:spcBef>
                <a:spcPts val="0"/>
              </a:spcBef>
              <a:spcAft>
                <a:spcPts val="0"/>
              </a:spcAft>
              <a:buClr>
                <a:schemeClr val="dk1"/>
              </a:buClr>
              <a:buSzPts val="900"/>
              <a:buFont typeface="Lato"/>
              <a:buChar char="-"/>
            </a:pPr>
            <a:r>
              <a:rPr lang="en" sz="900">
                <a:solidFill>
                  <a:schemeClr val="dk1"/>
                </a:solidFill>
                <a:latin typeface="Lato"/>
                <a:ea typeface="Lato"/>
                <a:cs typeface="Lato"/>
                <a:sym typeface="Lato"/>
              </a:rPr>
              <a:t>predict3</a:t>
            </a:r>
            <a:endParaRPr sz="900">
              <a:solidFill>
                <a:schemeClr val="dk1"/>
              </a:solidFill>
              <a:latin typeface="Lato"/>
              <a:ea typeface="Lato"/>
              <a:cs typeface="Lato"/>
              <a:sym typeface="Lato"/>
            </a:endParaRPr>
          </a:p>
        </p:txBody>
      </p:sp>
      <p:pic>
        <p:nvPicPr>
          <p:cNvPr id="1021" name="Google Shape;1021;p83"/>
          <p:cNvPicPr preferRelativeResize="0"/>
          <p:nvPr/>
        </p:nvPicPr>
        <p:blipFill>
          <a:blip r:embed="rId4">
            <a:alphaModFix/>
          </a:blip>
          <a:stretch>
            <a:fillRect/>
          </a:stretch>
        </p:blipFill>
        <p:spPr>
          <a:xfrm>
            <a:off x="4108175" y="1188425"/>
            <a:ext cx="3905250" cy="352425"/>
          </a:xfrm>
          <a:prstGeom prst="rect">
            <a:avLst/>
          </a:prstGeom>
          <a:noFill/>
          <a:ln>
            <a:noFill/>
          </a:ln>
        </p:spPr>
      </p:pic>
      <p:cxnSp>
        <p:nvCxnSpPr>
          <p:cNvPr id="1022" name="Google Shape;1022;p83"/>
          <p:cNvCxnSpPr>
            <a:stCxn id="1021" idx="1"/>
            <a:endCxn id="1023" idx="0"/>
          </p:cNvCxnSpPr>
          <p:nvPr/>
        </p:nvCxnSpPr>
        <p:spPr>
          <a:xfrm flipH="1">
            <a:off x="3110075" y="1364638"/>
            <a:ext cx="998100" cy="506100"/>
          </a:xfrm>
          <a:prstGeom prst="straightConnector1">
            <a:avLst/>
          </a:prstGeom>
          <a:noFill/>
          <a:ln w="9525" cap="flat" cmpd="sng">
            <a:solidFill>
              <a:schemeClr val="dk1"/>
            </a:solidFill>
            <a:prstDash val="solid"/>
            <a:round/>
            <a:headEnd type="none" w="med" len="med"/>
            <a:tailEnd type="none" w="med" len="med"/>
          </a:ln>
        </p:spPr>
      </p:cxnSp>
      <p:sp>
        <p:nvSpPr>
          <p:cNvPr id="1023" name="Google Shape;1023;p83"/>
          <p:cNvSpPr txBox="1"/>
          <p:nvPr/>
        </p:nvSpPr>
        <p:spPr>
          <a:xfrm>
            <a:off x="2337313" y="1870588"/>
            <a:ext cx="15453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Lato"/>
                <a:ea typeface="Lato"/>
                <a:cs typeface="Lato"/>
                <a:sym typeface="Lato"/>
              </a:rPr>
              <a:t>Get Each item’s boxes object.</a:t>
            </a:r>
            <a:endParaRPr sz="1000">
              <a:solidFill>
                <a:schemeClr val="dk1"/>
              </a:solidFill>
              <a:latin typeface="Lato"/>
              <a:ea typeface="Lato"/>
              <a:cs typeface="Lato"/>
              <a:sym typeface="Lato"/>
            </a:endParaRPr>
          </a:p>
          <a:p>
            <a:pPr marL="0" lvl="0" indent="0" algn="l" rtl="0">
              <a:spcBef>
                <a:spcPts val="0"/>
              </a:spcBef>
              <a:spcAft>
                <a:spcPts val="0"/>
              </a:spcAft>
              <a:buNone/>
            </a:pPr>
            <a:r>
              <a:rPr lang="en" sz="1000">
                <a:solidFill>
                  <a:schemeClr val="dk1"/>
                </a:solidFill>
                <a:latin typeface="Lato"/>
                <a:ea typeface="Lato"/>
                <a:cs typeface="Lato"/>
                <a:sym typeface="Lato"/>
              </a:rPr>
              <a:t>Find its classification and put it into a list from the boxes object</a:t>
            </a:r>
            <a:endParaRPr sz="1000">
              <a:solidFill>
                <a:schemeClr val="dk1"/>
              </a:solidFill>
              <a:latin typeface="Lato"/>
              <a:ea typeface="Lato"/>
              <a:cs typeface="Lato"/>
              <a:sym typeface="Lato"/>
            </a:endParaRPr>
          </a:p>
        </p:txBody>
      </p:sp>
      <p:pic>
        <p:nvPicPr>
          <p:cNvPr id="1024" name="Google Shape;1024;p83"/>
          <p:cNvPicPr preferRelativeResize="0"/>
          <p:nvPr/>
        </p:nvPicPr>
        <p:blipFill rotWithShape="1">
          <a:blip r:embed="rId5">
            <a:alphaModFix/>
          </a:blip>
          <a:srcRect t="10" r="46374" b="-10"/>
          <a:stretch/>
        </p:blipFill>
        <p:spPr>
          <a:xfrm>
            <a:off x="4108175" y="1638800"/>
            <a:ext cx="2875675" cy="200025"/>
          </a:xfrm>
          <a:prstGeom prst="rect">
            <a:avLst/>
          </a:prstGeom>
          <a:noFill/>
          <a:ln>
            <a:noFill/>
          </a:ln>
        </p:spPr>
      </p:pic>
      <p:pic>
        <p:nvPicPr>
          <p:cNvPr id="1025" name="Google Shape;1025;p83"/>
          <p:cNvPicPr preferRelativeResize="0"/>
          <p:nvPr/>
        </p:nvPicPr>
        <p:blipFill>
          <a:blip r:embed="rId6">
            <a:alphaModFix/>
          </a:blip>
          <a:stretch>
            <a:fillRect/>
          </a:stretch>
        </p:blipFill>
        <p:spPr>
          <a:xfrm>
            <a:off x="4109475" y="2570438"/>
            <a:ext cx="2381250" cy="1076325"/>
          </a:xfrm>
          <a:prstGeom prst="rect">
            <a:avLst/>
          </a:prstGeom>
          <a:noFill/>
          <a:ln>
            <a:noFill/>
          </a:ln>
        </p:spPr>
      </p:pic>
      <p:cxnSp>
        <p:nvCxnSpPr>
          <p:cNvPr id="1026" name="Google Shape;1026;p83"/>
          <p:cNvCxnSpPr>
            <a:stCxn id="1024" idx="1"/>
            <a:endCxn id="1023" idx="0"/>
          </p:cNvCxnSpPr>
          <p:nvPr/>
        </p:nvCxnSpPr>
        <p:spPr>
          <a:xfrm flipH="1">
            <a:off x="3110075" y="1738813"/>
            <a:ext cx="998100" cy="131700"/>
          </a:xfrm>
          <a:prstGeom prst="straightConnector1">
            <a:avLst/>
          </a:prstGeom>
          <a:noFill/>
          <a:ln w="9525" cap="flat" cmpd="sng">
            <a:solidFill>
              <a:schemeClr val="dk1"/>
            </a:solidFill>
            <a:prstDash val="solid"/>
            <a:round/>
            <a:headEnd type="none" w="med" len="med"/>
            <a:tailEnd type="none" w="med" len="med"/>
          </a:ln>
        </p:spPr>
      </p:cxnSp>
      <p:cxnSp>
        <p:nvCxnSpPr>
          <p:cNvPr id="1027" name="Google Shape;1027;p83"/>
          <p:cNvCxnSpPr>
            <a:stCxn id="1025" idx="1"/>
            <a:endCxn id="1028" idx="3"/>
          </p:cNvCxnSpPr>
          <p:nvPr/>
        </p:nvCxnSpPr>
        <p:spPr>
          <a:xfrm flipH="1">
            <a:off x="4083675" y="3108600"/>
            <a:ext cx="25800" cy="356100"/>
          </a:xfrm>
          <a:prstGeom prst="straightConnector1">
            <a:avLst/>
          </a:prstGeom>
          <a:noFill/>
          <a:ln w="9525" cap="flat" cmpd="sng">
            <a:solidFill>
              <a:schemeClr val="dk1"/>
            </a:solidFill>
            <a:prstDash val="solid"/>
            <a:round/>
            <a:headEnd type="none" w="med" len="med"/>
            <a:tailEnd type="none" w="med" len="med"/>
          </a:ln>
        </p:spPr>
      </p:cxnSp>
      <p:sp>
        <p:nvSpPr>
          <p:cNvPr id="1028" name="Google Shape;1028;p83"/>
          <p:cNvSpPr txBox="1"/>
          <p:nvPr/>
        </p:nvSpPr>
        <p:spPr>
          <a:xfrm>
            <a:off x="2291325" y="2910550"/>
            <a:ext cx="1792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Lato"/>
                <a:ea typeface="Lato"/>
                <a:cs typeface="Lato"/>
                <a:sym typeface="Lato"/>
              </a:rPr>
              <a:t>I set it as:</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0: nutella</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1: pepsi</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2: pringles</a:t>
            </a:r>
            <a:endParaRPr sz="1000">
              <a:solidFill>
                <a:schemeClr val="dk1"/>
              </a:solidFill>
              <a:latin typeface="Lato"/>
              <a:ea typeface="Lato"/>
              <a:cs typeface="Lato"/>
              <a:sym typeface="Lato"/>
            </a:endParaRPr>
          </a:p>
          <a:p>
            <a:pPr marL="0" lvl="0" indent="0" algn="l" rtl="0">
              <a:spcBef>
                <a:spcPts val="0"/>
              </a:spcBef>
              <a:spcAft>
                <a:spcPts val="0"/>
              </a:spcAft>
              <a:buNone/>
            </a:pPr>
            <a:r>
              <a:rPr lang="en" sz="1000">
                <a:solidFill>
                  <a:schemeClr val="dk1"/>
                </a:solidFill>
                <a:latin typeface="Lato"/>
                <a:ea typeface="Lato"/>
                <a:cs typeface="Lato"/>
                <a:sym typeface="Lato"/>
              </a:rPr>
              <a:t>As yolo’s convention for labelling is numbers </a:t>
            </a:r>
            <a:endParaRPr sz="1000">
              <a:solidFill>
                <a:schemeClr val="dk1"/>
              </a:solidFill>
              <a:latin typeface="Lato"/>
              <a:ea typeface="Lato"/>
              <a:cs typeface="Lato"/>
              <a:sym typeface="Lato"/>
            </a:endParaRPr>
          </a:p>
        </p:txBody>
      </p:sp>
      <p:pic>
        <p:nvPicPr>
          <p:cNvPr id="1029" name="Google Shape;1029;p83"/>
          <p:cNvPicPr preferRelativeResize="0"/>
          <p:nvPr/>
        </p:nvPicPr>
        <p:blipFill>
          <a:blip r:embed="rId7">
            <a:alphaModFix/>
          </a:blip>
          <a:stretch>
            <a:fillRect/>
          </a:stretch>
        </p:blipFill>
        <p:spPr>
          <a:xfrm>
            <a:off x="4109463" y="3816950"/>
            <a:ext cx="4010025" cy="1171575"/>
          </a:xfrm>
          <a:prstGeom prst="rect">
            <a:avLst/>
          </a:prstGeom>
          <a:noFill/>
          <a:ln>
            <a:noFill/>
          </a:ln>
        </p:spPr>
      </p:pic>
      <p:cxnSp>
        <p:nvCxnSpPr>
          <p:cNvPr id="1030" name="Google Shape;1030;p83"/>
          <p:cNvCxnSpPr>
            <a:stCxn id="1031" idx="3"/>
          </p:cNvCxnSpPr>
          <p:nvPr/>
        </p:nvCxnSpPr>
        <p:spPr>
          <a:xfrm>
            <a:off x="3867350" y="4350338"/>
            <a:ext cx="788400" cy="81600"/>
          </a:xfrm>
          <a:prstGeom prst="straightConnector1">
            <a:avLst/>
          </a:prstGeom>
          <a:noFill/>
          <a:ln w="9525" cap="flat" cmpd="sng">
            <a:solidFill>
              <a:schemeClr val="dk1"/>
            </a:solidFill>
            <a:prstDash val="solid"/>
            <a:round/>
            <a:headEnd type="none" w="med" len="med"/>
            <a:tailEnd type="none" w="med" len="med"/>
          </a:ln>
        </p:spPr>
      </p:cxnSp>
      <p:sp>
        <p:nvSpPr>
          <p:cNvPr id="1031" name="Google Shape;1031;p83"/>
          <p:cNvSpPr txBox="1"/>
          <p:nvPr/>
        </p:nvSpPr>
        <p:spPr>
          <a:xfrm>
            <a:off x="2244350" y="4104038"/>
            <a:ext cx="1623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Lato"/>
                <a:ea typeface="Lato"/>
                <a:cs typeface="Lato"/>
                <a:sym typeface="Lato"/>
              </a:rPr>
              <a:t>Make all items into the Item object</a:t>
            </a:r>
            <a:endParaRPr sz="1000">
              <a:solidFill>
                <a:schemeClr val="dk1"/>
              </a:solidFill>
              <a:latin typeface="Lato"/>
              <a:ea typeface="Lato"/>
              <a:cs typeface="Lato"/>
              <a:sym typeface="Lato"/>
            </a:endParaRPr>
          </a:p>
        </p:txBody>
      </p:sp>
      <p:sp>
        <p:nvSpPr>
          <p:cNvPr id="1032" name="Google Shape;1032;p83"/>
          <p:cNvSpPr txBox="1"/>
          <p:nvPr/>
        </p:nvSpPr>
        <p:spPr>
          <a:xfrm>
            <a:off x="2244350" y="4511213"/>
            <a:ext cx="1623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Lato"/>
                <a:ea typeface="Lato"/>
                <a:cs typeface="Lato"/>
                <a:sym typeface="Lato"/>
              </a:rPr>
              <a:t>Add the items predicted into the “Item” table</a:t>
            </a:r>
            <a:endParaRPr sz="1000">
              <a:solidFill>
                <a:schemeClr val="dk1"/>
              </a:solidFill>
              <a:latin typeface="Lato"/>
              <a:ea typeface="Lato"/>
              <a:cs typeface="Lato"/>
              <a:sym typeface="Lato"/>
            </a:endParaRPr>
          </a:p>
        </p:txBody>
      </p:sp>
      <p:cxnSp>
        <p:nvCxnSpPr>
          <p:cNvPr id="1033" name="Google Shape;1033;p83"/>
          <p:cNvCxnSpPr>
            <a:endCxn id="1032" idx="3"/>
          </p:cNvCxnSpPr>
          <p:nvPr/>
        </p:nvCxnSpPr>
        <p:spPr>
          <a:xfrm flipH="1">
            <a:off x="3867350" y="4619213"/>
            <a:ext cx="883200" cy="138300"/>
          </a:xfrm>
          <a:prstGeom prst="straightConnector1">
            <a:avLst/>
          </a:prstGeom>
          <a:noFill/>
          <a:ln w="9525" cap="flat" cmpd="sng">
            <a:solidFill>
              <a:schemeClr val="dk1"/>
            </a:solidFill>
            <a:prstDash val="solid"/>
            <a:round/>
            <a:headEnd type="none" w="med" len="med"/>
            <a:tailEnd type="none" w="med" len="med"/>
          </a:ln>
        </p:spPr>
      </p:cxnSp>
      <p:sp>
        <p:nvSpPr>
          <p:cNvPr id="1034" name="Google Shape;1034;p83"/>
          <p:cNvSpPr txBox="1"/>
          <p:nvPr/>
        </p:nvSpPr>
        <p:spPr>
          <a:xfrm>
            <a:off x="2259625" y="4854113"/>
            <a:ext cx="1623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Lato"/>
                <a:ea typeface="Lato"/>
                <a:cs typeface="Lato"/>
                <a:sym typeface="Lato"/>
              </a:rPr>
              <a:t>Save changes</a:t>
            </a:r>
            <a:endParaRPr sz="1000">
              <a:solidFill>
                <a:schemeClr val="dk1"/>
              </a:solidFill>
              <a:latin typeface="Lato"/>
              <a:ea typeface="Lato"/>
              <a:cs typeface="Lato"/>
              <a:sym typeface="Lato"/>
            </a:endParaRPr>
          </a:p>
        </p:txBody>
      </p:sp>
      <p:cxnSp>
        <p:nvCxnSpPr>
          <p:cNvPr id="1035" name="Google Shape;1035;p83"/>
          <p:cNvCxnSpPr>
            <a:endCxn id="1034" idx="3"/>
          </p:cNvCxnSpPr>
          <p:nvPr/>
        </p:nvCxnSpPr>
        <p:spPr>
          <a:xfrm flipH="1">
            <a:off x="3882625" y="4802663"/>
            <a:ext cx="867900" cy="220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84"/>
          <p:cNvSpPr/>
          <p:nvPr/>
        </p:nvSpPr>
        <p:spPr>
          <a:xfrm>
            <a:off x="4213600" y="521550"/>
            <a:ext cx="1875300" cy="6759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Show predicted items and picture in web server and save data</a:t>
            </a:r>
            <a:endParaRPr>
              <a:latin typeface="Lato"/>
              <a:ea typeface="Lato"/>
              <a:cs typeface="Lato"/>
              <a:sym typeface="Lato"/>
            </a:endParaRPr>
          </a:p>
        </p:txBody>
      </p:sp>
      <p:pic>
        <p:nvPicPr>
          <p:cNvPr id="1041" name="Google Shape;1041;p84"/>
          <p:cNvPicPr preferRelativeResize="0"/>
          <p:nvPr/>
        </p:nvPicPr>
        <p:blipFill>
          <a:blip r:embed="rId3">
            <a:alphaModFix/>
          </a:blip>
          <a:stretch>
            <a:fillRect/>
          </a:stretch>
        </p:blipFill>
        <p:spPr>
          <a:xfrm>
            <a:off x="0" y="2020950"/>
            <a:ext cx="4752921" cy="532925"/>
          </a:xfrm>
          <a:prstGeom prst="rect">
            <a:avLst/>
          </a:prstGeom>
          <a:solidFill>
            <a:srgbClr val="F4CCCC"/>
          </a:solidFill>
          <a:ln w="9525" cap="flat" cmpd="sng">
            <a:solidFill>
              <a:srgbClr val="F4CCCC"/>
            </a:solidFill>
            <a:prstDash val="solid"/>
            <a:round/>
            <a:headEnd type="none" w="sm" len="sm"/>
            <a:tailEnd type="none" w="sm" len="sm"/>
          </a:ln>
        </p:spPr>
      </p:pic>
      <p:cxnSp>
        <p:nvCxnSpPr>
          <p:cNvPr id="1042" name="Google Shape;1042;p84"/>
          <p:cNvCxnSpPr>
            <a:stCxn id="1043" idx="0"/>
            <a:endCxn id="1040" idx="2"/>
          </p:cNvCxnSpPr>
          <p:nvPr/>
        </p:nvCxnSpPr>
        <p:spPr>
          <a:xfrm rot="10800000" flipH="1">
            <a:off x="1866150" y="1197375"/>
            <a:ext cx="3285000" cy="414600"/>
          </a:xfrm>
          <a:prstGeom prst="straightConnector1">
            <a:avLst/>
          </a:prstGeom>
          <a:noFill/>
          <a:ln w="9525" cap="flat" cmpd="sng">
            <a:solidFill>
              <a:schemeClr val="dk1"/>
            </a:solidFill>
            <a:prstDash val="solid"/>
            <a:round/>
            <a:headEnd type="none" w="med" len="med"/>
            <a:tailEnd type="none" w="med" len="med"/>
          </a:ln>
        </p:spPr>
      </p:cxnSp>
      <p:sp>
        <p:nvSpPr>
          <p:cNvPr id="1043" name="Google Shape;1043;p84"/>
          <p:cNvSpPr txBox="1"/>
          <p:nvPr/>
        </p:nvSpPr>
        <p:spPr>
          <a:xfrm>
            <a:off x="0" y="1611975"/>
            <a:ext cx="3732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To show image on the webpage</a:t>
            </a:r>
            <a:endParaRPr sz="1800">
              <a:solidFill>
                <a:schemeClr val="dk1"/>
              </a:solidFill>
              <a:latin typeface="Lato"/>
              <a:ea typeface="Lato"/>
              <a:cs typeface="Lato"/>
              <a:sym typeface="Lato"/>
            </a:endParaRPr>
          </a:p>
        </p:txBody>
      </p:sp>
      <p:cxnSp>
        <p:nvCxnSpPr>
          <p:cNvPr id="1044" name="Google Shape;1044;p84"/>
          <p:cNvCxnSpPr>
            <a:stCxn id="1040" idx="2"/>
            <a:endCxn id="1045" idx="0"/>
          </p:cNvCxnSpPr>
          <p:nvPr/>
        </p:nvCxnSpPr>
        <p:spPr>
          <a:xfrm>
            <a:off x="5151250" y="1197450"/>
            <a:ext cx="1711500" cy="1143600"/>
          </a:xfrm>
          <a:prstGeom prst="straightConnector1">
            <a:avLst/>
          </a:prstGeom>
          <a:noFill/>
          <a:ln w="9525" cap="flat" cmpd="sng">
            <a:solidFill>
              <a:schemeClr val="dk1"/>
            </a:solidFill>
            <a:prstDash val="solid"/>
            <a:round/>
            <a:headEnd type="none" w="med" len="med"/>
            <a:tailEnd type="none" w="med" len="med"/>
          </a:ln>
        </p:spPr>
      </p:cxnSp>
      <p:pic>
        <p:nvPicPr>
          <p:cNvPr id="1046" name="Google Shape;1046;p84"/>
          <p:cNvPicPr preferRelativeResize="0"/>
          <p:nvPr/>
        </p:nvPicPr>
        <p:blipFill rotWithShape="1">
          <a:blip r:embed="rId4">
            <a:alphaModFix/>
          </a:blip>
          <a:srcRect r="40112"/>
          <a:stretch/>
        </p:blipFill>
        <p:spPr>
          <a:xfrm>
            <a:off x="4520425" y="2715875"/>
            <a:ext cx="4284025" cy="828675"/>
          </a:xfrm>
          <a:prstGeom prst="rect">
            <a:avLst/>
          </a:prstGeom>
          <a:noFill/>
          <a:ln>
            <a:noFill/>
          </a:ln>
        </p:spPr>
      </p:pic>
      <p:sp>
        <p:nvSpPr>
          <p:cNvPr id="1045" name="Google Shape;1045;p84"/>
          <p:cNvSpPr txBox="1"/>
          <p:nvPr/>
        </p:nvSpPr>
        <p:spPr>
          <a:xfrm>
            <a:off x="4796301" y="2340900"/>
            <a:ext cx="4133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Update the items in the html using jinja</a:t>
            </a:r>
            <a:endParaRPr sz="1800">
              <a:solidFill>
                <a:schemeClr val="dk1"/>
              </a:solidFill>
              <a:latin typeface="Lato"/>
              <a:ea typeface="Lato"/>
              <a:cs typeface="Lato"/>
              <a:sym typeface="Lato"/>
            </a:endParaRPr>
          </a:p>
        </p:txBody>
      </p:sp>
      <p:pic>
        <p:nvPicPr>
          <p:cNvPr id="1047" name="Google Shape;1047;p84"/>
          <p:cNvPicPr preferRelativeResize="0"/>
          <p:nvPr/>
        </p:nvPicPr>
        <p:blipFill>
          <a:blip r:embed="rId5">
            <a:alphaModFix/>
          </a:blip>
          <a:stretch>
            <a:fillRect/>
          </a:stretch>
        </p:blipFill>
        <p:spPr>
          <a:xfrm>
            <a:off x="4609788" y="3829725"/>
            <a:ext cx="4105275" cy="914400"/>
          </a:xfrm>
          <a:prstGeom prst="rect">
            <a:avLst/>
          </a:prstGeom>
          <a:noFill/>
          <a:ln>
            <a:noFill/>
          </a:ln>
        </p:spPr>
      </p:pic>
      <p:cxnSp>
        <p:nvCxnSpPr>
          <p:cNvPr id="1048" name="Google Shape;1048;p84"/>
          <p:cNvCxnSpPr>
            <a:stCxn id="1046" idx="2"/>
            <a:endCxn id="1047" idx="0"/>
          </p:cNvCxnSpPr>
          <p:nvPr/>
        </p:nvCxnSpPr>
        <p:spPr>
          <a:xfrm>
            <a:off x="6662438" y="3544550"/>
            <a:ext cx="0" cy="285300"/>
          </a:xfrm>
          <a:prstGeom prst="straightConnector1">
            <a:avLst/>
          </a:prstGeom>
          <a:noFill/>
          <a:ln w="9525" cap="flat" cmpd="sng">
            <a:solidFill>
              <a:schemeClr val="dk1"/>
            </a:solidFill>
            <a:prstDash val="solid"/>
            <a:round/>
            <a:headEnd type="none" w="med" len="med"/>
            <a:tailEnd type="stealth" w="med" len="med"/>
          </a:ln>
        </p:spPr>
      </p:cxnSp>
      <p:cxnSp>
        <p:nvCxnSpPr>
          <p:cNvPr id="1049" name="Google Shape;1049;p84"/>
          <p:cNvCxnSpPr>
            <a:endCxn id="1050" idx="3"/>
          </p:cNvCxnSpPr>
          <p:nvPr/>
        </p:nvCxnSpPr>
        <p:spPr>
          <a:xfrm rot="10800000">
            <a:off x="3732300" y="4192850"/>
            <a:ext cx="1336800" cy="78000"/>
          </a:xfrm>
          <a:prstGeom prst="straightConnector1">
            <a:avLst/>
          </a:prstGeom>
          <a:noFill/>
          <a:ln w="9525" cap="flat" cmpd="sng">
            <a:solidFill>
              <a:schemeClr val="dk1"/>
            </a:solidFill>
            <a:prstDash val="solid"/>
            <a:round/>
            <a:headEnd type="none" w="med" len="med"/>
            <a:tailEnd type="none" w="med" len="med"/>
          </a:ln>
        </p:spPr>
      </p:cxnSp>
      <p:sp>
        <p:nvSpPr>
          <p:cNvPr id="1050" name="Google Shape;1050;p84"/>
          <p:cNvSpPr txBox="1"/>
          <p:nvPr/>
        </p:nvSpPr>
        <p:spPr>
          <a:xfrm>
            <a:off x="1247700" y="3684950"/>
            <a:ext cx="248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Loops through all the items and find its item name and quantity</a:t>
            </a:r>
            <a:endParaRPr sz="1800">
              <a:solidFill>
                <a:schemeClr val="dk1"/>
              </a:solidFill>
              <a:latin typeface="Lato"/>
              <a:ea typeface="Lato"/>
              <a:cs typeface="Lato"/>
              <a:sym typeface="Lato"/>
            </a:endParaRPr>
          </a:p>
        </p:txBody>
      </p:sp>
      <p:sp>
        <p:nvSpPr>
          <p:cNvPr id="1051" name="Google Shape;1051;p84"/>
          <p:cNvSpPr txBox="1"/>
          <p:nvPr/>
        </p:nvSpPr>
        <p:spPr>
          <a:xfrm>
            <a:off x="401250" y="3003900"/>
            <a:ext cx="4023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Query the whole Item table and put it into jinja’s arguments</a:t>
            </a:r>
            <a:endParaRPr sz="1800">
              <a:solidFill>
                <a:schemeClr val="dk1"/>
              </a:solidFill>
              <a:latin typeface="Lato"/>
              <a:ea typeface="Lato"/>
              <a:cs typeface="Lato"/>
              <a:sym typeface="Lato"/>
            </a:endParaRPr>
          </a:p>
        </p:txBody>
      </p:sp>
      <p:sp>
        <p:nvSpPr>
          <p:cNvPr id="1052" name="Google Shape;1052;p84"/>
          <p:cNvSpPr/>
          <p:nvPr/>
        </p:nvSpPr>
        <p:spPr>
          <a:xfrm>
            <a:off x="4324825" y="3129800"/>
            <a:ext cx="258000" cy="4617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85"/>
          <p:cNvSpPr txBox="1">
            <a:spLocks noGrp="1"/>
          </p:cNvSpPr>
          <p:nvPr>
            <p:ph type="title"/>
          </p:nvPr>
        </p:nvSpPr>
        <p:spPr>
          <a:xfrm>
            <a:off x="144975" y="1912938"/>
            <a:ext cx="4585500" cy="1317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a:t>Dashboard/Website</a:t>
            </a:r>
            <a:endParaRPr/>
          </a:p>
        </p:txBody>
      </p:sp>
      <p:pic>
        <p:nvPicPr>
          <p:cNvPr id="1058" name="Google Shape;1058;p85"/>
          <p:cNvPicPr preferRelativeResize="0"/>
          <p:nvPr/>
        </p:nvPicPr>
        <p:blipFill rotWithShape="1">
          <a:blip r:embed="rId3">
            <a:alphaModFix/>
          </a:blip>
          <a:srcRect l="1057" r="1057"/>
          <a:stretch/>
        </p:blipFill>
        <p:spPr>
          <a:xfrm flipH="1">
            <a:off x="4235475" y="254125"/>
            <a:ext cx="4545675" cy="38729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pic>
        <p:nvPicPr>
          <p:cNvPr id="1063" name="Google Shape;1063;p86"/>
          <p:cNvPicPr preferRelativeResize="0"/>
          <p:nvPr/>
        </p:nvPicPr>
        <p:blipFill rotWithShape="1">
          <a:blip r:embed="rId3">
            <a:alphaModFix/>
          </a:blip>
          <a:srcRect l="32899" r="34119"/>
          <a:stretch/>
        </p:blipFill>
        <p:spPr>
          <a:xfrm>
            <a:off x="5901101" y="533200"/>
            <a:ext cx="2915300" cy="4077075"/>
          </a:xfrm>
          <a:prstGeom prst="rect">
            <a:avLst/>
          </a:prstGeom>
          <a:noFill/>
          <a:ln>
            <a:noFill/>
          </a:ln>
        </p:spPr>
      </p:pic>
      <p:pic>
        <p:nvPicPr>
          <p:cNvPr id="1064" name="Google Shape;1064;p86"/>
          <p:cNvPicPr preferRelativeResize="0"/>
          <p:nvPr/>
        </p:nvPicPr>
        <p:blipFill rotWithShape="1">
          <a:blip r:embed="rId4">
            <a:alphaModFix/>
          </a:blip>
          <a:srcRect l="35137" r="35247"/>
          <a:stretch/>
        </p:blipFill>
        <p:spPr>
          <a:xfrm>
            <a:off x="406425" y="499288"/>
            <a:ext cx="2707952" cy="4297701"/>
          </a:xfrm>
          <a:prstGeom prst="rect">
            <a:avLst/>
          </a:prstGeom>
          <a:noFill/>
          <a:ln>
            <a:noFill/>
          </a:ln>
        </p:spPr>
      </p:pic>
      <p:sp>
        <p:nvSpPr>
          <p:cNvPr id="1065" name="Google Shape;1065;p86"/>
          <p:cNvSpPr txBox="1"/>
          <p:nvPr/>
        </p:nvSpPr>
        <p:spPr>
          <a:xfrm>
            <a:off x="3339600" y="2272500"/>
            <a:ext cx="2464800" cy="5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Lato"/>
                <a:ea typeface="Lato"/>
                <a:cs typeface="Lato"/>
                <a:sym typeface="Lato"/>
              </a:rPr>
              <a:t>LOGIN PAGE</a:t>
            </a:r>
            <a:endParaRPr sz="3000">
              <a:solidFill>
                <a:schemeClr val="dk1"/>
              </a:solidFill>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pic>
        <p:nvPicPr>
          <p:cNvPr id="1070" name="Google Shape;1070;p87"/>
          <p:cNvPicPr preferRelativeResize="0"/>
          <p:nvPr/>
        </p:nvPicPr>
        <p:blipFill>
          <a:blip r:embed="rId3">
            <a:alphaModFix/>
          </a:blip>
          <a:stretch>
            <a:fillRect/>
          </a:stretch>
        </p:blipFill>
        <p:spPr>
          <a:xfrm>
            <a:off x="152400" y="783775"/>
            <a:ext cx="8839200" cy="420414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pic>
        <p:nvPicPr>
          <p:cNvPr id="1075" name="Google Shape;1075;p88"/>
          <p:cNvPicPr preferRelativeResize="0"/>
          <p:nvPr/>
        </p:nvPicPr>
        <p:blipFill rotWithShape="1">
          <a:blip r:embed="rId3">
            <a:alphaModFix/>
          </a:blip>
          <a:srcRect l="17371" t="26045" r="15193" b="21016"/>
          <a:stretch/>
        </p:blipFill>
        <p:spPr>
          <a:xfrm>
            <a:off x="178450" y="866925"/>
            <a:ext cx="5170324" cy="1902525"/>
          </a:xfrm>
          <a:prstGeom prst="rect">
            <a:avLst/>
          </a:prstGeom>
          <a:noFill/>
          <a:ln>
            <a:noFill/>
          </a:ln>
        </p:spPr>
      </p:pic>
      <p:sp>
        <p:nvSpPr>
          <p:cNvPr id="1076" name="Google Shape;1076;p88"/>
          <p:cNvSpPr txBox="1"/>
          <p:nvPr/>
        </p:nvSpPr>
        <p:spPr>
          <a:xfrm>
            <a:off x="943450" y="225075"/>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Home page</a:t>
            </a:r>
            <a:endParaRPr sz="2500">
              <a:solidFill>
                <a:schemeClr val="lt1"/>
              </a:solidFill>
              <a:latin typeface="Bai Jamjuree"/>
              <a:ea typeface="Bai Jamjuree"/>
              <a:cs typeface="Bai Jamjuree"/>
              <a:sym typeface="Bai Jamjuree"/>
            </a:endParaRPr>
          </a:p>
        </p:txBody>
      </p:sp>
      <p:sp>
        <p:nvSpPr>
          <p:cNvPr id="1077" name="Google Shape;1077;p88"/>
          <p:cNvSpPr txBox="1"/>
          <p:nvPr/>
        </p:nvSpPr>
        <p:spPr>
          <a:xfrm>
            <a:off x="5970175" y="967975"/>
            <a:ext cx="2643300" cy="200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Lato"/>
                <a:ea typeface="Lato"/>
                <a:cs typeface="Lato"/>
                <a:sym typeface="Lato"/>
              </a:rPr>
              <a:t>This is the main page where it links to the the Health monitor, Cabinet, Health Report and Habit tracker to get more info on each category </a:t>
            </a:r>
            <a:endParaRPr sz="1800">
              <a:solidFill>
                <a:schemeClr val="dk1"/>
              </a:solidFill>
              <a:latin typeface="Lato"/>
              <a:ea typeface="Lato"/>
              <a:cs typeface="Lato"/>
              <a:sym typeface="Lato"/>
            </a:endParaRPr>
          </a:p>
        </p:txBody>
      </p:sp>
      <p:sp>
        <p:nvSpPr>
          <p:cNvPr id="1078" name="Google Shape;1078;p88"/>
          <p:cNvSpPr txBox="1">
            <a:spLocks noGrp="1"/>
          </p:cNvSpPr>
          <p:nvPr>
            <p:ph type="subTitle" idx="4294967295"/>
          </p:nvPr>
        </p:nvSpPr>
        <p:spPr>
          <a:xfrm>
            <a:off x="-131075" y="3054349"/>
            <a:ext cx="2408100" cy="320100"/>
          </a:xfrm>
          <a:prstGeom prst="rect">
            <a:avLst/>
          </a:prstGeom>
        </p:spPr>
        <p:txBody>
          <a:bodyPr spcFirstLastPara="1" wrap="square" lIns="91425" tIns="91425" rIns="91425" bIns="0" anchor="t" anchorCtr="0">
            <a:normAutofit fontScale="85000" lnSpcReduction="20000"/>
          </a:bodyPr>
          <a:lstStyle/>
          <a:p>
            <a:pPr marL="228600" lvl="0" indent="-228600" algn="ctr" rtl="0">
              <a:lnSpc>
                <a:spcPct val="115000"/>
              </a:lnSpc>
              <a:spcBef>
                <a:spcPts val="1200"/>
              </a:spcBef>
              <a:spcAft>
                <a:spcPts val="1200"/>
              </a:spcAft>
              <a:buNone/>
            </a:pPr>
            <a:r>
              <a:rPr lang="en" b="1" u="sng">
                <a:latin typeface="Arial"/>
                <a:ea typeface="Arial"/>
                <a:cs typeface="Arial"/>
                <a:sym typeface="Arial"/>
              </a:rPr>
              <a:t>Habit Tracker</a:t>
            </a:r>
            <a:endParaRPr/>
          </a:p>
        </p:txBody>
      </p:sp>
      <p:sp>
        <p:nvSpPr>
          <p:cNvPr id="1079" name="Google Shape;1079;p88"/>
          <p:cNvSpPr txBox="1">
            <a:spLocks noGrp="1"/>
          </p:cNvSpPr>
          <p:nvPr>
            <p:ph type="subTitle" idx="4294967295"/>
          </p:nvPr>
        </p:nvSpPr>
        <p:spPr>
          <a:xfrm>
            <a:off x="2277025" y="3037999"/>
            <a:ext cx="2408100" cy="352800"/>
          </a:xfrm>
          <a:prstGeom prst="rect">
            <a:avLst/>
          </a:prstGeom>
        </p:spPr>
        <p:txBody>
          <a:bodyPr spcFirstLastPara="1" wrap="square" lIns="91425" tIns="91425" rIns="91425" bIns="0" anchor="t" anchorCtr="0">
            <a:normAutofit lnSpcReduction="20000"/>
          </a:bodyPr>
          <a:lstStyle/>
          <a:p>
            <a:pPr marL="228600" lvl="0" indent="-228600" algn="ctr" rtl="0">
              <a:lnSpc>
                <a:spcPct val="115000"/>
              </a:lnSpc>
              <a:spcBef>
                <a:spcPts val="1200"/>
              </a:spcBef>
              <a:spcAft>
                <a:spcPts val="1200"/>
              </a:spcAft>
              <a:buNone/>
            </a:pPr>
            <a:r>
              <a:rPr lang="en" b="1" u="sng">
                <a:latin typeface="Arial"/>
                <a:ea typeface="Arial"/>
                <a:cs typeface="Arial"/>
                <a:sym typeface="Arial"/>
              </a:rPr>
              <a:t>Health Report</a:t>
            </a:r>
            <a:endParaRPr/>
          </a:p>
        </p:txBody>
      </p:sp>
      <p:sp>
        <p:nvSpPr>
          <p:cNvPr id="1080" name="Google Shape;1080;p88"/>
          <p:cNvSpPr txBox="1">
            <a:spLocks noGrp="1"/>
          </p:cNvSpPr>
          <p:nvPr>
            <p:ph type="subTitle" idx="4294967295"/>
          </p:nvPr>
        </p:nvSpPr>
        <p:spPr>
          <a:xfrm>
            <a:off x="4439563" y="3010262"/>
            <a:ext cx="2408100" cy="408300"/>
          </a:xfrm>
          <a:prstGeom prst="rect">
            <a:avLst/>
          </a:prstGeom>
        </p:spPr>
        <p:txBody>
          <a:bodyPr spcFirstLastPara="1" wrap="square" lIns="91425" tIns="91425" rIns="91425" bIns="0" anchor="t" anchorCtr="0">
            <a:normAutofit/>
          </a:bodyPr>
          <a:lstStyle/>
          <a:p>
            <a:pPr marL="0" lvl="0" indent="0" algn="ctr" rtl="0">
              <a:lnSpc>
                <a:spcPct val="115000"/>
              </a:lnSpc>
              <a:spcBef>
                <a:spcPts val="1200"/>
              </a:spcBef>
              <a:spcAft>
                <a:spcPts val="1200"/>
              </a:spcAft>
              <a:buNone/>
            </a:pPr>
            <a:r>
              <a:rPr lang="en" b="1" u="sng">
                <a:latin typeface="Arial"/>
                <a:ea typeface="Arial"/>
                <a:cs typeface="Arial"/>
                <a:sym typeface="Arial"/>
              </a:rPr>
              <a:t>Cabinet</a:t>
            </a:r>
            <a:endParaRPr b="1" u="sng">
              <a:latin typeface="Arial"/>
              <a:ea typeface="Arial"/>
              <a:cs typeface="Arial"/>
              <a:sym typeface="Arial"/>
            </a:endParaRPr>
          </a:p>
        </p:txBody>
      </p:sp>
      <p:sp>
        <p:nvSpPr>
          <p:cNvPr id="1081" name="Google Shape;1081;p88"/>
          <p:cNvSpPr txBox="1">
            <a:spLocks noGrp="1"/>
          </p:cNvSpPr>
          <p:nvPr>
            <p:ph type="subTitle" idx="4294967295"/>
          </p:nvPr>
        </p:nvSpPr>
        <p:spPr>
          <a:xfrm>
            <a:off x="6486063" y="3010262"/>
            <a:ext cx="2408100" cy="408300"/>
          </a:xfrm>
          <a:prstGeom prst="rect">
            <a:avLst/>
          </a:prstGeom>
        </p:spPr>
        <p:txBody>
          <a:bodyPr spcFirstLastPara="1" wrap="square" lIns="91425" tIns="91425" rIns="91425" bIns="0" anchor="t" anchorCtr="0">
            <a:normAutofit/>
          </a:bodyPr>
          <a:lstStyle/>
          <a:p>
            <a:pPr marL="0" lvl="0" indent="0" algn="ctr" rtl="0">
              <a:lnSpc>
                <a:spcPct val="115000"/>
              </a:lnSpc>
              <a:spcBef>
                <a:spcPts val="1200"/>
              </a:spcBef>
              <a:spcAft>
                <a:spcPts val="1200"/>
              </a:spcAft>
              <a:buNone/>
            </a:pPr>
            <a:r>
              <a:rPr lang="en" b="1" u="sng">
                <a:latin typeface="Arial"/>
                <a:ea typeface="Arial"/>
                <a:cs typeface="Arial"/>
                <a:sym typeface="Arial"/>
              </a:rPr>
              <a:t>Health monitoring</a:t>
            </a:r>
            <a:endParaRPr b="1" u="sng">
              <a:latin typeface="Arial"/>
              <a:ea typeface="Arial"/>
              <a:cs typeface="Arial"/>
              <a:sym typeface="Arial"/>
            </a:endParaRPr>
          </a:p>
        </p:txBody>
      </p:sp>
      <p:sp>
        <p:nvSpPr>
          <p:cNvPr id="1082" name="Google Shape;1082;p88"/>
          <p:cNvSpPr txBox="1"/>
          <p:nvPr/>
        </p:nvSpPr>
        <p:spPr>
          <a:xfrm>
            <a:off x="296325" y="3539000"/>
            <a:ext cx="1416300" cy="12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Lato"/>
                <a:ea typeface="Lato"/>
                <a:cs typeface="Lato"/>
                <a:sym typeface="Lato"/>
              </a:rPr>
              <a:t>The habit tracker analyses and track the nutrients you have eaten based on the  data from the cabinet and the smart watch</a:t>
            </a:r>
            <a:endParaRPr sz="1000">
              <a:solidFill>
                <a:schemeClr val="dk1"/>
              </a:solidFill>
              <a:latin typeface="Lato"/>
              <a:ea typeface="Lato"/>
              <a:cs typeface="Lato"/>
              <a:sym typeface="Lato"/>
            </a:endParaRPr>
          </a:p>
        </p:txBody>
      </p:sp>
      <p:sp>
        <p:nvSpPr>
          <p:cNvPr id="1083" name="Google Shape;1083;p88"/>
          <p:cNvSpPr txBox="1"/>
          <p:nvPr/>
        </p:nvSpPr>
        <p:spPr>
          <a:xfrm>
            <a:off x="2772925" y="3539000"/>
            <a:ext cx="1416300" cy="12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Lato"/>
                <a:ea typeface="Lato"/>
                <a:cs typeface="Lato"/>
                <a:sym typeface="Lato"/>
              </a:rPr>
              <a:t>The health report helps you view your health report from the hospital and  allows you to send health comments to the doctor</a:t>
            </a:r>
            <a:endParaRPr sz="1000">
              <a:solidFill>
                <a:schemeClr val="dk1"/>
              </a:solidFill>
              <a:latin typeface="Lato"/>
              <a:ea typeface="Lato"/>
              <a:cs typeface="Lato"/>
              <a:sym typeface="Lato"/>
            </a:endParaRPr>
          </a:p>
        </p:txBody>
      </p:sp>
      <p:sp>
        <p:nvSpPr>
          <p:cNvPr id="1084" name="Google Shape;1084;p88"/>
          <p:cNvSpPr txBox="1"/>
          <p:nvPr/>
        </p:nvSpPr>
        <p:spPr>
          <a:xfrm>
            <a:off x="4935475" y="3539000"/>
            <a:ext cx="1416300" cy="12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Lato"/>
                <a:ea typeface="Lato"/>
                <a:cs typeface="Lato"/>
                <a:sym typeface="Lato"/>
              </a:rPr>
              <a:t>The Cabinet allows you to view  the items in the cabinet via your phone such that it would allow easier logistics as you do not need to remember the items in the cabinet</a:t>
            </a:r>
            <a:endParaRPr sz="1000">
              <a:solidFill>
                <a:schemeClr val="dk1"/>
              </a:solidFill>
              <a:latin typeface="Lato"/>
              <a:ea typeface="Lato"/>
              <a:cs typeface="Lato"/>
              <a:sym typeface="Lato"/>
            </a:endParaRPr>
          </a:p>
        </p:txBody>
      </p:sp>
      <p:sp>
        <p:nvSpPr>
          <p:cNvPr id="1085" name="Google Shape;1085;p88"/>
          <p:cNvSpPr txBox="1"/>
          <p:nvPr/>
        </p:nvSpPr>
        <p:spPr>
          <a:xfrm>
            <a:off x="6874425" y="3539000"/>
            <a:ext cx="1631400" cy="12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Lato"/>
                <a:ea typeface="Lato"/>
                <a:cs typeface="Lato"/>
                <a:sym typeface="Lato"/>
              </a:rPr>
              <a:t>The Health monitoring helps track the smart watch users health data like heart rate, blood glucose,blood oxygen meter, and body temperature in real time and also within a range of a week</a:t>
            </a:r>
            <a:endParaRPr sz="1000">
              <a:solidFill>
                <a:schemeClr val="dk1"/>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pic>
        <p:nvPicPr>
          <p:cNvPr id="1090" name="Google Shape;1090;p89"/>
          <p:cNvPicPr preferRelativeResize="0"/>
          <p:nvPr/>
        </p:nvPicPr>
        <p:blipFill>
          <a:blip r:embed="rId3">
            <a:alphaModFix/>
          </a:blip>
          <a:stretch>
            <a:fillRect/>
          </a:stretch>
        </p:blipFill>
        <p:spPr>
          <a:xfrm>
            <a:off x="152400" y="914400"/>
            <a:ext cx="4300952" cy="2031275"/>
          </a:xfrm>
          <a:prstGeom prst="rect">
            <a:avLst/>
          </a:prstGeom>
          <a:noFill/>
          <a:ln>
            <a:noFill/>
          </a:ln>
        </p:spPr>
      </p:pic>
      <p:pic>
        <p:nvPicPr>
          <p:cNvPr id="1091" name="Google Shape;1091;p89"/>
          <p:cNvPicPr preferRelativeResize="0"/>
          <p:nvPr/>
        </p:nvPicPr>
        <p:blipFill>
          <a:blip r:embed="rId4">
            <a:alphaModFix/>
          </a:blip>
          <a:stretch>
            <a:fillRect/>
          </a:stretch>
        </p:blipFill>
        <p:spPr>
          <a:xfrm>
            <a:off x="152400" y="3098075"/>
            <a:ext cx="4300952" cy="1851150"/>
          </a:xfrm>
          <a:prstGeom prst="rect">
            <a:avLst/>
          </a:prstGeom>
          <a:noFill/>
          <a:ln>
            <a:noFill/>
          </a:ln>
        </p:spPr>
      </p:pic>
      <p:pic>
        <p:nvPicPr>
          <p:cNvPr id="1092" name="Google Shape;1092;p89"/>
          <p:cNvPicPr preferRelativeResize="0"/>
          <p:nvPr/>
        </p:nvPicPr>
        <p:blipFill>
          <a:blip r:embed="rId5">
            <a:alphaModFix/>
          </a:blip>
          <a:stretch>
            <a:fillRect/>
          </a:stretch>
        </p:blipFill>
        <p:spPr>
          <a:xfrm>
            <a:off x="4649750" y="914400"/>
            <a:ext cx="4157324" cy="2031275"/>
          </a:xfrm>
          <a:prstGeom prst="rect">
            <a:avLst/>
          </a:prstGeom>
          <a:noFill/>
          <a:ln>
            <a:noFill/>
          </a:ln>
        </p:spPr>
      </p:pic>
      <p:pic>
        <p:nvPicPr>
          <p:cNvPr id="1093" name="Google Shape;1093;p89"/>
          <p:cNvPicPr preferRelativeResize="0"/>
          <p:nvPr/>
        </p:nvPicPr>
        <p:blipFill>
          <a:blip r:embed="rId6">
            <a:alphaModFix/>
          </a:blip>
          <a:stretch>
            <a:fillRect/>
          </a:stretch>
        </p:blipFill>
        <p:spPr>
          <a:xfrm>
            <a:off x="4649750" y="3098075"/>
            <a:ext cx="4157324" cy="1851150"/>
          </a:xfrm>
          <a:prstGeom prst="rect">
            <a:avLst/>
          </a:prstGeom>
          <a:noFill/>
          <a:ln>
            <a:noFill/>
          </a:ln>
        </p:spPr>
      </p:pic>
      <p:sp>
        <p:nvSpPr>
          <p:cNvPr id="1094" name="Google Shape;1094;p89"/>
          <p:cNvSpPr txBox="1"/>
          <p:nvPr/>
        </p:nvSpPr>
        <p:spPr>
          <a:xfrm>
            <a:off x="202650" y="9535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Health Monitoring page</a:t>
            </a:r>
            <a:endParaRPr sz="2500">
              <a:solidFill>
                <a:schemeClr val="lt1"/>
              </a:solidFill>
              <a:latin typeface="Bai Jamjuree"/>
              <a:ea typeface="Bai Jamjuree"/>
              <a:cs typeface="Bai Jamjuree"/>
              <a:sym typeface="Bai Jamjuree"/>
            </a:endParaRPr>
          </a:p>
        </p:txBody>
      </p:sp>
      <p:sp>
        <p:nvSpPr>
          <p:cNvPr id="1095" name="Google Shape;1095;p89"/>
          <p:cNvSpPr txBox="1"/>
          <p:nvPr/>
        </p:nvSpPr>
        <p:spPr>
          <a:xfrm>
            <a:off x="4353875" y="196975"/>
            <a:ext cx="4427700" cy="6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ato"/>
                <a:ea typeface="Lato"/>
                <a:cs typeface="Lato"/>
                <a:sym typeface="Lato"/>
              </a:rPr>
              <a:t>Tracks the real time health data and updates the round progress bar around the icons to show a sense of healthiness which is based on a  range for a healthy person</a:t>
            </a:r>
            <a:endParaRPr sz="1100">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717325" y="191250"/>
            <a:ext cx="3506400" cy="62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t>Sub-Objective</a:t>
            </a:r>
            <a:endParaRPr sz="2500"/>
          </a:p>
        </p:txBody>
      </p:sp>
      <p:sp>
        <p:nvSpPr>
          <p:cNvPr id="200" name="Google Shape;200;p27"/>
          <p:cNvSpPr txBox="1">
            <a:spLocks noGrp="1"/>
          </p:cNvSpPr>
          <p:nvPr>
            <p:ph type="body" idx="1"/>
          </p:nvPr>
        </p:nvSpPr>
        <p:spPr>
          <a:xfrm>
            <a:off x="421400" y="1098500"/>
            <a:ext cx="4652700" cy="3227100"/>
          </a:xfrm>
          <a:prstGeom prst="rect">
            <a:avLst/>
          </a:prstGeom>
        </p:spPr>
        <p:txBody>
          <a:bodyPr spcFirstLastPara="1" wrap="square" lIns="91425" tIns="91425" rIns="91425" bIns="91425" anchor="t" anchorCtr="0">
            <a:normAutofit/>
          </a:bodyPr>
          <a:lstStyle/>
          <a:p>
            <a:pPr marL="457200" lvl="0" indent="-292100" algn="l" rtl="0">
              <a:spcBef>
                <a:spcPts val="1200"/>
              </a:spcBef>
              <a:spcAft>
                <a:spcPts val="0"/>
              </a:spcAft>
              <a:buSzPts val="1000"/>
              <a:buFont typeface="Arial"/>
              <a:buChar char="●"/>
            </a:pPr>
            <a:r>
              <a:rPr lang="en" sz="1000">
                <a:latin typeface="Arial"/>
                <a:ea typeface="Arial"/>
                <a:cs typeface="Arial"/>
                <a:sym typeface="Arial"/>
              </a:rPr>
              <a:t>Automate Inventory Management</a:t>
            </a:r>
            <a:endParaRPr sz="1000">
              <a:latin typeface="Arial"/>
              <a:ea typeface="Arial"/>
              <a:cs typeface="Arial"/>
              <a:sym typeface="Arial"/>
            </a:endParaRPr>
          </a:p>
          <a:p>
            <a:pPr marL="914400" lvl="1" indent="-292100" algn="l" rtl="0">
              <a:spcBef>
                <a:spcPts val="0"/>
              </a:spcBef>
              <a:spcAft>
                <a:spcPts val="0"/>
              </a:spcAft>
              <a:buSzPts val="1000"/>
              <a:buFont typeface="Arial"/>
              <a:buChar char="○"/>
            </a:pPr>
            <a:r>
              <a:rPr lang="en" sz="1000">
                <a:latin typeface="Arial"/>
                <a:ea typeface="Arial"/>
                <a:cs typeface="Arial"/>
                <a:sym typeface="Arial"/>
              </a:rPr>
              <a:t>AI-powered Image Recognition: Automatically identifies and catalogs food items.</a:t>
            </a:r>
            <a:endParaRPr sz="1000">
              <a:latin typeface="Arial"/>
              <a:ea typeface="Arial"/>
              <a:cs typeface="Arial"/>
              <a:sym typeface="Arial"/>
            </a:endParaRPr>
          </a:p>
          <a:p>
            <a:pPr marL="914400" lvl="1" indent="-292100" algn="l" rtl="0">
              <a:spcBef>
                <a:spcPts val="0"/>
              </a:spcBef>
              <a:spcAft>
                <a:spcPts val="0"/>
              </a:spcAft>
              <a:buSzPts val="1000"/>
              <a:buFont typeface="Arial"/>
              <a:buChar char="○"/>
            </a:pPr>
            <a:r>
              <a:rPr lang="en" sz="1000">
                <a:latin typeface="Arial"/>
                <a:ea typeface="Arial"/>
                <a:cs typeface="Arial"/>
                <a:sym typeface="Arial"/>
              </a:rPr>
              <a:t>Live Feed and User Interface: Provides a real-time view of the cabinet's contents through an app or web dashboard.</a:t>
            </a:r>
            <a:endParaRPr sz="1000">
              <a:latin typeface="Arial"/>
              <a:ea typeface="Arial"/>
              <a:cs typeface="Arial"/>
              <a:sym typeface="Arial"/>
            </a:endParaRPr>
          </a:p>
          <a:p>
            <a:pPr marL="457200" lvl="0" indent="-292100" algn="l" rtl="0">
              <a:spcBef>
                <a:spcPts val="0"/>
              </a:spcBef>
              <a:spcAft>
                <a:spcPts val="0"/>
              </a:spcAft>
              <a:buSzPts val="1000"/>
              <a:buFont typeface="Arial"/>
              <a:buChar char="●"/>
            </a:pPr>
            <a:r>
              <a:rPr lang="en" sz="1000">
                <a:latin typeface="Arial"/>
                <a:ea typeface="Arial"/>
                <a:cs typeface="Arial"/>
                <a:sym typeface="Arial"/>
              </a:rPr>
              <a:t>Impact: Streamlines grocery management, reduces food waste and ensures the family always has fresh and nutritious options.</a:t>
            </a:r>
            <a:endParaRPr sz="1000">
              <a:latin typeface="Arial"/>
              <a:ea typeface="Arial"/>
              <a:cs typeface="Arial"/>
              <a:sym typeface="Arial"/>
            </a:endParaRPr>
          </a:p>
          <a:p>
            <a:pPr marL="457200" lvl="0" indent="-292100" algn="l" rtl="0">
              <a:spcBef>
                <a:spcPts val="0"/>
              </a:spcBef>
              <a:spcAft>
                <a:spcPts val="0"/>
              </a:spcAft>
              <a:buSzPts val="1000"/>
              <a:buFont typeface="Arial"/>
              <a:buChar char="●"/>
            </a:pPr>
            <a:r>
              <a:rPr lang="en" sz="1000">
                <a:latin typeface="Arial"/>
                <a:ea typeface="Arial"/>
                <a:cs typeface="Arial"/>
                <a:sym typeface="Arial"/>
              </a:rPr>
              <a:t>Quality of Life (QOL) Changes</a:t>
            </a:r>
            <a:endParaRPr sz="1000">
              <a:latin typeface="Arial"/>
              <a:ea typeface="Arial"/>
              <a:cs typeface="Arial"/>
              <a:sym typeface="Arial"/>
            </a:endParaRPr>
          </a:p>
          <a:p>
            <a:pPr marL="914400" lvl="1" indent="-292100" algn="l" rtl="0">
              <a:spcBef>
                <a:spcPts val="0"/>
              </a:spcBef>
              <a:spcAft>
                <a:spcPts val="0"/>
              </a:spcAft>
              <a:buSzPts val="1000"/>
              <a:buFont typeface="Arial"/>
              <a:buChar char="○"/>
            </a:pPr>
            <a:r>
              <a:rPr lang="en" sz="1000">
                <a:latin typeface="Arial"/>
                <a:ea typeface="Arial"/>
                <a:cs typeface="Arial"/>
                <a:sym typeface="Arial"/>
              </a:rPr>
              <a:t>Promote Healthy Eating: Personalized recipe suggestions and tailored recommendations help the family make healthier food choices.</a:t>
            </a:r>
            <a:endParaRPr sz="1000">
              <a:latin typeface="Arial"/>
              <a:ea typeface="Arial"/>
              <a:cs typeface="Arial"/>
              <a:sym typeface="Arial"/>
            </a:endParaRPr>
          </a:p>
          <a:p>
            <a:pPr marL="914400" lvl="1" indent="-292100" algn="l" rtl="0">
              <a:spcBef>
                <a:spcPts val="0"/>
              </a:spcBef>
              <a:spcAft>
                <a:spcPts val="0"/>
              </a:spcAft>
              <a:buSzPts val="1000"/>
              <a:buFont typeface="Arial"/>
              <a:buChar char="○"/>
            </a:pPr>
            <a:r>
              <a:rPr lang="en" sz="1000">
                <a:latin typeface="Arial"/>
                <a:ea typeface="Arial"/>
                <a:cs typeface="Arial"/>
                <a:sym typeface="Arial"/>
              </a:rPr>
              <a:t>Track and Analyze Eating Habits: Provides insights into dietary patterns, helping users make informed decisions about their diet.</a:t>
            </a:r>
            <a:endParaRPr sz="1000">
              <a:latin typeface="Arial"/>
              <a:ea typeface="Arial"/>
              <a:cs typeface="Arial"/>
              <a:sym typeface="Arial"/>
            </a:endParaRPr>
          </a:p>
          <a:p>
            <a:pPr marL="457200" lvl="0" indent="-292100" algn="l" rtl="0">
              <a:spcBef>
                <a:spcPts val="0"/>
              </a:spcBef>
              <a:spcAft>
                <a:spcPts val="0"/>
              </a:spcAft>
              <a:buSzPts val="1000"/>
              <a:buFont typeface="Arial"/>
              <a:buChar char="●"/>
            </a:pPr>
            <a:r>
              <a:rPr lang="en" sz="1000">
                <a:latin typeface="Arial"/>
                <a:ea typeface="Arial"/>
                <a:cs typeface="Arial"/>
                <a:sym typeface="Arial"/>
              </a:rPr>
              <a:t>Impact: Enhances the overall quality of life by making it easier to maintain a healthy diet, ultimately leading to better health outcomes.</a:t>
            </a:r>
            <a:endParaRPr sz="1000">
              <a:latin typeface="Arial"/>
              <a:ea typeface="Arial"/>
              <a:cs typeface="Arial"/>
              <a:sym typeface="Arial"/>
            </a:endParaRPr>
          </a:p>
        </p:txBody>
      </p:sp>
      <p:pic>
        <p:nvPicPr>
          <p:cNvPr id="201" name="Google Shape;201;p27"/>
          <p:cNvPicPr preferRelativeResize="0">
            <a:picLocks noGrp="1"/>
          </p:cNvPicPr>
          <p:nvPr>
            <p:ph type="pic" idx="2"/>
          </p:nvPr>
        </p:nvPicPr>
        <p:blipFill rotWithShape="1">
          <a:blip r:embed="rId3">
            <a:alphaModFix/>
          </a:blip>
          <a:srcRect l="4377" r="40701"/>
          <a:stretch/>
        </p:blipFill>
        <p:spPr>
          <a:xfrm>
            <a:off x="5540730" y="817949"/>
            <a:ext cx="2568591" cy="350760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pic>
        <p:nvPicPr>
          <p:cNvPr id="1100" name="Google Shape;1100;p90"/>
          <p:cNvPicPr preferRelativeResize="0"/>
          <p:nvPr/>
        </p:nvPicPr>
        <p:blipFill>
          <a:blip r:embed="rId3">
            <a:alphaModFix/>
          </a:blip>
          <a:stretch>
            <a:fillRect/>
          </a:stretch>
        </p:blipFill>
        <p:spPr>
          <a:xfrm>
            <a:off x="152400" y="838200"/>
            <a:ext cx="4300952" cy="1989176"/>
          </a:xfrm>
          <a:prstGeom prst="rect">
            <a:avLst/>
          </a:prstGeom>
          <a:noFill/>
          <a:ln>
            <a:noFill/>
          </a:ln>
        </p:spPr>
      </p:pic>
      <p:pic>
        <p:nvPicPr>
          <p:cNvPr id="1101" name="Google Shape;1101;p90"/>
          <p:cNvPicPr preferRelativeResize="0"/>
          <p:nvPr/>
        </p:nvPicPr>
        <p:blipFill>
          <a:blip r:embed="rId4">
            <a:alphaModFix/>
          </a:blip>
          <a:stretch>
            <a:fillRect/>
          </a:stretch>
        </p:blipFill>
        <p:spPr>
          <a:xfrm>
            <a:off x="152400" y="2945923"/>
            <a:ext cx="4300952" cy="2021453"/>
          </a:xfrm>
          <a:prstGeom prst="rect">
            <a:avLst/>
          </a:prstGeom>
          <a:noFill/>
          <a:ln>
            <a:noFill/>
          </a:ln>
        </p:spPr>
      </p:pic>
      <p:pic>
        <p:nvPicPr>
          <p:cNvPr id="1102" name="Google Shape;1102;p90"/>
          <p:cNvPicPr preferRelativeResize="0"/>
          <p:nvPr/>
        </p:nvPicPr>
        <p:blipFill>
          <a:blip r:embed="rId4">
            <a:alphaModFix/>
          </a:blip>
          <a:stretch>
            <a:fillRect/>
          </a:stretch>
        </p:blipFill>
        <p:spPr>
          <a:xfrm>
            <a:off x="4574125" y="838200"/>
            <a:ext cx="4300952" cy="1989175"/>
          </a:xfrm>
          <a:prstGeom prst="rect">
            <a:avLst/>
          </a:prstGeom>
          <a:noFill/>
          <a:ln>
            <a:noFill/>
          </a:ln>
        </p:spPr>
      </p:pic>
      <p:pic>
        <p:nvPicPr>
          <p:cNvPr id="1103" name="Google Shape;1103;p90"/>
          <p:cNvPicPr preferRelativeResize="0"/>
          <p:nvPr/>
        </p:nvPicPr>
        <p:blipFill>
          <a:blip r:embed="rId5">
            <a:alphaModFix/>
          </a:blip>
          <a:stretch>
            <a:fillRect/>
          </a:stretch>
        </p:blipFill>
        <p:spPr>
          <a:xfrm>
            <a:off x="4574125" y="2945925"/>
            <a:ext cx="4300950" cy="2025401"/>
          </a:xfrm>
          <a:prstGeom prst="rect">
            <a:avLst/>
          </a:prstGeom>
          <a:noFill/>
          <a:ln>
            <a:noFill/>
          </a:ln>
        </p:spPr>
      </p:pic>
      <p:sp>
        <p:nvSpPr>
          <p:cNvPr id="1104" name="Google Shape;1104;p90"/>
          <p:cNvSpPr txBox="1"/>
          <p:nvPr/>
        </p:nvSpPr>
        <p:spPr>
          <a:xfrm>
            <a:off x="202650" y="9535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Health Monitoring data</a:t>
            </a:r>
            <a:endParaRPr sz="2500">
              <a:solidFill>
                <a:schemeClr val="lt1"/>
              </a:solidFill>
              <a:latin typeface="Bai Jamjuree"/>
              <a:ea typeface="Bai Jamjuree"/>
              <a:cs typeface="Bai Jamjuree"/>
              <a:sym typeface="Bai Jamjuree"/>
            </a:endParaRPr>
          </a:p>
        </p:txBody>
      </p:sp>
      <p:sp>
        <p:nvSpPr>
          <p:cNvPr id="1105" name="Google Shape;1105;p90"/>
          <p:cNvSpPr txBox="1"/>
          <p:nvPr/>
        </p:nvSpPr>
        <p:spPr>
          <a:xfrm>
            <a:off x="4353875" y="196975"/>
            <a:ext cx="44277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ato"/>
                <a:ea typeface="Lato"/>
                <a:cs typeface="Lato"/>
                <a:sym typeface="Lato"/>
              </a:rPr>
              <a:t>Displayed  health data from over the past 7 days (week ) so that it is easier to detect any abnormalities in the health data.</a:t>
            </a:r>
            <a:endParaRPr sz="1100">
              <a:solidFill>
                <a:schemeClr val="dk1"/>
              </a:solidFill>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pic>
        <p:nvPicPr>
          <p:cNvPr id="1110" name="Google Shape;1110;p91"/>
          <p:cNvPicPr preferRelativeResize="0"/>
          <p:nvPr/>
        </p:nvPicPr>
        <p:blipFill rotWithShape="1">
          <a:blip r:embed="rId3">
            <a:alphaModFix/>
          </a:blip>
          <a:srcRect/>
          <a:stretch/>
        </p:blipFill>
        <p:spPr>
          <a:xfrm>
            <a:off x="152400" y="878125"/>
            <a:ext cx="8839200" cy="4032876"/>
          </a:xfrm>
          <a:prstGeom prst="rect">
            <a:avLst/>
          </a:prstGeom>
          <a:noFill/>
          <a:ln>
            <a:noFill/>
          </a:ln>
        </p:spPr>
      </p:pic>
      <p:sp>
        <p:nvSpPr>
          <p:cNvPr id="1111" name="Google Shape;1111;p91"/>
          <p:cNvSpPr txBox="1"/>
          <p:nvPr/>
        </p:nvSpPr>
        <p:spPr>
          <a:xfrm>
            <a:off x="202650" y="9535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Cabinet</a:t>
            </a:r>
            <a:endParaRPr sz="2500">
              <a:solidFill>
                <a:schemeClr val="lt1"/>
              </a:solidFill>
              <a:latin typeface="Bai Jamjuree"/>
              <a:ea typeface="Bai Jamjuree"/>
              <a:cs typeface="Bai Jamjuree"/>
              <a:sym typeface="Bai Jamjuree"/>
            </a:endParaRPr>
          </a:p>
        </p:txBody>
      </p:sp>
      <p:sp>
        <p:nvSpPr>
          <p:cNvPr id="1112" name="Google Shape;1112;p91"/>
          <p:cNvSpPr txBox="1"/>
          <p:nvPr/>
        </p:nvSpPr>
        <p:spPr>
          <a:xfrm>
            <a:off x="4353875" y="196975"/>
            <a:ext cx="44277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ato"/>
                <a:ea typeface="Lato"/>
                <a:cs typeface="Lato"/>
                <a:sym typeface="Lato"/>
              </a:rPr>
              <a:t>Displayed a the latest photo of inside the cabinet from the last time the cabinet was open</a:t>
            </a:r>
            <a:endParaRPr sz="1100">
              <a:solidFill>
                <a:schemeClr val="dk1"/>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pic>
        <p:nvPicPr>
          <p:cNvPr id="1117" name="Google Shape;1117;p92"/>
          <p:cNvPicPr preferRelativeResize="0"/>
          <p:nvPr/>
        </p:nvPicPr>
        <p:blipFill>
          <a:blip r:embed="rId3">
            <a:alphaModFix/>
          </a:blip>
          <a:stretch>
            <a:fillRect/>
          </a:stretch>
        </p:blipFill>
        <p:spPr>
          <a:xfrm>
            <a:off x="152400" y="732975"/>
            <a:ext cx="8839200" cy="4182047"/>
          </a:xfrm>
          <a:prstGeom prst="rect">
            <a:avLst/>
          </a:prstGeom>
          <a:noFill/>
          <a:ln>
            <a:noFill/>
          </a:ln>
        </p:spPr>
      </p:pic>
      <p:sp>
        <p:nvSpPr>
          <p:cNvPr id="1118" name="Google Shape;1118;p92"/>
          <p:cNvSpPr txBox="1"/>
          <p:nvPr/>
        </p:nvSpPr>
        <p:spPr>
          <a:xfrm>
            <a:off x="202650" y="9535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Health Report</a:t>
            </a:r>
            <a:endParaRPr sz="2500">
              <a:solidFill>
                <a:schemeClr val="lt1"/>
              </a:solidFill>
              <a:latin typeface="Bai Jamjuree"/>
              <a:ea typeface="Bai Jamjuree"/>
              <a:cs typeface="Bai Jamjuree"/>
              <a:sym typeface="Bai Jamjuree"/>
            </a:endParaRPr>
          </a:p>
        </p:txBody>
      </p:sp>
      <p:sp>
        <p:nvSpPr>
          <p:cNvPr id="1119" name="Google Shape;1119;p92"/>
          <p:cNvSpPr txBox="1"/>
          <p:nvPr/>
        </p:nvSpPr>
        <p:spPr>
          <a:xfrm>
            <a:off x="4353875" y="196975"/>
            <a:ext cx="44277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Lato"/>
                <a:ea typeface="Lato"/>
                <a:cs typeface="Lato"/>
                <a:sym typeface="Lato"/>
              </a:rPr>
              <a:t>helps you view your health report from the hospital and  allows you to send health comments to the doctor</a:t>
            </a:r>
            <a:endParaRPr sz="1000">
              <a:solidFill>
                <a:schemeClr val="dk1"/>
              </a:solidFill>
              <a:latin typeface="Lato"/>
              <a:ea typeface="Lato"/>
              <a:cs typeface="Lato"/>
              <a:sym typeface="Lato"/>
            </a:endParaRPr>
          </a:p>
          <a:p>
            <a:pPr marL="0" lvl="0" indent="0" algn="l" rtl="0">
              <a:spcBef>
                <a:spcPts val="0"/>
              </a:spcBef>
              <a:spcAft>
                <a:spcPts val="0"/>
              </a:spcAft>
              <a:buNone/>
            </a:pPr>
            <a:endParaRPr sz="1100">
              <a:solidFill>
                <a:schemeClr val="dk1"/>
              </a:solidFill>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pic>
        <p:nvPicPr>
          <p:cNvPr id="1124" name="Google Shape;1124;p93"/>
          <p:cNvPicPr preferRelativeResize="0"/>
          <p:nvPr/>
        </p:nvPicPr>
        <p:blipFill>
          <a:blip r:embed="rId3">
            <a:alphaModFix/>
          </a:blip>
          <a:stretch>
            <a:fillRect/>
          </a:stretch>
        </p:blipFill>
        <p:spPr>
          <a:xfrm>
            <a:off x="152400" y="794676"/>
            <a:ext cx="8839200" cy="4281475"/>
          </a:xfrm>
          <a:prstGeom prst="rect">
            <a:avLst/>
          </a:prstGeom>
          <a:noFill/>
          <a:ln>
            <a:noFill/>
          </a:ln>
        </p:spPr>
      </p:pic>
      <p:sp>
        <p:nvSpPr>
          <p:cNvPr id="1125" name="Google Shape;1125;p93"/>
          <p:cNvSpPr txBox="1"/>
          <p:nvPr/>
        </p:nvSpPr>
        <p:spPr>
          <a:xfrm>
            <a:off x="202650" y="9535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Health Report viewer</a:t>
            </a:r>
            <a:endParaRPr sz="2500">
              <a:solidFill>
                <a:schemeClr val="lt1"/>
              </a:solidFill>
              <a:latin typeface="Bai Jamjuree"/>
              <a:ea typeface="Bai Jamjuree"/>
              <a:cs typeface="Bai Jamjuree"/>
              <a:sym typeface="Bai Jamjuree"/>
            </a:endParaRPr>
          </a:p>
        </p:txBody>
      </p:sp>
      <p:sp>
        <p:nvSpPr>
          <p:cNvPr id="1126" name="Google Shape;1126;p93"/>
          <p:cNvSpPr txBox="1"/>
          <p:nvPr/>
        </p:nvSpPr>
        <p:spPr>
          <a:xfrm>
            <a:off x="4344825" y="231250"/>
            <a:ext cx="4427700" cy="48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Lato"/>
                <a:ea typeface="Lato"/>
                <a:cs typeface="Lato"/>
                <a:sym typeface="Lato"/>
              </a:rPr>
              <a:t>This page shows your health report stats all your medical report details and the comments and suggestions from the doctor to improve your daily lifestyle habits</a:t>
            </a:r>
            <a:endParaRPr sz="1100">
              <a:solidFill>
                <a:schemeClr val="dk1"/>
              </a:solidFill>
              <a:latin typeface="Lato"/>
              <a:ea typeface="Lato"/>
              <a:cs typeface="Lato"/>
              <a:sym typeface="Lat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pic>
        <p:nvPicPr>
          <p:cNvPr id="1131" name="Google Shape;1131;p94"/>
          <p:cNvPicPr preferRelativeResize="0"/>
          <p:nvPr/>
        </p:nvPicPr>
        <p:blipFill>
          <a:blip r:embed="rId3">
            <a:alphaModFix/>
          </a:blip>
          <a:stretch>
            <a:fillRect/>
          </a:stretch>
        </p:blipFill>
        <p:spPr>
          <a:xfrm>
            <a:off x="152400" y="1085475"/>
            <a:ext cx="8839200" cy="3635121"/>
          </a:xfrm>
          <a:prstGeom prst="rect">
            <a:avLst/>
          </a:prstGeom>
          <a:noFill/>
          <a:ln>
            <a:noFill/>
          </a:ln>
        </p:spPr>
      </p:pic>
      <p:sp>
        <p:nvSpPr>
          <p:cNvPr id="1132" name="Google Shape;1132;p94"/>
          <p:cNvSpPr txBox="1"/>
          <p:nvPr/>
        </p:nvSpPr>
        <p:spPr>
          <a:xfrm>
            <a:off x="202650" y="9535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Share with doctor</a:t>
            </a:r>
            <a:endParaRPr sz="2500">
              <a:solidFill>
                <a:schemeClr val="lt1"/>
              </a:solidFill>
              <a:latin typeface="Bai Jamjuree"/>
              <a:ea typeface="Bai Jamjuree"/>
              <a:cs typeface="Bai Jamjuree"/>
              <a:sym typeface="Bai Jamjuree"/>
            </a:endParaRPr>
          </a:p>
        </p:txBody>
      </p:sp>
      <p:sp>
        <p:nvSpPr>
          <p:cNvPr id="1133" name="Google Shape;1133;p94"/>
          <p:cNvSpPr txBox="1"/>
          <p:nvPr/>
        </p:nvSpPr>
        <p:spPr>
          <a:xfrm>
            <a:off x="4353875" y="196975"/>
            <a:ext cx="44277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ato"/>
                <a:ea typeface="Lato"/>
                <a:cs typeface="Lato"/>
                <a:sym typeface="Lato"/>
              </a:rPr>
              <a:t>Allows the user to comment on their health so that the doctor can read it and get a better understanding on the patient and diagnose them better</a:t>
            </a:r>
            <a:endParaRPr sz="1100">
              <a:solidFill>
                <a:schemeClr val="dk1"/>
              </a:solidFill>
              <a:latin typeface="Lato"/>
              <a:ea typeface="Lato"/>
              <a:cs typeface="Lato"/>
              <a:sym typeface="La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pic>
        <p:nvPicPr>
          <p:cNvPr id="1138" name="Google Shape;1138;p95"/>
          <p:cNvPicPr preferRelativeResize="0"/>
          <p:nvPr/>
        </p:nvPicPr>
        <p:blipFill>
          <a:blip r:embed="rId3">
            <a:alphaModFix/>
          </a:blip>
          <a:stretch>
            <a:fillRect/>
          </a:stretch>
        </p:blipFill>
        <p:spPr>
          <a:xfrm>
            <a:off x="152400" y="1085475"/>
            <a:ext cx="8839200" cy="3635121"/>
          </a:xfrm>
          <a:prstGeom prst="rect">
            <a:avLst/>
          </a:prstGeom>
          <a:noFill/>
          <a:ln>
            <a:noFill/>
          </a:ln>
        </p:spPr>
      </p:pic>
      <p:sp>
        <p:nvSpPr>
          <p:cNvPr id="1139" name="Google Shape;1139;p95"/>
          <p:cNvSpPr txBox="1"/>
          <p:nvPr/>
        </p:nvSpPr>
        <p:spPr>
          <a:xfrm>
            <a:off x="202650" y="129025"/>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Doctor’s note</a:t>
            </a:r>
            <a:endParaRPr sz="2500">
              <a:solidFill>
                <a:schemeClr val="lt1"/>
              </a:solidFill>
              <a:latin typeface="Bai Jamjuree"/>
              <a:ea typeface="Bai Jamjuree"/>
              <a:cs typeface="Bai Jamjuree"/>
              <a:sym typeface="Bai Jamjuree"/>
            </a:endParaRPr>
          </a:p>
        </p:txBody>
      </p:sp>
      <p:sp>
        <p:nvSpPr>
          <p:cNvPr id="1140" name="Google Shape;1140;p95"/>
          <p:cNvSpPr txBox="1"/>
          <p:nvPr/>
        </p:nvSpPr>
        <p:spPr>
          <a:xfrm>
            <a:off x="4353875" y="196975"/>
            <a:ext cx="44277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ato"/>
                <a:ea typeface="Lato"/>
                <a:cs typeface="Lato"/>
                <a:sym typeface="Lato"/>
              </a:rPr>
              <a:t>Allows the  users to view comments and suggestions from the doctor to improve your daily lifestyle habits</a:t>
            </a:r>
            <a:endParaRPr sz="1100">
              <a:solidFill>
                <a:schemeClr val="dk1"/>
              </a:solidFill>
              <a:latin typeface="Lato"/>
              <a:ea typeface="Lato"/>
              <a:cs typeface="Lato"/>
              <a:sym typeface="Lato"/>
            </a:endParaRPr>
          </a:p>
          <a:p>
            <a:pPr marL="0" lvl="0" indent="0" algn="l" rtl="0">
              <a:spcBef>
                <a:spcPts val="0"/>
              </a:spcBef>
              <a:spcAft>
                <a:spcPts val="0"/>
              </a:spcAft>
              <a:buNone/>
            </a:pPr>
            <a:endParaRPr sz="1100">
              <a:solidFill>
                <a:schemeClr val="dk1"/>
              </a:solidFill>
              <a:latin typeface="Lato"/>
              <a:ea typeface="Lato"/>
              <a:cs typeface="Lato"/>
              <a:sym typeface="Lat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4"/>
        <p:cNvGrpSpPr/>
        <p:nvPr/>
      </p:nvGrpSpPr>
      <p:grpSpPr>
        <a:xfrm>
          <a:off x="0" y="0"/>
          <a:ext cx="0" cy="0"/>
          <a:chOff x="0" y="0"/>
          <a:chExt cx="0" cy="0"/>
        </a:xfrm>
      </p:grpSpPr>
      <p:pic>
        <p:nvPicPr>
          <p:cNvPr id="1145" name="Google Shape;1145;p96"/>
          <p:cNvPicPr preferRelativeResize="0"/>
          <p:nvPr/>
        </p:nvPicPr>
        <p:blipFill>
          <a:blip r:embed="rId3">
            <a:alphaModFix/>
          </a:blip>
          <a:stretch>
            <a:fillRect/>
          </a:stretch>
        </p:blipFill>
        <p:spPr>
          <a:xfrm>
            <a:off x="152400" y="774425"/>
            <a:ext cx="8839200" cy="4165473"/>
          </a:xfrm>
          <a:prstGeom prst="rect">
            <a:avLst/>
          </a:prstGeom>
          <a:noFill/>
          <a:ln>
            <a:noFill/>
          </a:ln>
        </p:spPr>
      </p:pic>
      <p:sp>
        <p:nvSpPr>
          <p:cNvPr id="1146" name="Google Shape;1146;p96"/>
          <p:cNvSpPr txBox="1"/>
          <p:nvPr/>
        </p:nvSpPr>
        <p:spPr>
          <a:xfrm>
            <a:off x="202650" y="9535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Health Tracker data</a:t>
            </a:r>
            <a:endParaRPr sz="2500">
              <a:solidFill>
                <a:schemeClr val="lt1"/>
              </a:solidFill>
              <a:latin typeface="Bai Jamjuree"/>
              <a:ea typeface="Bai Jamjuree"/>
              <a:cs typeface="Bai Jamjuree"/>
              <a:sym typeface="Bai Jamjuree"/>
            </a:endParaRPr>
          </a:p>
        </p:txBody>
      </p:sp>
      <p:sp>
        <p:nvSpPr>
          <p:cNvPr id="1147" name="Google Shape;1147;p96"/>
          <p:cNvSpPr txBox="1"/>
          <p:nvPr/>
        </p:nvSpPr>
        <p:spPr>
          <a:xfrm>
            <a:off x="4353875" y="196975"/>
            <a:ext cx="44277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Lato"/>
                <a:ea typeface="Lato"/>
                <a:cs typeface="Lato"/>
                <a:sym typeface="Lato"/>
              </a:rPr>
              <a:t>Displays the macro nutrients that the user has intake and loss based on the cabinet and smart watch.</a:t>
            </a:r>
            <a:endParaRPr sz="1100">
              <a:solidFill>
                <a:schemeClr val="dk1"/>
              </a:solidFill>
              <a:latin typeface="Lato"/>
              <a:ea typeface="Lato"/>
              <a:cs typeface="Lato"/>
              <a:sym typeface="Lat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97"/>
          <p:cNvPicPr preferRelativeResize="0"/>
          <p:nvPr/>
        </p:nvPicPr>
        <p:blipFill>
          <a:blip r:embed="rId3">
            <a:alphaModFix/>
          </a:blip>
          <a:stretch>
            <a:fillRect/>
          </a:stretch>
        </p:blipFill>
        <p:spPr>
          <a:xfrm>
            <a:off x="1851646" y="2406750"/>
            <a:ext cx="2677952" cy="1267000"/>
          </a:xfrm>
          <a:prstGeom prst="rect">
            <a:avLst/>
          </a:prstGeom>
          <a:noFill/>
          <a:ln>
            <a:noFill/>
          </a:ln>
        </p:spPr>
      </p:pic>
      <p:pic>
        <p:nvPicPr>
          <p:cNvPr id="1153" name="Google Shape;1153;p97"/>
          <p:cNvPicPr preferRelativeResize="0"/>
          <p:nvPr/>
        </p:nvPicPr>
        <p:blipFill>
          <a:blip r:embed="rId4">
            <a:alphaModFix/>
          </a:blip>
          <a:stretch>
            <a:fillRect/>
          </a:stretch>
        </p:blipFill>
        <p:spPr>
          <a:xfrm>
            <a:off x="4709625" y="2407583"/>
            <a:ext cx="2681476" cy="1265331"/>
          </a:xfrm>
          <a:prstGeom prst="rect">
            <a:avLst/>
          </a:prstGeom>
          <a:noFill/>
          <a:ln>
            <a:noFill/>
          </a:ln>
        </p:spPr>
      </p:pic>
      <p:pic>
        <p:nvPicPr>
          <p:cNvPr id="1154" name="Google Shape;1154;p97"/>
          <p:cNvPicPr preferRelativeResize="0"/>
          <p:nvPr/>
        </p:nvPicPr>
        <p:blipFill>
          <a:blip r:embed="rId5">
            <a:alphaModFix/>
          </a:blip>
          <a:stretch>
            <a:fillRect/>
          </a:stretch>
        </p:blipFill>
        <p:spPr>
          <a:xfrm>
            <a:off x="1849888" y="3807874"/>
            <a:ext cx="2681476" cy="1266999"/>
          </a:xfrm>
          <a:prstGeom prst="rect">
            <a:avLst/>
          </a:prstGeom>
          <a:noFill/>
          <a:ln>
            <a:noFill/>
          </a:ln>
        </p:spPr>
      </p:pic>
      <p:pic>
        <p:nvPicPr>
          <p:cNvPr id="1155" name="Google Shape;1155;p97"/>
          <p:cNvPicPr preferRelativeResize="0"/>
          <p:nvPr/>
        </p:nvPicPr>
        <p:blipFill>
          <a:blip r:embed="rId6">
            <a:alphaModFix/>
          </a:blip>
          <a:stretch>
            <a:fillRect/>
          </a:stretch>
        </p:blipFill>
        <p:spPr>
          <a:xfrm>
            <a:off x="3233025" y="1005625"/>
            <a:ext cx="2677948" cy="1267000"/>
          </a:xfrm>
          <a:prstGeom prst="rect">
            <a:avLst/>
          </a:prstGeom>
          <a:noFill/>
          <a:ln>
            <a:noFill/>
          </a:ln>
        </p:spPr>
      </p:pic>
      <p:pic>
        <p:nvPicPr>
          <p:cNvPr id="1156" name="Google Shape;1156;p97"/>
          <p:cNvPicPr preferRelativeResize="0"/>
          <p:nvPr/>
        </p:nvPicPr>
        <p:blipFill>
          <a:blip r:embed="rId7">
            <a:alphaModFix/>
          </a:blip>
          <a:stretch>
            <a:fillRect/>
          </a:stretch>
        </p:blipFill>
        <p:spPr>
          <a:xfrm>
            <a:off x="4718418" y="3807875"/>
            <a:ext cx="2663896" cy="1265351"/>
          </a:xfrm>
          <a:prstGeom prst="rect">
            <a:avLst/>
          </a:prstGeom>
          <a:noFill/>
          <a:ln>
            <a:noFill/>
          </a:ln>
        </p:spPr>
      </p:pic>
      <p:sp>
        <p:nvSpPr>
          <p:cNvPr id="1157" name="Google Shape;1157;p97"/>
          <p:cNvSpPr txBox="1"/>
          <p:nvPr/>
        </p:nvSpPr>
        <p:spPr>
          <a:xfrm>
            <a:off x="202650" y="95350"/>
            <a:ext cx="48363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Health Tracker data</a:t>
            </a:r>
            <a:endParaRPr sz="2500">
              <a:solidFill>
                <a:schemeClr val="lt1"/>
              </a:solidFill>
              <a:latin typeface="Bai Jamjuree"/>
              <a:ea typeface="Bai Jamjuree"/>
              <a:cs typeface="Bai Jamjuree"/>
              <a:sym typeface="Bai Jamjuree"/>
            </a:endParaRPr>
          </a:p>
        </p:txBody>
      </p:sp>
      <p:sp>
        <p:nvSpPr>
          <p:cNvPr id="1158" name="Google Shape;1158;p97"/>
          <p:cNvSpPr txBox="1"/>
          <p:nvPr/>
        </p:nvSpPr>
        <p:spPr>
          <a:xfrm>
            <a:off x="4353875" y="196975"/>
            <a:ext cx="44277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ato"/>
                <a:ea typeface="Lato"/>
                <a:cs typeface="Lato"/>
                <a:sym typeface="Lato"/>
              </a:rPr>
              <a:t>Displayed  health data from over the past 7 days (week ) so that it is easier to detect any abnormalities in the health data.</a:t>
            </a:r>
            <a:endParaRPr sz="1100">
              <a:solidFill>
                <a:schemeClr val="dk1"/>
              </a:solidFill>
              <a:latin typeface="Lato"/>
              <a:ea typeface="Lato"/>
              <a:cs typeface="Lato"/>
              <a:sym typeface="La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8"/>
          <p:cNvSpPr/>
          <p:nvPr/>
        </p:nvSpPr>
        <p:spPr>
          <a:xfrm>
            <a:off x="873550" y="1770675"/>
            <a:ext cx="1278000" cy="1278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64" name="Google Shape;1164;p98"/>
          <p:cNvSpPr txBox="1">
            <a:spLocks noGrp="1"/>
          </p:cNvSpPr>
          <p:nvPr>
            <p:ph type="title"/>
          </p:nvPr>
        </p:nvSpPr>
        <p:spPr>
          <a:xfrm>
            <a:off x="422750" y="3098075"/>
            <a:ext cx="45855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Problem &amp; Solution</a:t>
            </a:r>
            <a:endParaRPr/>
          </a:p>
        </p:txBody>
      </p:sp>
      <p:sp>
        <p:nvSpPr>
          <p:cNvPr id="1165" name="Google Shape;1165;p98"/>
          <p:cNvSpPr txBox="1">
            <a:spLocks noGrp="1"/>
          </p:cNvSpPr>
          <p:nvPr>
            <p:ph type="title" idx="2"/>
          </p:nvPr>
        </p:nvSpPr>
        <p:spPr>
          <a:xfrm>
            <a:off x="1006726" y="1934525"/>
            <a:ext cx="1085100" cy="936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07</a:t>
            </a:r>
            <a:endParaRPr/>
          </a:p>
        </p:txBody>
      </p:sp>
      <p:pic>
        <p:nvPicPr>
          <p:cNvPr id="1166" name="Google Shape;1166;p98"/>
          <p:cNvPicPr preferRelativeResize="0"/>
          <p:nvPr/>
        </p:nvPicPr>
        <p:blipFill rotWithShape="1">
          <a:blip r:embed="rId3">
            <a:alphaModFix/>
          </a:blip>
          <a:srcRect l="1057" r="1057"/>
          <a:stretch/>
        </p:blipFill>
        <p:spPr>
          <a:xfrm flipH="1">
            <a:off x="4235475" y="254125"/>
            <a:ext cx="4545675" cy="38729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99"/>
          <p:cNvSpPr txBox="1">
            <a:spLocks noGrp="1"/>
          </p:cNvSpPr>
          <p:nvPr>
            <p:ph type="title"/>
          </p:nvPr>
        </p:nvSpPr>
        <p:spPr>
          <a:xfrm>
            <a:off x="713225" y="2164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Problem &amp; solution (Hardware)</a:t>
            </a:r>
            <a:endParaRPr sz="2500"/>
          </a:p>
        </p:txBody>
      </p:sp>
      <p:graphicFrame>
        <p:nvGraphicFramePr>
          <p:cNvPr id="1172" name="Google Shape;1172;p99"/>
          <p:cNvGraphicFramePr/>
          <p:nvPr/>
        </p:nvGraphicFramePr>
        <p:xfrm>
          <a:off x="843575" y="1027200"/>
          <a:ext cx="3000000" cy="3000000"/>
        </p:xfrm>
        <a:graphic>
          <a:graphicData uri="http://schemas.openxmlformats.org/drawingml/2006/table">
            <a:tbl>
              <a:tblPr>
                <a:noFill/>
                <a:tableStyleId>{860E40B2-DCD3-4BCB-A50E-6DB0146CAF58}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86200">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Problem</a:t>
                      </a:r>
                      <a:endParaRPr>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Solution</a:t>
                      </a:r>
                      <a:endParaRPr>
                        <a:solidFill>
                          <a:schemeClr val="dk1"/>
                        </a:solidFill>
                      </a:endParaRPr>
                    </a:p>
                  </a:txBody>
                  <a:tcPr marL="91425" marR="91425" marT="91425" marB="91425"/>
                </a:tc>
                <a:extLst>
                  <a:ext uri="{0D108BD9-81ED-4DB2-BD59-A6C34878D82A}">
                    <a16:rowId xmlns:a16="http://schemas.microsoft.com/office/drawing/2014/main" val="10000"/>
                  </a:ext>
                </a:extLst>
              </a:tr>
              <a:tr h="1418900">
                <a:tc>
                  <a:txBody>
                    <a:bodyPr/>
                    <a:lstStyle/>
                    <a:p>
                      <a:pPr marL="0" lvl="0" indent="0" algn="ctr" rtl="0">
                        <a:spcBef>
                          <a:spcPts val="0"/>
                        </a:spcBef>
                        <a:spcAft>
                          <a:spcPts val="0"/>
                        </a:spcAft>
                        <a:buNone/>
                      </a:pPr>
                      <a:r>
                        <a:rPr lang="en">
                          <a:solidFill>
                            <a:schemeClr val="dk1"/>
                          </a:solidFill>
                        </a:rPr>
                        <a:t>ESP32 Cam rarely is able to take good quality photos for the ML model to predict</a:t>
                      </a:r>
                      <a:endParaRPr>
                        <a:solidFill>
                          <a:schemeClr val="dk1"/>
                        </a:solidFill>
                      </a:endParaRPr>
                    </a:p>
                  </a:txBody>
                  <a:tcPr marL="91425" marR="91425" marT="91425" marB="91425"/>
                </a:tc>
                <a:tc>
                  <a:txBody>
                    <a:bodyPr/>
                    <a:lstStyle/>
                    <a:p>
                      <a:pPr marL="457200" lvl="0" indent="-317500" algn="ctr" rtl="0">
                        <a:spcBef>
                          <a:spcPts val="0"/>
                        </a:spcBef>
                        <a:spcAft>
                          <a:spcPts val="0"/>
                        </a:spcAft>
                        <a:buClr>
                          <a:schemeClr val="dk1"/>
                        </a:buClr>
                        <a:buSzPts val="1400"/>
                        <a:buChar char="-"/>
                      </a:pPr>
                      <a:r>
                        <a:rPr lang="en">
                          <a:solidFill>
                            <a:schemeClr val="dk1"/>
                          </a:solidFill>
                        </a:rPr>
                        <a:t>Don’t use the camera for more than 1 hour</a:t>
                      </a:r>
                      <a:endParaRPr>
                        <a:solidFill>
                          <a:schemeClr val="dk1"/>
                        </a:solidFill>
                      </a:endParaRPr>
                    </a:p>
                    <a:p>
                      <a:pPr marL="457200" lvl="0" indent="-317500" algn="ctr" rtl="0">
                        <a:spcBef>
                          <a:spcPts val="0"/>
                        </a:spcBef>
                        <a:spcAft>
                          <a:spcPts val="0"/>
                        </a:spcAft>
                        <a:buClr>
                          <a:schemeClr val="dk1"/>
                        </a:buClr>
                        <a:buSzPts val="1400"/>
                        <a:buChar char="-"/>
                      </a:pPr>
                      <a:r>
                        <a:rPr lang="en">
                          <a:solidFill>
                            <a:schemeClr val="dk1"/>
                          </a:solidFill>
                        </a:rPr>
                        <a:t>If the camera starts to give error photos press the “RST” or unplug and plug</a:t>
                      </a:r>
                      <a:endParaRPr>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1173" name="Google Shape;1173;p99"/>
          <p:cNvPicPr preferRelativeResize="0"/>
          <p:nvPr/>
        </p:nvPicPr>
        <p:blipFill>
          <a:blip r:embed="rId3">
            <a:alphaModFix/>
          </a:blip>
          <a:stretch>
            <a:fillRect/>
          </a:stretch>
        </p:blipFill>
        <p:spPr>
          <a:xfrm>
            <a:off x="122325" y="3570200"/>
            <a:ext cx="2039336" cy="1343526"/>
          </a:xfrm>
          <a:prstGeom prst="rect">
            <a:avLst/>
          </a:prstGeom>
          <a:noFill/>
          <a:ln>
            <a:noFill/>
          </a:ln>
        </p:spPr>
      </p:pic>
      <p:pic>
        <p:nvPicPr>
          <p:cNvPr id="1174" name="Google Shape;1174;p99"/>
          <p:cNvPicPr preferRelativeResize="0"/>
          <p:nvPr/>
        </p:nvPicPr>
        <p:blipFill>
          <a:blip r:embed="rId4">
            <a:alphaModFix/>
          </a:blip>
          <a:stretch>
            <a:fillRect/>
          </a:stretch>
        </p:blipFill>
        <p:spPr>
          <a:xfrm>
            <a:off x="2252615" y="3570200"/>
            <a:ext cx="2039336" cy="1343526"/>
          </a:xfrm>
          <a:prstGeom prst="rect">
            <a:avLst/>
          </a:prstGeom>
          <a:noFill/>
          <a:ln>
            <a:noFill/>
          </a:ln>
        </p:spPr>
      </p:pic>
      <p:pic>
        <p:nvPicPr>
          <p:cNvPr id="1175" name="Google Shape;1175;p99"/>
          <p:cNvPicPr preferRelativeResize="0"/>
          <p:nvPr/>
        </p:nvPicPr>
        <p:blipFill rotWithShape="1">
          <a:blip r:embed="rId5">
            <a:alphaModFix/>
          </a:blip>
          <a:srcRect b="41390"/>
          <a:stretch/>
        </p:blipFill>
        <p:spPr>
          <a:xfrm>
            <a:off x="4436745" y="3596395"/>
            <a:ext cx="1880955" cy="1291134"/>
          </a:xfrm>
          <a:prstGeom prst="rect">
            <a:avLst/>
          </a:prstGeom>
          <a:noFill/>
          <a:ln>
            <a:noFill/>
          </a:ln>
        </p:spPr>
      </p:pic>
      <p:pic>
        <p:nvPicPr>
          <p:cNvPr id="1176" name="Google Shape;1176;p99"/>
          <p:cNvPicPr preferRelativeResize="0"/>
          <p:nvPr/>
        </p:nvPicPr>
        <p:blipFill rotWithShape="1">
          <a:blip r:embed="rId6">
            <a:alphaModFix/>
          </a:blip>
          <a:srcRect l="50267" t="16088" r="38815" b="59725"/>
          <a:stretch/>
        </p:blipFill>
        <p:spPr>
          <a:xfrm>
            <a:off x="7019500" y="3440475"/>
            <a:ext cx="1584200" cy="1601350"/>
          </a:xfrm>
          <a:prstGeom prst="rect">
            <a:avLst/>
          </a:prstGeom>
          <a:noFill/>
          <a:ln>
            <a:noFill/>
          </a:ln>
        </p:spPr>
      </p:pic>
      <p:sp>
        <p:nvSpPr>
          <p:cNvPr id="1177" name="Google Shape;1177;p99"/>
          <p:cNvSpPr txBox="1"/>
          <p:nvPr/>
        </p:nvSpPr>
        <p:spPr>
          <a:xfrm>
            <a:off x="7104600" y="3032300"/>
            <a:ext cx="203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Good photo</a:t>
            </a:r>
            <a:endParaRPr sz="1800">
              <a:solidFill>
                <a:schemeClr val="dk1"/>
              </a:solidFill>
              <a:latin typeface="Lato"/>
              <a:ea typeface="Lato"/>
              <a:cs typeface="Lato"/>
              <a:sym typeface="Lato"/>
            </a:endParaRPr>
          </a:p>
        </p:txBody>
      </p:sp>
      <p:sp>
        <p:nvSpPr>
          <p:cNvPr id="1178" name="Google Shape;1178;p99"/>
          <p:cNvSpPr txBox="1"/>
          <p:nvPr/>
        </p:nvSpPr>
        <p:spPr>
          <a:xfrm>
            <a:off x="2532600" y="3043050"/>
            <a:ext cx="203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Lato"/>
                <a:ea typeface="Lato"/>
                <a:cs typeface="Lato"/>
                <a:sym typeface="Lato"/>
              </a:rPr>
              <a:t>Error photos</a:t>
            </a:r>
            <a:endParaRPr sz="1800">
              <a:solidFill>
                <a:schemeClr val="dk1"/>
              </a:solidFill>
              <a:latin typeface="Lato"/>
              <a:ea typeface="Lato"/>
              <a:cs typeface="Lato"/>
              <a:sym typeface="Lato"/>
            </a:endParaRPr>
          </a:p>
        </p:txBody>
      </p:sp>
      <p:grpSp>
        <p:nvGrpSpPr>
          <p:cNvPr id="1179" name="Google Shape;1179;p99"/>
          <p:cNvGrpSpPr/>
          <p:nvPr/>
        </p:nvGrpSpPr>
        <p:grpSpPr>
          <a:xfrm>
            <a:off x="8016890" y="-9"/>
            <a:ext cx="1047878" cy="1343607"/>
            <a:chOff x="7104600" y="1175538"/>
            <a:chExt cx="1880951" cy="2111925"/>
          </a:xfrm>
        </p:grpSpPr>
        <p:pic>
          <p:nvPicPr>
            <p:cNvPr id="1180" name="Google Shape;1180;p99"/>
            <p:cNvPicPr preferRelativeResize="0"/>
            <p:nvPr/>
          </p:nvPicPr>
          <p:blipFill rotWithShape="1">
            <a:blip r:embed="rId7">
              <a:alphaModFix/>
            </a:blip>
            <a:srcRect l="56439" t="17392" r="-1514" b="-1901"/>
            <a:stretch/>
          </p:blipFill>
          <p:spPr>
            <a:xfrm>
              <a:off x="7104600" y="1175538"/>
              <a:ext cx="1880951" cy="2111925"/>
            </a:xfrm>
            <a:prstGeom prst="rect">
              <a:avLst/>
            </a:prstGeom>
            <a:noFill/>
            <a:ln>
              <a:noFill/>
            </a:ln>
          </p:spPr>
        </p:pic>
        <p:sp>
          <p:nvSpPr>
            <p:cNvPr id="1181" name="Google Shape;1181;p99"/>
            <p:cNvSpPr/>
            <p:nvPr/>
          </p:nvSpPr>
          <p:spPr>
            <a:xfrm>
              <a:off x="7538233" y="2604967"/>
              <a:ext cx="501000" cy="420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1182" name="Google Shape;1182;p99"/>
          <p:cNvCxnSpPr>
            <a:stCxn id="1183" idx="0"/>
            <a:endCxn id="1181" idx="5"/>
          </p:cNvCxnSpPr>
          <p:nvPr/>
        </p:nvCxnSpPr>
        <p:spPr>
          <a:xfrm rot="10800000">
            <a:off x="8496600" y="1137550"/>
            <a:ext cx="138000" cy="773400"/>
          </a:xfrm>
          <a:prstGeom prst="straightConnector1">
            <a:avLst/>
          </a:prstGeom>
          <a:noFill/>
          <a:ln w="28575" cap="flat" cmpd="sng">
            <a:solidFill>
              <a:srgbClr val="FF0000"/>
            </a:solidFill>
            <a:prstDash val="solid"/>
            <a:round/>
            <a:headEnd type="none" w="med" len="med"/>
            <a:tailEnd type="none" w="med" len="med"/>
          </a:ln>
        </p:spPr>
      </p:cxnSp>
      <p:sp>
        <p:nvSpPr>
          <p:cNvPr id="1183" name="Google Shape;1183;p99"/>
          <p:cNvSpPr txBox="1"/>
          <p:nvPr/>
        </p:nvSpPr>
        <p:spPr>
          <a:xfrm>
            <a:off x="8300100" y="1910950"/>
            <a:ext cx="6690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Lato"/>
                <a:ea typeface="Lato"/>
                <a:cs typeface="Lato"/>
                <a:sym typeface="Lato"/>
              </a:rPr>
              <a:t>RST</a:t>
            </a:r>
            <a:endParaRPr sz="1800">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p:nvPr/>
        </p:nvSpPr>
        <p:spPr>
          <a:xfrm>
            <a:off x="873550" y="1770675"/>
            <a:ext cx="1278000" cy="1278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7" name="Google Shape;207;p28"/>
          <p:cNvSpPr txBox="1">
            <a:spLocks noGrp="1"/>
          </p:cNvSpPr>
          <p:nvPr>
            <p:ph type="title"/>
          </p:nvPr>
        </p:nvSpPr>
        <p:spPr>
          <a:xfrm>
            <a:off x="749775" y="3217000"/>
            <a:ext cx="45855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Overview of Project</a:t>
            </a:r>
            <a:endParaRPr/>
          </a:p>
        </p:txBody>
      </p:sp>
      <p:sp>
        <p:nvSpPr>
          <p:cNvPr id="208" name="Google Shape;208;p28"/>
          <p:cNvSpPr txBox="1">
            <a:spLocks noGrp="1"/>
          </p:cNvSpPr>
          <p:nvPr>
            <p:ph type="title" idx="2"/>
          </p:nvPr>
        </p:nvSpPr>
        <p:spPr>
          <a:xfrm>
            <a:off x="1006726" y="1934525"/>
            <a:ext cx="1085100" cy="936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02</a:t>
            </a:r>
            <a:endParaRPr/>
          </a:p>
        </p:txBody>
      </p:sp>
      <p:pic>
        <p:nvPicPr>
          <p:cNvPr id="209" name="Google Shape;209;p28"/>
          <p:cNvPicPr preferRelativeResize="0"/>
          <p:nvPr/>
        </p:nvPicPr>
        <p:blipFill rotWithShape="1">
          <a:blip r:embed="rId3">
            <a:alphaModFix/>
          </a:blip>
          <a:srcRect l="1057" r="1057"/>
          <a:stretch/>
        </p:blipFill>
        <p:spPr>
          <a:xfrm flipH="1">
            <a:off x="4235475" y="254125"/>
            <a:ext cx="4545675" cy="38729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00"/>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Problem &amp; solution (Hardware)</a:t>
            </a:r>
            <a:endParaRPr sz="2500"/>
          </a:p>
        </p:txBody>
      </p:sp>
      <p:graphicFrame>
        <p:nvGraphicFramePr>
          <p:cNvPr id="1189" name="Google Shape;1189;p100"/>
          <p:cNvGraphicFramePr/>
          <p:nvPr/>
        </p:nvGraphicFramePr>
        <p:xfrm>
          <a:off x="952500" y="1397275"/>
          <a:ext cx="3000000" cy="3000000"/>
        </p:xfrm>
        <a:graphic>
          <a:graphicData uri="http://schemas.openxmlformats.org/drawingml/2006/table">
            <a:tbl>
              <a:tblPr>
                <a:noFill/>
                <a:tableStyleId>{860E40B2-DCD3-4BCB-A50E-6DB0146CAF58}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922475">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Problem</a:t>
                      </a:r>
                      <a:endParaRPr>
                        <a:solidFill>
                          <a:schemeClr val="dk1"/>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Solution</a:t>
                      </a:r>
                      <a:endParaRPr>
                        <a:solidFill>
                          <a:schemeClr val="dk1"/>
                        </a:solidFill>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99500">
                <a:tc>
                  <a:txBody>
                    <a:bodyPr/>
                    <a:lstStyle/>
                    <a:p>
                      <a:pPr marL="0" lvl="0" indent="0" algn="ctr" rtl="0">
                        <a:spcBef>
                          <a:spcPts val="0"/>
                        </a:spcBef>
                        <a:spcAft>
                          <a:spcPts val="0"/>
                        </a:spcAft>
                        <a:buNone/>
                      </a:pPr>
                      <a:r>
                        <a:rPr lang="en">
                          <a:solidFill>
                            <a:schemeClr val="dk1"/>
                          </a:solidFill>
                        </a:rPr>
                        <a:t>The connectors keeps coming loose and loosing connection for the electrochromic glass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We decided to wire wrap the connection cables </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99500">
                <a:tc>
                  <a:txBody>
                    <a:bodyPr/>
                    <a:lstStyle/>
                    <a:p>
                      <a:pPr marL="0" lvl="0" indent="0" algn="ctr" rtl="0">
                        <a:spcBef>
                          <a:spcPts val="0"/>
                        </a:spcBef>
                        <a:spcAft>
                          <a:spcPts val="0"/>
                        </a:spcAft>
                        <a:buNone/>
                      </a:pPr>
                      <a:r>
                        <a:rPr lang="en">
                          <a:solidFill>
                            <a:schemeClr val="dk1"/>
                          </a:solidFill>
                        </a:rPr>
                        <a:t>Pins of the esp32 causes noise coupling and causes abnormal data readings for the button</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We added capacitors to the button’s pin to the ground to reduce the noise and change the location as far from other pins</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01"/>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Problem &amp; solution (Hardware)</a:t>
            </a:r>
            <a:endParaRPr sz="2500"/>
          </a:p>
        </p:txBody>
      </p:sp>
      <p:graphicFrame>
        <p:nvGraphicFramePr>
          <p:cNvPr id="1195" name="Google Shape;1195;p101"/>
          <p:cNvGraphicFramePr/>
          <p:nvPr/>
        </p:nvGraphicFramePr>
        <p:xfrm>
          <a:off x="952475" y="1062838"/>
          <a:ext cx="3000000" cy="3000000"/>
        </p:xfrm>
        <a:graphic>
          <a:graphicData uri="http://schemas.openxmlformats.org/drawingml/2006/table">
            <a:tbl>
              <a:tblPr>
                <a:noFill/>
                <a:tableStyleId>{860E40B2-DCD3-4BCB-A50E-6DB0146CAF58}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922475">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Problem</a:t>
                      </a:r>
                      <a:endParaRPr>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Solution </a:t>
                      </a:r>
                      <a:endParaRPr sz="1800">
                        <a:solidFill>
                          <a:schemeClr val="dk1"/>
                        </a:solidFill>
                        <a:latin typeface="Azeret Mono"/>
                        <a:ea typeface="Azeret Mono"/>
                        <a:cs typeface="Azeret Mono"/>
                        <a:sym typeface="Azeret Mono"/>
                      </a:endParaRPr>
                    </a:p>
                    <a:p>
                      <a:pPr marL="0" lvl="0" indent="0" algn="ctr" rtl="0">
                        <a:lnSpc>
                          <a:spcPct val="115000"/>
                        </a:lnSpc>
                        <a:spcBef>
                          <a:spcPts val="0"/>
                        </a:spcBef>
                        <a:spcAft>
                          <a:spcPts val="0"/>
                        </a:spcAft>
                        <a:buNone/>
                      </a:pPr>
                      <a:endParaRPr sz="1800">
                        <a:solidFill>
                          <a:schemeClr val="dk1"/>
                        </a:solidFill>
                        <a:latin typeface="Azeret Mono"/>
                        <a:ea typeface="Azeret Mono"/>
                        <a:cs typeface="Azeret Mono"/>
                        <a:sym typeface="Azeret Mono"/>
                      </a:endParaRPr>
                    </a:p>
                  </a:txBody>
                  <a:tcPr marL="91425" marR="91425" marT="91425" marB="91425"/>
                </a:tc>
                <a:extLst>
                  <a:ext uri="{0D108BD9-81ED-4DB2-BD59-A6C34878D82A}">
                    <a16:rowId xmlns:a16="http://schemas.microsoft.com/office/drawing/2014/main" val="10000"/>
                  </a:ext>
                </a:extLst>
              </a:tr>
              <a:tr h="799500">
                <a:tc>
                  <a:txBody>
                    <a:bodyPr/>
                    <a:lstStyle/>
                    <a:p>
                      <a:pPr marL="0" lvl="0" indent="0" algn="ctr" rtl="0">
                        <a:spcBef>
                          <a:spcPts val="0"/>
                        </a:spcBef>
                        <a:spcAft>
                          <a:spcPts val="0"/>
                        </a:spcAft>
                        <a:buNone/>
                      </a:pPr>
                      <a:r>
                        <a:rPr lang="en">
                          <a:solidFill>
                            <a:schemeClr val="dk1"/>
                          </a:solidFill>
                        </a:rPr>
                        <a:t>Did not know the voltage needed to supply the electrochromic glass. </a:t>
                      </a:r>
                      <a:endParaRPr>
                        <a:solidFill>
                          <a:schemeClr val="dk1"/>
                        </a:solidFill>
                      </a:endParaRPr>
                    </a:p>
                    <a:p>
                      <a:pPr marL="0" lvl="0" indent="0" algn="ctr" rtl="0">
                        <a:spcBef>
                          <a:spcPts val="0"/>
                        </a:spcBef>
                        <a:spcAft>
                          <a:spcPts val="0"/>
                        </a:spcAft>
                        <a:buNone/>
                      </a:pPr>
                      <a:r>
                        <a:rPr lang="en">
                          <a:solidFill>
                            <a:schemeClr val="dk1"/>
                          </a:solidFill>
                        </a:rPr>
                        <a:t>(The manufacturer did not give any datasheet)</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Soldered two pieces of wires to be able to measure the voltage in parallel. Then Connect these wires to the jumper and connector</a:t>
                      </a:r>
                      <a:endParaRPr>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1196" name="Google Shape;1196;p101"/>
          <p:cNvPicPr preferRelativeResize="0"/>
          <p:nvPr/>
        </p:nvPicPr>
        <p:blipFill>
          <a:blip r:embed="rId3">
            <a:alphaModFix/>
          </a:blip>
          <a:stretch>
            <a:fillRect/>
          </a:stretch>
        </p:blipFill>
        <p:spPr>
          <a:xfrm rot="-5400000">
            <a:off x="5285687" y="1946288"/>
            <a:ext cx="2115925" cy="4278499"/>
          </a:xfrm>
          <a:prstGeom prst="rect">
            <a:avLst/>
          </a:prstGeom>
          <a:noFill/>
          <a:ln>
            <a:noFill/>
          </a:ln>
        </p:spPr>
      </p:pic>
      <p:sp>
        <p:nvSpPr>
          <p:cNvPr id="1197" name="Google Shape;1197;p101"/>
          <p:cNvSpPr/>
          <p:nvPr/>
        </p:nvSpPr>
        <p:spPr>
          <a:xfrm>
            <a:off x="2897600" y="3737050"/>
            <a:ext cx="1306800" cy="11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Laptop</a:t>
            </a:r>
            <a:endParaRPr>
              <a:latin typeface="Lato"/>
              <a:ea typeface="Lato"/>
              <a:cs typeface="Lato"/>
              <a:sym typeface="Lato"/>
            </a:endParaRPr>
          </a:p>
        </p:txBody>
      </p:sp>
      <p:pic>
        <p:nvPicPr>
          <p:cNvPr id="1198" name="Google Shape;1198;p101"/>
          <p:cNvPicPr preferRelativeResize="0"/>
          <p:nvPr/>
        </p:nvPicPr>
        <p:blipFill rotWithShape="1">
          <a:blip r:embed="rId4">
            <a:alphaModFix/>
          </a:blip>
          <a:srcRect t="24745" b="22859"/>
          <a:stretch/>
        </p:blipFill>
        <p:spPr>
          <a:xfrm>
            <a:off x="7017300" y="3061901"/>
            <a:ext cx="1465600" cy="4306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02"/>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Problem &amp; solution (Hardware)</a:t>
            </a:r>
            <a:endParaRPr sz="2500"/>
          </a:p>
        </p:txBody>
      </p:sp>
      <p:graphicFrame>
        <p:nvGraphicFramePr>
          <p:cNvPr id="1204" name="Google Shape;1204;p102"/>
          <p:cNvGraphicFramePr/>
          <p:nvPr/>
        </p:nvGraphicFramePr>
        <p:xfrm>
          <a:off x="952500" y="1397275"/>
          <a:ext cx="3000000" cy="3000000"/>
        </p:xfrm>
        <a:graphic>
          <a:graphicData uri="http://schemas.openxmlformats.org/drawingml/2006/table">
            <a:tbl>
              <a:tblPr>
                <a:noFill/>
                <a:tableStyleId>{860E40B2-DCD3-4BCB-A50E-6DB0146CAF58}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922475">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Problem</a:t>
                      </a:r>
                      <a:endParaRPr>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Solution</a:t>
                      </a:r>
                      <a:endParaRPr sz="1800">
                        <a:solidFill>
                          <a:schemeClr val="dk1"/>
                        </a:solidFill>
                        <a:latin typeface="Azeret Mono"/>
                        <a:ea typeface="Azeret Mono"/>
                        <a:cs typeface="Azeret Mono"/>
                        <a:sym typeface="Azeret Mono"/>
                      </a:endParaRPr>
                    </a:p>
                  </a:txBody>
                  <a:tcPr marL="91425" marR="91425" marT="91425" marB="91425"/>
                </a:tc>
                <a:extLst>
                  <a:ext uri="{0D108BD9-81ED-4DB2-BD59-A6C34878D82A}">
                    <a16:rowId xmlns:a16="http://schemas.microsoft.com/office/drawing/2014/main" val="10000"/>
                  </a:ext>
                </a:extLst>
              </a:tr>
              <a:tr h="799500">
                <a:tc>
                  <a:txBody>
                    <a:bodyPr/>
                    <a:lstStyle/>
                    <a:p>
                      <a:pPr marL="0" lvl="0" indent="0" algn="ctr" rtl="0">
                        <a:spcBef>
                          <a:spcPts val="0"/>
                        </a:spcBef>
                        <a:spcAft>
                          <a:spcPts val="0"/>
                        </a:spcAft>
                        <a:buNone/>
                      </a:pPr>
                      <a:r>
                        <a:rPr lang="en">
                          <a:solidFill>
                            <a:schemeClr val="dk1"/>
                          </a:solidFill>
                        </a:rPr>
                        <a:t>Electrochromic glass requires high voltage (around 20 - 34V) and low current</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Used the USB connector(that has a transformer) and connect it via a relay to supply or leave the electrochromic glass  open</a:t>
                      </a:r>
                      <a:endParaRPr>
                        <a:solidFill>
                          <a:schemeClr val="dk1"/>
                        </a:solidFill>
                      </a:endParaRPr>
                    </a:p>
                  </a:txBody>
                  <a:tcPr marL="91425" marR="91425" marT="91425" marB="91425"/>
                </a:tc>
                <a:extLst>
                  <a:ext uri="{0D108BD9-81ED-4DB2-BD59-A6C34878D82A}">
                    <a16:rowId xmlns:a16="http://schemas.microsoft.com/office/drawing/2014/main" val="10001"/>
                  </a:ext>
                </a:extLst>
              </a:tr>
              <a:tr h="799500">
                <a:tc>
                  <a:txBody>
                    <a:bodyPr/>
                    <a:lstStyle/>
                    <a:p>
                      <a:pPr marL="0" lvl="0" indent="0" algn="ctr" rtl="0">
                        <a:spcBef>
                          <a:spcPts val="0"/>
                        </a:spcBef>
                        <a:spcAft>
                          <a:spcPts val="0"/>
                        </a:spcAft>
                        <a:buNone/>
                      </a:pPr>
                      <a:r>
                        <a:rPr lang="en">
                          <a:solidFill>
                            <a:schemeClr val="dk1"/>
                          </a:solidFill>
                        </a:rPr>
                        <a:t>Lack of brightness for the camera</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We experimented with led strips, UV light strips and in the end we used a ceiling light with around 30k lumens</a:t>
                      </a:r>
                      <a:endParaRPr>
                        <a:solidFill>
                          <a:schemeClr val="dk1"/>
                        </a:solidFill>
                      </a:endParaRPr>
                    </a:p>
                  </a:txBody>
                  <a:tcPr marL="91425" marR="91425" marT="91425" marB="91425"/>
                </a:tc>
                <a:extLst>
                  <a:ext uri="{0D108BD9-81ED-4DB2-BD59-A6C34878D82A}">
                    <a16:rowId xmlns:a16="http://schemas.microsoft.com/office/drawing/2014/main" val="10002"/>
                  </a:ext>
                </a:extLst>
              </a:tr>
              <a:tr h="799500">
                <a:tc>
                  <a:txBody>
                    <a:bodyPr/>
                    <a:lstStyle/>
                    <a:p>
                      <a:pPr marL="0" lvl="0" indent="0" algn="ctr" rtl="0">
                        <a:spcBef>
                          <a:spcPts val="0"/>
                        </a:spcBef>
                        <a:spcAft>
                          <a:spcPts val="0"/>
                        </a:spcAft>
                        <a:buNone/>
                      </a:pPr>
                      <a:r>
                        <a:rPr lang="en">
                          <a:solidFill>
                            <a:schemeClr val="dk1"/>
                          </a:solidFill>
                        </a:rPr>
                        <a:t>The box was to bright after light addition and the white colour was reflecting the light causing the image to be over exposed</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We added black foam to the sides to reduce the amount of light bouncing.</a:t>
                      </a:r>
                      <a:endParaRPr>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03"/>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Problem &amp; solution (Software)</a:t>
            </a:r>
            <a:endParaRPr sz="2500"/>
          </a:p>
        </p:txBody>
      </p:sp>
      <p:graphicFrame>
        <p:nvGraphicFramePr>
          <p:cNvPr id="1210" name="Google Shape;1210;p103"/>
          <p:cNvGraphicFramePr/>
          <p:nvPr/>
        </p:nvGraphicFramePr>
        <p:xfrm>
          <a:off x="952500" y="1372025"/>
          <a:ext cx="3000000" cy="3000000"/>
        </p:xfrm>
        <a:graphic>
          <a:graphicData uri="http://schemas.openxmlformats.org/drawingml/2006/table">
            <a:tbl>
              <a:tblPr>
                <a:noFill/>
                <a:tableStyleId>{860E40B2-DCD3-4BCB-A50E-6DB0146CAF58}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929500">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Problem</a:t>
                      </a:r>
                      <a:endParaRPr>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Solution</a:t>
                      </a:r>
                      <a:endParaRPr>
                        <a:solidFill>
                          <a:schemeClr val="dk1"/>
                        </a:solidFill>
                      </a:endParaRPr>
                    </a:p>
                  </a:txBody>
                  <a:tcPr marL="91425" marR="91425" marT="91425" marB="91425"/>
                </a:tc>
                <a:extLst>
                  <a:ext uri="{0D108BD9-81ED-4DB2-BD59-A6C34878D82A}">
                    <a16:rowId xmlns:a16="http://schemas.microsoft.com/office/drawing/2014/main" val="10000"/>
                  </a:ext>
                </a:extLst>
              </a:tr>
              <a:tr h="805575">
                <a:tc>
                  <a:txBody>
                    <a:bodyPr/>
                    <a:lstStyle/>
                    <a:p>
                      <a:pPr marL="0" lvl="0" indent="0" algn="ctr" rtl="0">
                        <a:spcBef>
                          <a:spcPts val="0"/>
                        </a:spcBef>
                        <a:spcAft>
                          <a:spcPts val="0"/>
                        </a:spcAft>
                        <a:buNone/>
                      </a:pPr>
                      <a:r>
                        <a:rPr lang="en">
                          <a:solidFill>
                            <a:schemeClr val="dk1"/>
                          </a:solidFill>
                        </a:rPr>
                        <a:t>There was no readily available library for the pulse sensor </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We had to create a custom library to run the pulse sensor</a:t>
                      </a:r>
                      <a:endParaRPr>
                        <a:solidFill>
                          <a:schemeClr val="dk1"/>
                        </a:solidFill>
                      </a:endParaRPr>
                    </a:p>
                  </a:txBody>
                  <a:tcPr marL="91425" marR="91425" marT="91425" marB="91425"/>
                </a:tc>
                <a:extLst>
                  <a:ext uri="{0D108BD9-81ED-4DB2-BD59-A6C34878D82A}">
                    <a16:rowId xmlns:a16="http://schemas.microsoft.com/office/drawing/2014/main" val="10001"/>
                  </a:ext>
                </a:extLst>
              </a:tr>
              <a:tr h="805575">
                <a:tc>
                  <a:txBody>
                    <a:bodyPr/>
                    <a:lstStyle/>
                    <a:p>
                      <a:pPr marL="0" lvl="0" indent="0" algn="ctr" rtl="0">
                        <a:spcBef>
                          <a:spcPts val="0"/>
                        </a:spcBef>
                        <a:spcAft>
                          <a:spcPts val="0"/>
                        </a:spcAft>
                        <a:buNone/>
                      </a:pPr>
                      <a:r>
                        <a:rPr lang="en">
                          <a:solidFill>
                            <a:schemeClr val="dk1"/>
                          </a:solidFill>
                        </a:rPr>
                        <a:t>The Pulse sensor data being received was to noisy and unreadable</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We added a Kalman filter to reduce the amount of noise</a:t>
                      </a:r>
                      <a:endParaRPr>
                        <a:solidFill>
                          <a:schemeClr val="dk1"/>
                        </a:solidFill>
                      </a:endParaRPr>
                    </a:p>
                  </a:txBody>
                  <a:tcPr marL="91425" marR="91425" marT="91425" marB="91425"/>
                </a:tc>
                <a:extLst>
                  <a:ext uri="{0D108BD9-81ED-4DB2-BD59-A6C34878D82A}">
                    <a16:rowId xmlns:a16="http://schemas.microsoft.com/office/drawing/2014/main" val="10002"/>
                  </a:ext>
                </a:extLst>
              </a:tr>
              <a:tr h="805575">
                <a:tc>
                  <a:txBody>
                    <a:bodyPr/>
                    <a:lstStyle/>
                    <a:p>
                      <a:pPr marL="0" lvl="0" indent="0" algn="ctr" rtl="0">
                        <a:spcBef>
                          <a:spcPts val="0"/>
                        </a:spcBef>
                        <a:spcAft>
                          <a:spcPts val="0"/>
                        </a:spcAft>
                        <a:buNone/>
                      </a:pPr>
                      <a:r>
                        <a:rPr lang="en">
                          <a:solidFill>
                            <a:schemeClr val="dk1"/>
                          </a:solidFill>
                        </a:rPr>
                        <a:t>Having 2 threads that receive sockets. This makes the order of where the message gets received is ambiguous</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Put all the receive into 1 socket receive</a:t>
                      </a:r>
                      <a:endParaRPr>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104"/>
          <p:cNvSpPr txBox="1">
            <a:spLocks noGrp="1"/>
          </p:cNvSpPr>
          <p:nvPr>
            <p:ph type="title"/>
          </p:nvPr>
        </p:nvSpPr>
        <p:spPr>
          <a:xfrm>
            <a:off x="713225" y="2926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Problem &amp; solution (Software)</a:t>
            </a:r>
            <a:endParaRPr sz="2500"/>
          </a:p>
        </p:txBody>
      </p:sp>
      <p:graphicFrame>
        <p:nvGraphicFramePr>
          <p:cNvPr id="1216" name="Google Shape;1216;p104"/>
          <p:cNvGraphicFramePr/>
          <p:nvPr/>
        </p:nvGraphicFramePr>
        <p:xfrm>
          <a:off x="952500" y="914825"/>
          <a:ext cx="3000000" cy="3000000"/>
        </p:xfrm>
        <a:graphic>
          <a:graphicData uri="http://schemas.openxmlformats.org/drawingml/2006/table">
            <a:tbl>
              <a:tblPr>
                <a:noFill/>
                <a:tableStyleId>{860E40B2-DCD3-4BCB-A50E-6DB0146CAF58}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929500">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Problem</a:t>
                      </a:r>
                      <a:endParaRPr>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Solution</a:t>
                      </a:r>
                      <a:endParaRPr>
                        <a:solidFill>
                          <a:schemeClr val="dk1"/>
                        </a:solidFill>
                      </a:endParaRPr>
                    </a:p>
                  </a:txBody>
                  <a:tcPr marL="91425" marR="91425" marT="91425" marB="91425"/>
                </a:tc>
                <a:extLst>
                  <a:ext uri="{0D108BD9-81ED-4DB2-BD59-A6C34878D82A}">
                    <a16:rowId xmlns:a16="http://schemas.microsoft.com/office/drawing/2014/main" val="10000"/>
                  </a:ext>
                </a:extLst>
              </a:tr>
              <a:tr h="805575">
                <a:tc>
                  <a:txBody>
                    <a:bodyPr/>
                    <a:lstStyle/>
                    <a:p>
                      <a:pPr marL="0" lvl="0" indent="0" algn="ctr" rtl="0">
                        <a:spcBef>
                          <a:spcPts val="0"/>
                        </a:spcBef>
                        <a:spcAft>
                          <a:spcPts val="0"/>
                        </a:spcAft>
                        <a:buNone/>
                      </a:pPr>
                      <a:r>
                        <a:rPr lang="en">
                          <a:solidFill>
                            <a:schemeClr val="dk1"/>
                          </a:solidFill>
                        </a:rPr>
                        <a:t>The button was unreliable due to bouncing</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Added a debouncing code and extra delay due to the electrochromic glass</a:t>
                      </a:r>
                      <a:endParaRPr>
                        <a:solidFill>
                          <a:schemeClr val="dk1"/>
                        </a:solidFill>
                      </a:endParaRPr>
                    </a:p>
                  </a:txBody>
                  <a:tcPr marL="91425" marR="91425" marT="91425" marB="91425"/>
                </a:tc>
                <a:extLst>
                  <a:ext uri="{0D108BD9-81ED-4DB2-BD59-A6C34878D82A}">
                    <a16:rowId xmlns:a16="http://schemas.microsoft.com/office/drawing/2014/main" val="10001"/>
                  </a:ext>
                </a:extLst>
              </a:tr>
              <a:tr h="805575">
                <a:tc>
                  <a:txBody>
                    <a:bodyPr/>
                    <a:lstStyle/>
                    <a:p>
                      <a:pPr marL="0" lvl="0" indent="0" algn="ctr" rtl="0">
                        <a:spcBef>
                          <a:spcPts val="0"/>
                        </a:spcBef>
                        <a:spcAft>
                          <a:spcPts val="0"/>
                        </a:spcAft>
                        <a:buNone/>
                      </a:pPr>
                      <a:r>
                        <a:rPr lang="en">
                          <a:solidFill>
                            <a:schemeClr val="dk1"/>
                          </a:solidFill>
                        </a:rPr>
                        <a:t>The frame buffer will never stay constant because there are many users sending info to the server</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The ESP32 clients usually declare their size of message before sending and if any messages are received before then, they will use the largest frame buffer</a:t>
                      </a:r>
                      <a:endParaRPr>
                        <a:solidFill>
                          <a:schemeClr val="dk1"/>
                        </a:solidFill>
                      </a:endParaRPr>
                    </a:p>
                    <a:p>
                      <a:pPr marL="457200" lvl="0" indent="-317500" algn="ctr" rtl="0">
                        <a:spcBef>
                          <a:spcPts val="0"/>
                        </a:spcBef>
                        <a:spcAft>
                          <a:spcPts val="0"/>
                        </a:spcAft>
                        <a:buClr>
                          <a:schemeClr val="dk1"/>
                        </a:buClr>
                        <a:buSzPts val="1400"/>
                        <a:buChar char="-"/>
                      </a:pPr>
                      <a:r>
                        <a:rPr lang="en">
                          <a:solidFill>
                            <a:schemeClr val="dk1"/>
                          </a:solidFill>
                        </a:rPr>
                        <a:t>Hence,the frame buffer will always be bigger than any message</a:t>
                      </a:r>
                      <a:endParaRPr>
                        <a:solidFill>
                          <a:schemeClr val="dk1"/>
                        </a:solidFill>
                      </a:endParaRPr>
                    </a:p>
                  </a:txBody>
                  <a:tcPr marL="91425" marR="91425" marT="91425" marB="91425"/>
                </a:tc>
                <a:extLst>
                  <a:ext uri="{0D108BD9-81ED-4DB2-BD59-A6C34878D82A}">
                    <a16:rowId xmlns:a16="http://schemas.microsoft.com/office/drawing/2014/main" val="10002"/>
                  </a:ext>
                </a:extLst>
              </a:tr>
              <a:tr h="805575">
                <a:tc>
                  <a:txBody>
                    <a:bodyPr/>
                    <a:lstStyle/>
                    <a:p>
                      <a:pPr marL="0" lvl="0" indent="0" algn="ctr" rtl="0">
                        <a:spcBef>
                          <a:spcPts val="0"/>
                        </a:spcBef>
                        <a:spcAft>
                          <a:spcPts val="0"/>
                        </a:spcAft>
                        <a:buNone/>
                      </a:pPr>
                      <a:r>
                        <a:rPr lang="en">
                          <a:solidFill>
                            <a:schemeClr val="dk1"/>
                          </a:solidFill>
                        </a:rPr>
                        <a:t>It is hard to identify and call the whole remote address to send info to a esp32 client</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Associate the given id(from the esp client on start) with its remote address on the server. So it is easier for the programmer to send info to a client.</a:t>
                      </a:r>
                      <a:endParaRPr>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05"/>
          <p:cNvSpPr txBox="1">
            <a:spLocks noGrp="1"/>
          </p:cNvSpPr>
          <p:nvPr>
            <p:ph type="title"/>
          </p:nvPr>
        </p:nvSpPr>
        <p:spPr>
          <a:xfrm>
            <a:off x="713225" y="2926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Problem &amp; solution (Software)</a:t>
            </a:r>
            <a:endParaRPr sz="2500"/>
          </a:p>
        </p:txBody>
      </p:sp>
      <p:graphicFrame>
        <p:nvGraphicFramePr>
          <p:cNvPr id="1222" name="Google Shape;1222;p105"/>
          <p:cNvGraphicFramePr/>
          <p:nvPr/>
        </p:nvGraphicFramePr>
        <p:xfrm>
          <a:off x="952500" y="914825"/>
          <a:ext cx="3000000" cy="3000000"/>
        </p:xfrm>
        <a:graphic>
          <a:graphicData uri="http://schemas.openxmlformats.org/drawingml/2006/table">
            <a:tbl>
              <a:tblPr>
                <a:noFill/>
                <a:tableStyleId>{860E40B2-DCD3-4BCB-A50E-6DB0146CAF58}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929500">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Problem</a:t>
                      </a:r>
                      <a:endParaRPr>
                        <a:solidFill>
                          <a:schemeClr val="dk1"/>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Solution</a:t>
                      </a:r>
                      <a:endParaRPr>
                        <a:solidFill>
                          <a:schemeClr val="dk1"/>
                        </a:solidFill>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05575">
                <a:tc>
                  <a:txBody>
                    <a:bodyPr/>
                    <a:lstStyle/>
                    <a:p>
                      <a:pPr marL="0" lvl="0" indent="0" algn="l" rtl="0">
                        <a:spcBef>
                          <a:spcPts val="0"/>
                        </a:spcBef>
                        <a:spcAft>
                          <a:spcPts val="0"/>
                        </a:spcAft>
                        <a:buNone/>
                      </a:pPr>
                      <a:r>
                        <a:rPr lang="en">
                          <a:solidFill>
                            <a:schemeClr val="dk1"/>
                          </a:solidFill>
                        </a:rPr>
                        <a:t>For the CV training, the pictures were taken from many sources. Hence, relabeling and splitting of images is required </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I made a script to rename all the labels of nutella(as it had a different label to the other dataset I have) and split the images into training, testing and validation</a:t>
                      </a:r>
                      <a:endParaRPr>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805575">
                <a:tc>
                  <a:txBody>
                    <a:bodyPr/>
                    <a:lstStyle/>
                    <a:p>
                      <a:pPr marL="0" lvl="0" indent="0" algn="ctr" rtl="0">
                        <a:spcBef>
                          <a:spcPts val="0"/>
                        </a:spcBef>
                        <a:spcAft>
                          <a:spcPts val="0"/>
                        </a:spcAft>
                        <a:buNone/>
                      </a:pPr>
                      <a:r>
                        <a:rPr lang="en">
                          <a:solidFill>
                            <a:schemeClr val="dk1"/>
                          </a:solidFill>
                        </a:rPr>
                        <a:t>The model was not able to predict properly predict</a:t>
                      </a:r>
                      <a:endParaRPr>
                        <a:solidFill>
                          <a:schemeClr val="dk1"/>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chemeClr val="dk1"/>
                          </a:solidFill>
                        </a:rPr>
                        <a:t>Added some extra pictures taken from the esp32 cam as training,testing and validation dataset</a:t>
                      </a:r>
                      <a:endParaRPr>
                        <a:solidFill>
                          <a:schemeClr val="dk1"/>
                        </a:solidFill>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06"/>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Problem &amp; solution (Software)</a:t>
            </a:r>
            <a:endParaRPr sz="2500"/>
          </a:p>
        </p:txBody>
      </p:sp>
      <p:graphicFrame>
        <p:nvGraphicFramePr>
          <p:cNvPr id="1228" name="Google Shape;1228;p106"/>
          <p:cNvGraphicFramePr/>
          <p:nvPr/>
        </p:nvGraphicFramePr>
        <p:xfrm>
          <a:off x="952500" y="1372025"/>
          <a:ext cx="3000000" cy="3000000"/>
        </p:xfrm>
        <a:graphic>
          <a:graphicData uri="http://schemas.openxmlformats.org/drawingml/2006/table">
            <a:tbl>
              <a:tblPr>
                <a:noFill/>
                <a:tableStyleId>{860E40B2-DCD3-4BCB-A50E-6DB0146CAF58}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929500">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Problem</a:t>
                      </a:r>
                      <a:endParaRPr>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Solution</a:t>
                      </a:r>
                      <a:endParaRPr>
                        <a:solidFill>
                          <a:schemeClr val="dk1"/>
                        </a:solidFill>
                      </a:endParaRPr>
                    </a:p>
                  </a:txBody>
                  <a:tcPr marL="91425" marR="91425" marT="91425" marB="91425"/>
                </a:tc>
                <a:extLst>
                  <a:ext uri="{0D108BD9-81ED-4DB2-BD59-A6C34878D82A}">
                    <a16:rowId xmlns:a16="http://schemas.microsoft.com/office/drawing/2014/main" val="10000"/>
                  </a:ext>
                </a:extLst>
              </a:tr>
              <a:tr h="805575">
                <a:tc>
                  <a:txBody>
                    <a:bodyPr/>
                    <a:lstStyle/>
                    <a:p>
                      <a:pPr marL="0" lvl="0" indent="0" algn="ctr" rtl="0">
                        <a:spcBef>
                          <a:spcPts val="0"/>
                        </a:spcBef>
                        <a:spcAft>
                          <a:spcPts val="0"/>
                        </a:spcAft>
                        <a:buNone/>
                      </a:pPr>
                      <a:r>
                        <a:rPr lang="en">
                          <a:solidFill>
                            <a:schemeClr val="dk1"/>
                          </a:solidFill>
                        </a:rPr>
                        <a:t>Serial monitor of Thonny was not working</a:t>
                      </a:r>
                      <a:br>
                        <a:rPr lang="en">
                          <a:solidFill>
                            <a:schemeClr val="dk1"/>
                          </a:solidFill>
                        </a:rPr>
                      </a:br>
                      <a:r>
                        <a:rPr lang="en">
                          <a:solidFill>
                            <a:schemeClr val="dk1"/>
                          </a:solidFill>
                        </a:rPr>
                        <a:t>For Esp32 Cam</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u="sng">
                          <a:solidFill>
                            <a:schemeClr val="hlink"/>
                          </a:solidFill>
                          <a:hlinkClick r:id="rId3"/>
                        </a:rPr>
                        <a:t>Set the following parameters</a:t>
                      </a:r>
                      <a:r>
                        <a:rPr lang="en">
                          <a:solidFill>
                            <a:schemeClr val="dk1"/>
                          </a:solidFill>
                        </a:rPr>
                        <a:t> for configuration.ini </a:t>
                      </a:r>
                      <a:endParaRPr>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1229" name="Google Shape;1229;p106"/>
          <p:cNvPicPr preferRelativeResize="0"/>
          <p:nvPr/>
        </p:nvPicPr>
        <p:blipFill rotWithShape="1">
          <a:blip r:embed="rId4">
            <a:alphaModFix/>
          </a:blip>
          <a:srcRect l="49663" r="3240"/>
          <a:stretch/>
        </p:blipFill>
        <p:spPr>
          <a:xfrm>
            <a:off x="5810700" y="3502775"/>
            <a:ext cx="3280000" cy="1440550"/>
          </a:xfrm>
          <a:prstGeom prst="rect">
            <a:avLst/>
          </a:prstGeom>
          <a:noFill/>
          <a:ln>
            <a:noFill/>
          </a:ln>
        </p:spPr>
      </p:pic>
      <p:sp>
        <p:nvSpPr>
          <p:cNvPr id="1230" name="Google Shape;1230;p106"/>
          <p:cNvSpPr txBox="1"/>
          <p:nvPr/>
        </p:nvSpPr>
        <p:spPr>
          <a:xfrm>
            <a:off x="6745918" y="3132051"/>
            <a:ext cx="1648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Lato"/>
                <a:ea typeface="Lato"/>
                <a:cs typeface="Lato"/>
                <a:sym typeface="Lato"/>
              </a:rPr>
              <a:t>Configuration.ini</a:t>
            </a:r>
            <a:endParaRPr sz="1500">
              <a:solidFill>
                <a:schemeClr val="dk1"/>
              </a:solidFill>
              <a:latin typeface="Lato"/>
              <a:ea typeface="Lato"/>
              <a:cs typeface="Lato"/>
              <a:sym typeface="Lato"/>
            </a:endParaRPr>
          </a:p>
        </p:txBody>
      </p:sp>
      <p:pic>
        <p:nvPicPr>
          <p:cNvPr id="1231" name="Google Shape;1231;p106"/>
          <p:cNvPicPr preferRelativeResize="0"/>
          <p:nvPr/>
        </p:nvPicPr>
        <p:blipFill rotWithShape="1">
          <a:blip r:embed="rId5">
            <a:alphaModFix/>
          </a:blip>
          <a:srcRect r="18778"/>
          <a:stretch/>
        </p:blipFill>
        <p:spPr>
          <a:xfrm>
            <a:off x="-4000" y="3528350"/>
            <a:ext cx="1951125" cy="1389400"/>
          </a:xfrm>
          <a:prstGeom prst="rect">
            <a:avLst/>
          </a:prstGeom>
          <a:noFill/>
          <a:ln>
            <a:noFill/>
          </a:ln>
        </p:spPr>
      </p:pic>
      <p:sp>
        <p:nvSpPr>
          <p:cNvPr id="1232" name="Google Shape;1232;p106"/>
          <p:cNvSpPr/>
          <p:nvPr/>
        </p:nvSpPr>
        <p:spPr>
          <a:xfrm>
            <a:off x="830081" y="4210150"/>
            <a:ext cx="786900" cy="131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233" name="Google Shape;1233;p106"/>
          <p:cNvPicPr preferRelativeResize="0"/>
          <p:nvPr/>
        </p:nvPicPr>
        <p:blipFill rotWithShape="1">
          <a:blip r:embed="rId6">
            <a:alphaModFix/>
          </a:blip>
          <a:srcRect r="12141" b="13688"/>
          <a:stretch/>
        </p:blipFill>
        <p:spPr>
          <a:xfrm>
            <a:off x="2255650" y="3379750"/>
            <a:ext cx="3172312" cy="1598225"/>
          </a:xfrm>
          <a:prstGeom prst="rect">
            <a:avLst/>
          </a:prstGeom>
          <a:noFill/>
          <a:ln>
            <a:noFill/>
          </a:ln>
        </p:spPr>
      </p:pic>
      <p:sp>
        <p:nvSpPr>
          <p:cNvPr id="1234" name="Google Shape;1234;p106"/>
          <p:cNvSpPr/>
          <p:nvPr/>
        </p:nvSpPr>
        <p:spPr>
          <a:xfrm>
            <a:off x="2285724" y="4811625"/>
            <a:ext cx="823800" cy="131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35" name="Google Shape;1235;p106"/>
          <p:cNvCxnSpPr/>
          <p:nvPr/>
        </p:nvCxnSpPr>
        <p:spPr>
          <a:xfrm>
            <a:off x="2009000" y="4271125"/>
            <a:ext cx="180600" cy="0"/>
          </a:xfrm>
          <a:prstGeom prst="straightConnector1">
            <a:avLst/>
          </a:prstGeom>
          <a:noFill/>
          <a:ln w="9525" cap="flat" cmpd="sng">
            <a:solidFill>
              <a:schemeClr val="dk1"/>
            </a:solidFill>
            <a:prstDash val="solid"/>
            <a:round/>
            <a:headEnd type="none" w="med" len="med"/>
            <a:tailEnd type="triangle" w="med" len="med"/>
          </a:ln>
        </p:spPr>
      </p:cxnSp>
      <p:cxnSp>
        <p:nvCxnSpPr>
          <p:cNvPr id="1236" name="Google Shape;1236;p106"/>
          <p:cNvCxnSpPr/>
          <p:nvPr/>
        </p:nvCxnSpPr>
        <p:spPr>
          <a:xfrm>
            <a:off x="5533875" y="4299250"/>
            <a:ext cx="180600" cy="0"/>
          </a:xfrm>
          <a:prstGeom prst="straightConnector1">
            <a:avLst/>
          </a:prstGeom>
          <a:noFill/>
          <a:ln w="9525" cap="flat" cmpd="sng">
            <a:solidFill>
              <a:schemeClr val="dk1"/>
            </a:solidFill>
            <a:prstDash val="solid"/>
            <a:round/>
            <a:headEnd type="none" w="med" len="med"/>
            <a:tailEnd type="triangle" w="med" len="med"/>
          </a:ln>
        </p:spPr>
      </p:cxnSp>
      <p:cxnSp>
        <p:nvCxnSpPr>
          <p:cNvPr id="1237" name="Google Shape;1237;p106"/>
          <p:cNvCxnSpPr/>
          <p:nvPr/>
        </p:nvCxnSpPr>
        <p:spPr>
          <a:xfrm rot="10800000" flipH="1">
            <a:off x="742250" y="3784250"/>
            <a:ext cx="193800" cy="420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07"/>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Problem &amp; solution (Website &amp; server)</a:t>
            </a:r>
            <a:endParaRPr sz="2500"/>
          </a:p>
        </p:txBody>
      </p:sp>
      <p:graphicFrame>
        <p:nvGraphicFramePr>
          <p:cNvPr id="1243" name="Google Shape;1243;p107"/>
          <p:cNvGraphicFramePr/>
          <p:nvPr/>
        </p:nvGraphicFramePr>
        <p:xfrm>
          <a:off x="952500" y="1084050"/>
          <a:ext cx="3000000" cy="3000000"/>
        </p:xfrm>
        <a:graphic>
          <a:graphicData uri="http://schemas.openxmlformats.org/drawingml/2006/table">
            <a:tbl>
              <a:tblPr>
                <a:noFill/>
                <a:tableStyleId>{860E40B2-DCD3-4BCB-A50E-6DB0146CAF58}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912700">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Problem</a:t>
                      </a:r>
                      <a:endParaRPr>
                        <a:solidFill>
                          <a:schemeClr val="dk1"/>
                        </a:solidFill>
                      </a:endParaRPr>
                    </a:p>
                  </a:txBody>
                  <a:tcPr marL="91425" marR="91425" marT="91425" marB="91425"/>
                </a:tc>
                <a:tc>
                  <a:txBody>
                    <a:bodyPr/>
                    <a:lstStyle/>
                    <a:p>
                      <a:pPr marL="0" lvl="0" indent="0" algn="ctr" rtl="0">
                        <a:lnSpc>
                          <a:spcPct val="115000"/>
                        </a:lnSpc>
                        <a:spcBef>
                          <a:spcPts val="0"/>
                        </a:spcBef>
                        <a:spcAft>
                          <a:spcPts val="0"/>
                        </a:spcAft>
                        <a:buNone/>
                      </a:pPr>
                      <a:r>
                        <a:rPr lang="en" sz="1800">
                          <a:solidFill>
                            <a:schemeClr val="dk1"/>
                          </a:solidFill>
                          <a:latin typeface="Azeret Mono"/>
                          <a:ea typeface="Azeret Mono"/>
                          <a:cs typeface="Azeret Mono"/>
                          <a:sym typeface="Azeret Mono"/>
                        </a:rPr>
                        <a:t>Solution</a:t>
                      </a:r>
                      <a:endParaRPr>
                        <a:solidFill>
                          <a:schemeClr val="dk1"/>
                        </a:solidFill>
                      </a:endParaRPr>
                    </a:p>
                  </a:txBody>
                  <a:tcPr marL="91425" marR="91425" marT="91425" marB="91425"/>
                </a:tc>
                <a:extLst>
                  <a:ext uri="{0D108BD9-81ED-4DB2-BD59-A6C34878D82A}">
                    <a16:rowId xmlns:a16="http://schemas.microsoft.com/office/drawing/2014/main" val="10000"/>
                  </a:ext>
                </a:extLst>
              </a:tr>
              <a:tr h="1170725">
                <a:tc>
                  <a:txBody>
                    <a:bodyPr/>
                    <a:lstStyle/>
                    <a:p>
                      <a:pPr marL="0" lvl="0" indent="0" algn="ctr" rtl="0">
                        <a:spcBef>
                          <a:spcPts val="0"/>
                        </a:spcBef>
                        <a:spcAft>
                          <a:spcPts val="0"/>
                        </a:spcAft>
                        <a:buNone/>
                      </a:pPr>
                      <a:r>
                        <a:rPr lang="en">
                          <a:solidFill>
                            <a:schemeClr val="dk1"/>
                          </a:solidFill>
                        </a:rPr>
                        <a:t>Adafruit is very restrictive in the amount of features able to add and not enough feature</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We decided to create our own website and Server to communicate between the esp32’s and website using knowledge of html, css, js &amp; python </a:t>
                      </a:r>
                      <a:endParaRPr>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108"/>
          <p:cNvSpPr/>
          <p:nvPr/>
        </p:nvSpPr>
        <p:spPr>
          <a:xfrm>
            <a:off x="873550" y="1770675"/>
            <a:ext cx="1278000" cy="1278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 name="Google Shape;1249;p108"/>
          <p:cNvSpPr txBox="1">
            <a:spLocks noGrp="1"/>
          </p:cNvSpPr>
          <p:nvPr>
            <p:ph type="title"/>
          </p:nvPr>
        </p:nvSpPr>
        <p:spPr>
          <a:xfrm>
            <a:off x="422750" y="3098075"/>
            <a:ext cx="4585500" cy="131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Reference &amp; Conclusion</a:t>
            </a:r>
            <a:endParaRPr/>
          </a:p>
        </p:txBody>
      </p:sp>
      <p:sp>
        <p:nvSpPr>
          <p:cNvPr id="1250" name="Google Shape;1250;p108"/>
          <p:cNvSpPr txBox="1">
            <a:spLocks noGrp="1"/>
          </p:cNvSpPr>
          <p:nvPr>
            <p:ph type="title" idx="2"/>
          </p:nvPr>
        </p:nvSpPr>
        <p:spPr>
          <a:xfrm>
            <a:off x="1006726" y="1934525"/>
            <a:ext cx="1085100" cy="936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08</a:t>
            </a:r>
            <a:endParaRPr/>
          </a:p>
        </p:txBody>
      </p:sp>
      <p:pic>
        <p:nvPicPr>
          <p:cNvPr id="1251" name="Google Shape;1251;p108"/>
          <p:cNvPicPr preferRelativeResize="0"/>
          <p:nvPr/>
        </p:nvPicPr>
        <p:blipFill rotWithShape="1">
          <a:blip r:embed="rId3">
            <a:alphaModFix/>
          </a:blip>
          <a:srcRect l="1057" r="1057"/>
          <a:stretch/>
        </p:blipFill>
        <p:spPr>
          <a:xfrm flipH="1">
            <a:off x="4235475" y="254125"/>
            <a:ext cx="4545675" cy="38729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09"/>
          <p:cNvSpPr txBox="1">
            <a:spLocks noGrp="1"/>
          </p:cNvSpPr>
          <p:nvPr>
            <p:ph type="title"/>
          </p:nvPr>
        </p:nvSpPr>
        <p:spPr>
          <a:xfrm>
            <a:off x="1074875" y="741350"/>
            <a:ext cx="4056300" cy="630300"/>
          </a:xfrm>
          <a:prstGeom prst="rect">
            <a:avLst/>
          </a:prstGeom>
        </p:spPr>
        <p:txBody>
          <a:bodyPr spcFirstLastPara="1" wrap="square" lIns="91425" tIns="91425" rIns="182875" bIns="91425" anchor="t" anchorCtr="0">
            <a:normAutofit/>
          </a:bodyPr>
          <a:lstStyle/>
          <a:p>
            <a:pPr marL="0" lvl="0" indent="0" algn="l" rtl="0">
              <a:spcBef>
                <a:spcPts val="0"/>
              </a:spcBef>
              <a:spcAft>
                <a:spcPts val="0"/>
              </a:spcAft>
              <a:buNone/>
            </a:pPr>
            <a:r>
              <a:rPr lang="en" sz="2500"/>
              <a:t>References</a:t>
            </a:r>
            <a:endParaRPr sz="2500"/>
          </a:p>
        </p:txBody>
      </p:sp>
      <p:sp>
        <p:nvSpPr>
          <p:cNvPr id="1257" name="Google Shape;1257;p109"/>
          <p:cNvSpPr/>
          <p:nvPr/>
        </p:nvSpPr>
        <p:spPr>
          <a:xfrm>
            <a:off x="6215026" y="1079470"/>
            <a:ext cx="1505660" cy="2872902"/>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109"/>
          <p:cNvGrpSpPr/>
          <p:nvPr/>
        </p:nvGrpSpPr>
        <p:grpSpPr>
          <a:xfrm>
            <a:off x="6138271" y="914416"/>
            <a:ext cx="1659733" cy="3368971"/>
            <a:chOff x="5186401" y="494525"/>
            <a:chExt cx="1834973" cy="3724678"/>
          </a:xfrm>
        </p:grpSpPr>
        <p:sp>
          <p:nvSpPr>
            <p:cNvPr id="1259" name="Google Shape;1259;p109"/>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9"/>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1" name="Google Shape;1261;p109"/>
          <p:cNvPicPr preferRelativeResize="0"/>
          <p:nvPr/>
        </p:nvPicPr>
        <p:blipFill rotWithShape="1">
          <a:blip r:embed="rId3">
            <a:alphaModFix/>
          </a:blip>
          <a:srcRect l="64498" t="15896" r="15466" b="16141"/>
          <a:stretch/>
        </p:blipFill>
        <p:spPr>
          <a:xfrm>
            <a:off x="6215034" y="1079473"/>
            <a:ext cx="1505537" cy="2872700"/>
          </a:xfrm>
          <a:prstGeom prst="rect">
            <a:avLst/>
          </a:prstGeom>
          <a:noFill/>
          <a:ln>
            <a:noFill/>
          </a:ln>
        </p:spPr>
      </p:pic>
      <p:sp>
        <p:nvSpPr>
          <p:cNvPr id="1262" name="Google Shape;1262;p109"/>
          <p:cNvSpPr txBox="1"/>
          <p:nvPr/>
        </p:nvSpPr>
        <p:spPr>
          <a:xfrm>
            <a:off x="881250" y="1435325"/>
            <a:ext cx="5752800" cy="35709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Clr>
                <a:schemeClr val="dk1"/>
              </a:buClr>
              <a:buSzPts val="1000"/>
              <a:buFont typeface="Lato"/>
              <a:buChar char="-"/>
            </a:pPr>
            <a:r>
              <a:rPr lang="en" sz="1000" u="sng">
                <a:solidFill>
                  <a:schemeClr val="accent5"/>
                </a:solidFill>
                <a:latin typeface="Lato"/>
                <a:ea typeface="Lato"/>
                <a:cs typeface="Lato"/>
                <a:sym typeface="Lato"/>
                <a:hlinkClick r:id="rId4">
                  <a:extLst>
                    <a:ext uri="{A12FA001-AC4F-418D-AE19-62706E023703}">
                      <ahyp:hlinkClr xmlns:ahyp="http://schemas.microsoft.com/office/drawing/2018/hyperlinkcolor" val="tx"/>
                    </a:ext>
                  </a:extLst>
                </a:hlinkClick>
              </a:rPr>
              <a:t>https://youtu.be/8A4dqoGL62E?si=o7QooOgwWbd1o6Av</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u="sng">
                <a:solidFill>
                  <a:schemeClr val="accent5"/>
                </a:solidFill>
                <a:latin typeface="Lato"/>
                <a:ea typeface="Lato"/>
                <a:cs typeface="Lato"/>
                <a:sym typeface="Lato"/>
                <a:hlinkClick r:id="rId5">
                  <a:extLst>
                    <a:ext uri="{A12FA001-AC4F-418D-AE19-62706E023703}">
                      <ahyp:hlinkClr xmlns:ahyp="http://schemas.microsoft.com/office/drawing/2018/hyperlinkcolor" val="tx"/>
                    </a:ext>
                  </a:extLst>
                </a:hlinkClick>
              </a:rPr>
              <a:t>https://youtu.be/436VDF-rk4w?si=HLJeLFKR8mP-bj8Y</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u="sng">
                <a:solidFill>
                  <a:schemeClr val="accent5"/>
                </a:solidFill>
                <a:latin typeface="Lato"/>
                <a:ea typeface="Lato"/>
                <a:cs typeface="Lato"/>
                <a:sym typeface="Lato"/>
                <a:hlinkClick r:id="rId6">
                  <a:extLst>
                    <a:ext uri="{A12FA001-AC4F-418D-AE19-62706E023703}">
                      <ahyp:hlinkClr xmlns:ahyp="http://schemas.microsoft.com/office/drawing/2018/hyperlinkcolor" val="tx"/>
                    </a:ext>
                  </a:extLst>
                </a:hlinkClick>
              </a:rPr>
              <a:t>https://youtu.be/Kg-sxVmCt5Q?si=pJ8aw7vPxOXJIFL6</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u="sng">
                <a:solidFill>
                  <a:schemeClr val="accent5"/>
                </a:solidFill>
                <a:latin typeface="Lato"/>
                <a:ea typeface="Lato"/>
                <a:cs typeface="Lato"/>
                <a:sym typeface="Lato"/>
                <a:hlinkClick r:id="rId7">
                  <a:extLst>
                    <a:ext uri="{A12FA001-AC4F-418D-AE19-62706E023703}">
                      <ahyp:hlinkClr xmlns:ahyp="http://schemas.microsoft.com/office/drawing/2018/hyperlinkcolor" val="tx"/>
                    </a:ext>
                  </a:extLst>
                </a:hlinkClick>
              </a:rPr>
              <a:t>https://youtu.be/xZF6zWLz-vY?si=vn6EXkiPK49Wyo5H</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u="sng">
                <a:solidFill>
                  <a:schemeClr val="hlink"/>
                </a:solidFill>
                <a:latin typeface="Lato"/>
                <a:ea typeface="Lato"/>
                <a:cs typeface="Lato"/>
                <a:sym typeface="Lato"/>
                <a:hlinkClick r:id="rId8"/>
              </a:rPr>
              <a:t>https://youtu.be/TDgM8eMTpIw?si=Jgo6hKibeRnFMYET</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u="sng">
                <a:solidFill>
                  <a:schemeClr val="hlink"/>
                </a:solidFill>
                <a:latin typeface="Lato"/>
                <a:ea typeface="Lato"/>
                <a:cs typeface="Lato"/>
                <a:sym typeface="Lato"/>
                <a:hlinkClick r:id="rId9"/>
              </a:rPr>
              <a:t>https://lastminuteengineers.com/pulse-sensor-arduino-tutorial/</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https://randomnerdtutorials.com/esp32-touch-pins-arduino-ide/</a:t>
            </a:r>
            <a:endParaRPr sz="1000">
              <a:solidFill>
                <a:schemeClr val="dk1"/>
              </a:solidFill>
              <a:latin typeface="Lato"/>
              <a:ea typeface="Lato"/>
              <a:cs typeface="Lato"/>
              <a:sym typeface="Lato"/>
            </a:endParaRPr>
          </a:p>
          <a:p>
            <a:pPr marL="0" lvl="0" indent="0" algn="l" rtl="0">
              <a:spcBef>
                <a:spcPts val="0"/>
              </a:spcBef>
              <a:spcAft>
                <a:spcPts val="0"/>
              </a:spcAft>
              <a:buNone/>
            </a:pPr>
            <a:br>
              <a:rPr lang="en" sz="1000">
                <a:solidFill>
                  <a:schemeClr val="dk1"/>
                </a:solidFill>
                <a:latin typeface="Lato"/>
                <a:ea typeface="Lato"/>
                <a:cs typeface="Lato"/>
                <a:sym typeface="Lato"/>
              </a:rPr>
            </a:br>
            <a:r>
              <a:rPr lang="en" sz="1000">
                <a:solidFill>
                  <a:schemeClr val="dk1"/>
                </a:solidFill>
                <a:latin typeface="Lato"/>
                <a:ea typeface="Lato"/>
                <a:cs typeface="Lato"/>
                <a:sym typeface="Lato"/>
              </a:rPr>
              <a:t>Troubleshooting:</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u="sng">
                <a:solidFill>
                  <a:schemeClr val="hlink"/>
                </a:solidFill>
                <a:latin typeface="Lato"/>
                <a:ea typeface="Lato"/>
                <a:cs typeface="Lato"/>
                <a:sym typeface="Lato"/>
                <a:hlinkClick r:id="rId10"/>
              </a:rPr>
              <a:t>https://github.com/thonny/thonny/issues/2845</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u="sng">
                <a:solidFill>
                  <a:schemeClr val="accent5"/>
                </a:solidFill>
                <a:latin typeface="Lato"/>
                <a:ea typeface="Lato"/>
                <a:cs typeface="Lato"/>
                <a:sym typeface="Lato"/>
                <a:hlinkClick r:id="rId11">
                  <a:extLst>
                    <a:ext uri="{A12FA001-AC4F-418D-AE19-62706E023703}">
                      <ahyp:hlinkClr xmlns:ahyp="http://schemas.microsoft.com/office/drawing/2018/hyperlinkcolor" val="tx"/>
                    </a:ext>
                  </a:extLst>
                </a:hlinkClick>
              </a:rPr>
              <a:t>https://blog.csdn.net/zhusongziye/article/details/128176230</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u="sng">
                <a:solidFill>
                  <a:schemeClr val="hlink"/>
                </a:solidFill>
                <a:latin typeface="Lato"/>
                <a:ea typeface="Lato"/>
                <a:cs typeface="Lato"/>
                <a:sym typeface="Lato"/>
                <a:hlinkClick r:id="rId12"/>
              </a:rPr>
              <a:t>https://github.com/thonny/thonny/issues/2282</a:t>
            </a:r>
            <a:endParaRPr sz="1000">
              <a:solidFill>
                <a:schemeClr val="dk1"/>
              </a:solidFill>
              <a:latin typeface="Lato"/>
              <a:ea typeface="Lato"/>
              <a:cs typeface="Lato"/>
              <a:sym typeface="Lato"/>
            </a:endParaRPr>
          </a:p>
          <a:p>
            <a:pPr marL="0" lvl="0" indent="0" algn="l" rtl="0">
              <a:spcBef>
                <a:spcPts val="0"/>
              </a:spcBef>
              <a:spcAft>
                <a:spcPts val="0"/>
              </a:spcAft>
              <a:buNone/>
            </a:pPr>
            <a:endParaRPr sz="1000">
              <a:solidFill>
                <a:schemeClr val="dk1"/>
              </a:solidFill>
              <a:latin typeface="Lato"/>
              <a:ea typeface="Lato"/>
              <a:cs typeface="Lato"/>
              <a:sym typeface="Lato"/>
            </a:endParaRPr>
          </a:p>
          <a:p>
            <a:pPr marL="0" lvl="0" indent="0" algn="l" rtl="0">
              <a:spcBef>
                <a:spcPts val="0"/>
              </a:spcBef>
              <a:spcAft>
                <a:spcPts val="0"/>
              </a:spcAft>
              <a:buNone/>
            </a:pPr>
            <a:r>
              <a:rPr lang="en" sz="1000">
                <a:solidFill>
                  <a:schemeClr val="dk1"/>
                </a:solidFill>
                <a:latin typeface="Lato"/>
                <a:ea typeface="Lato"/>
                <a:cs typeface="Lato"/>
                <a:sym typeface="Lato"/>
              </a:rPr>
              <a:t>Documentation ,libraries and firmware</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https://github.com/lemariva/micropython-camera-driver</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u="sng">
                <a:solidFill>
                  <a:schemeClr val="hlink"/>
                </a:solidFill>
                <a:latin typeface="Lato"/>
                <a:ea typeface="Lato"/>
                <a:cs typeface="Lato"/>
                <a:sym typeface="Lato"/>
                <a:hlinkClick r:id="rId13"/>
              </a:rPr>
              <a:t>https://docs.python.org/3/library/socket.html</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u="sng">
                <a:solidFill>
                  <a:schemeClr val="hlink"/>
                </a:solidFill>
                <a:latin typeface="Lato"/>
                <a:ea typeface="Lato"/>
                <a:cs typeface="Lato"/>
                <a:sym typeface="Lato"/>
                <a:hlinkClick r:id="rId14"/>
              </a:rPr>
              <a:t>https://docs.ultralytics.com/models/yolov9/#usage-examples</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u="sng">
                <a:solidFill>
                  <a:schemeClr val="hlink"/>
                </a:solidFill>
                <a:latin typeface="Lato"/>
                <a:ea typeface="Lato"/>
                <a:cs typeface="Lato"/>
                <a:sym typeface="Lato"/>
                <a:hlinkClick r:id="rId15"/>
              </a:rPr>
              <a:t>https://docs.micropython.org/en/latest/index.html</a:t>
            </a:r>
            <a:endParaRPr sz="1000">
              <a:solidFill>
                <a:schemeClr val="dk1"/>
              </a:solidFill>
              <a:latin typeface="Lato"/>
              <a:ea typeface="Lato"/>
              <a:cs typeface="Lato"/>
              <a:sym typeface="Lato"/>
            </a:endParaRPr>
          </a:p>
          <a:p>
            <a:pPr marL="0" lvl="0" indent="0" algn="l" rtl="0">
              <a:spcBef>
                <a:spcPts val="0"/>
              </a:spcBef>
              <a:spcAft>
                <a:spcPts val="0"/>
              </a:spcAft>
              <a:buNone/>
            </a:pPr>
            <a:endParaRPr sz="1000">
              <a:solidFill>
                <a:schemeClr val="dk1"/>
              </a:solidFill>
              <a:latin typeface="Lato"/>
              <a:ea typeface="Lato"/>
              <a:cs typeface="Lato"/>
              <a:sym typeface="Lato"/>
            </a:endParaRPr>
          </a:p>
          <a:p>
            <a:pPr marL="0" lvl="0" indent="0" algn="l" rtl="0">
              <a:spcBef>
                <a:spcPts val="0"/>
              </a:spcBef>
              <a:spcAft>
                <a:spcPts val="0"/>
              </a:spcAft>
              <a:buNone/>
            </a:pPr>
            <a:r>
              <a:rPr lang="en" sz="1000">
                <a:solidFill>
                  <a:schemeClr val="dk1"/>
                </a:solidFill>
                <a:latin typeface="Lato"/>
                <a:ea typeface="Lato"/>
                <a:cs typeface="Lato"/>
                <a:sym typeface="Lato"/>
              </a:rPr>
              <a:t>Dataset:</a:t>
            </a:r>
            <a:endParaRPr sz="1000">
              <a:solidFill>
                <a:schemeClr val="dk1"/>
              </a:solidFill>
              <a:latin typeface="Lato"/>
              <a:ea typeface="Lato"/>
              <a:cs typeface="Lato"/>
              <a:sym typeface="Lato"/>
            </a:endParaRPr>
          </a:p>
          <a:p>
            <a:pPr marL="457200" lvl="0" indent="-292100" algn="l" rtl="0">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https://drive.google.com/drive/folders/1Y50k5xA9a6E_1hBGsiXxJK3iCsmsFKud?usp=sharing</a:t>
            </a:r>
            <a:endParaRPr sz="1000">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p:nvPr/>
        </p:nvSpPr>
        <p:spPr>
          <a:xfrm>
            <a:off x="547050" y="301275"/>
            <a:ext cx="4241700" cy="5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1"/>
                </a:solidFill>
                <a:latin typeface="Bai Jamjuree"/>
                <a:ea typeface="Bai Jamjuree"/>
                <a:cs typeface="Bai Jamjuree"/>
                <a:sym typeface="Bai Jamjuree"/>
              </a:rPr>
              <a:t>System Block  Diagram</a:t>
            </a:r>
            <a:endParaRPr sz="2500">
              <a:solidFill>
                <a:schemeClr val="lt1"/>
              </a:solidFill>
              <a:latin typeface="Bai Jamjuree"/>
              <a:ea typeface="Bai Jamjuree"/>
              <a:cs typeface="Bai Jamjuree"/>
              <a:sym typeface="Bai Jamjuree"/>
            </a:endParaRPr>
          </a:p>
        </p:txBody>
      </p:sp>
      <p:pic>
        <p:nvPicPr>
          <p:cNvPr id="215" name="Google Shape;215;p29"/>
          <p:cNvPicPr preferRelativeResize="0"/>
          <p:nvPr/>
        </p:nvPicPr>
        <p:blipFill>
          <a:blip r:embed="rId3">
            <a:alphaModFix/>
          </a:blip>
          <a:stretch>
            <a:fillRect/>
          </a:stretch>
        </p:blipFill>
        <p:spPr>
          <a:xfrm>
            <a:off x="1050988" y="1020275"/>
            <a:ext cx="7042018" cy="3952725"/>
          </a:xfrm>
          <a:prstGeom prst="rect">
            <a:avLst/>
          </a:prstGeom>
          <a:noFill/>
          <a:ln>
            <a:noFill/>
          </a:ln>
        </p:spPr>
      </p:pic>
    </p:spTree>
  </p:cSld>
  <p:clrMapOvr>
    <a:masterClrMapping/>
  </p:clrMapOvr>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5427</Words>
  <Application>Microsoft Office PowerPoint</Application>
  <PresentationFormat>On-screen Show (16:9)</PresentationFormat>
  <Paragraphs>565</Paragraphs>
  <Slides>89</Slides>
  <Notes>89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89</vt:i4>
      </vt:variant>
    </vt:vector>
  </HeadingPairs>
  <TitlesOfParts>
    <vt:vector size="99" baseType="lpstr">
      <vt:lpstr>Lato</vt:lpstr>
      <vt:lpstr>Roboto</vt:lpstr>
      <vt:lpstr>Playfair Display</vt:lpstr>
      <vt:lpstr>Azeret Mono</vt:lpstr>
      <vt:lpstr>Roboto Mono</vt:lpstr>
      <vt:lpstr>Arial</vt:lpstr>
      <vt:lpstr>Nunito Light</vt:lpstr>
      <vt:lpstr>Bai Jamjuree</vt:lpstr>
      <vt:lpstr>Open Sans</vt:lpstr>
      <vt:lpstr>Blue &amp; Gold</vt:lpstr>
      <vt:lpstr>EGE322 Iot System Project Project Presentation</vt:lpstr>
      <vt:lpstr>Table of contents</vt:lpstr>
      <vt:lpstr>Introduction </vt:lpstr>
      <vt:lpstr>Theme</vt:lpstr>
      <vt:lpstr>Problem</vt:lpstr>
      <vt:lpstr>Objective</vt:lpstr>
      <vt:lpstr>Sub-Objective</vt:lpstr>
      <vt:lpstr>Overview of Project</vt:lpstr>
      <vt:lpstr>PowerPoint Presentation</vt:lpstr>
      <vt:lpstr>Project Description</vt:lpstr>
      <vt:lpstr>Project Objective</vt:lpstr>
      <vt:lpstr>PowerPoint Presentation</vt:lpstr>
      <vt:lpstr>PowerPoint Presentation</vt:lpstr>
      <vt:lpstr>PowerPoint Presentation</vt:lpstr>
      <vt:lpstr>PowerPoint Presentation</vt:lpstr>
      <vt:lpstr>PowerPoint Presentation</vt:lpstr>
      <vt:lpstr>Our prototype</vt:lpstr>
      <vt:lpstr>First Proof of concept  circuitry </vt:lpstr>
      <vt:lpstr>Prototype 1 (Cabinet) </vt:lpstr>
      <vt:lpstr>Initial (Cabinet) </vt:lpstr>
      <vt:lpstr>Improved (Cabinet)</vt:lpstr>
      <vt:lpstr>Final (Cabinet) </vt:lpstr>
      <vt:lpstr>smartwatch</vt:lpstr>
      <vt:lpstr>Hardware Overview</vt:lpstr>
      <vt:lpstr>Smart watch Hardware overview </vt:lpstr>
      <vt:lpstr>Smart watch Hardware overview </vt:lpstr>
      <vt:lpstr>PowerPoint Presentation</vt:lpstr>
      <vt:lpstr>Hardware overview (cabinet)</vt:lpstr>
      <vt:lpstr>Hardware overview (cabinet)</vt:lpstr>
      <vt:lpstr>Hardware overview (cabinet)</vt:lpstr>
      <vt:lpstr>PowerPoint Presentation</vt:lpstr>
      <vt:lpstr>Software Overview</vt:lpstr>
      <vt:lpstr>Smart health watch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Cabinet</vt:lpstr>
      <vt:lpstr>How to install Lemivara’s firmware for esp32 cam (option 1)</vt:lpstr>
      <vt:lpstr>How to install Lemivara’s firmware for esp32 cam (option 1)</vt:lpstr>
      <vt:lpstr>How to install Lemivara’s firmware for esp32 cam (option 1)</vt:lpstr>
      <vt:lpstr>How to install Lemivara’s firmware for esp32 cam (option 2)</vt:lpstr>
      <vt:lpstr>Context</vt:lpstr>
      <vt:lpstr>Convention 1</vt:lpstr>
      <vt:lpstr>Control Flow:</vt:lpstr>
      <vt:lpstr>ESP32 CAM on Start</vt:lpstr>
      <vt:lpstr>ESP32 Wroom on Start</vt:lpstr>
      <vt:lpstr>Button is pressed</vt:lpstr>
      <vt:lpstr>PowerPoint Presentation</vt:lpstr>
      <vt:lpstr>PowerPoint Presentation</vt:lpstr>
      <vt:lpstr>PowerPoint Presentation</vt:lpstr>
      <vt:lpstr>PowerPoint Presentation</vt:lpstr>
      <vt:lpstr>PowerPoint Presentation</vt:lpstr>
      <vt:lpstr>PowerPoint Presentation</vt:lpstr>
      <vt:lpstr>Dashboard/Website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&amp; Solution</vt:lpstr>
      <vt:lpstr>Problem &amp; solution (Hardware)</vt:lpstr>
      <vt:lpstr>Problem &amp; solution (Hardware)</vt:lpstr>
      <vt:lpstr>Problem &amp; solution (Hardware)</vt:lpstr>
      <vt:lpstr>Problem &amp; solution (Hardware)</vt:lpstr>
      <vt:lpstr>Problem &amp; solution (Software)</vt:lpstr>
      <vt:lpstr>Problem &amp; solution (Software)</vt:lpstr>
      <vt:lpstr>Problem &amp; solution (Software)</vt:lpstr>
      <vt:lpstr>Problem &amp; solution (Software)</vt:lpstr>
      <vt:lpstr>Problem &amp; solution (Website &amp; server)</vt:lpstr>
      <vt:lpstr>Reference &amp;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 Sanjeev</cp:lastModifiedBy>
  <cp:revision>1</cp:revision>
  <dcterms:modified xsi:type="dcterms:W3CDTF">2025-03-02T19:46:53Z</dcterms:modified>
</cp:coreProperties>
</file>